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3"/>
  </p:notesMasterIdLst>
  <p:sldIdLst>
    <p:sldId id="284" r:id="rId2"/>
    <p:sldId id="286" r:id="rId3"/>
    <p:sldId id="287" r:id="rId4"/>
    <p:sldId id="288" r:id="rId5"/>
    <p:sldId id="290" r:id="rId6"/>
    <p:sldId id="289" r:id="rId7"/>
    <p:sldId id="291" r:id="rId8"/>
    <p:sldId id="292" r:id="rId9"/>
    <p:sldId id="294" r:id="rId10"/>
    <p:sldId id="293" r:id="rId11"/>
    <p:sldId id="295" r:id="rId12"/>
    <p:sldId id="296" r:id="rId13"/>
    <p:sldId id="297" r:id="rId14"/>
    <p:sldId id="299" r:id="rId15"/>
    <p:sldId id="298" r:id="rId16"/>
    <p:sldId id="300" r:id="rId17"/>
    <p:sldId id="301" r:id="rId18"/>
    <p:sldId id="302" r:id="rId19"/>
    <p:sldId id="303" r:id="rId20"/>
    <p:sldId id="262" r:id="rId21"/>
    <p:sldId id="271" r:id="rId22"/>
    <p:sldId id="283" r:id="rId23"/>
    <p:sldId id="272" r:id="rId24"/>
    <p:sldId id="282" r:id="rId25"/>
    <p:sldId id="273" r:id="rId26"/>
    <p:sldId id="280" r:id="rId27"/>
    <p:sldId id="274" r:id="rId28"/>
    <p:sldId id="270" r:id="rId29"/>
    <p:sldId id="281" r:id="rId30"/>
    <p:sldId id="277" r:id="rId31"/>
    <p:sldId id="278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93" autoAdjust="0"/>
    <p:restoredTop sz="91358" autoAdjust="0"/>
  </p:normalViewPr>
  <p:slideViewPr>
    <p:cSldViewPr>
      <p:cViewPr>
        <p:scale>
          <a:sx n="75" d="100"/>
          <a:sy n="75" d="100"/>
        </p:scale>
        <p:origin x="-108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C7B02-78D1-40EE-9BAA-09D8566E2E79}" type="datetimeFigureOut">
              <a:rPr lang="ru-RU" smtClean="0"/>
              <a:pPr/>
              <a:t>17.05.2014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0F03A-F442-4397-B997-A6EB81330D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Строение атома серы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0F03A-F442-4397-B997-A6EB81330D7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Применение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0F03A-F442-4397-B997-A6EB81330D77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Применение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0F03A-F442-4397-B997-A6EB81330D77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0F03A-F442-4397-B997-A6EB81330D77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0F03A-F442-4397-B997-A6EB81330D77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Концептуальная таблица</a:t>
            </a:r>
            <a:endParaRPr kumimoji="0" lang="ru-RU" sz="120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0F03A-F442-4397-B997-A6EB81330D77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Концептуальная таблица</a:t>
            </a:r>
            <a:endParaRPr kumimoji="0" lang="ru-RU" sz="120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0F03A-F442-4397-B997-A6EB81330D77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+mn-lt"/>
              </a:rPr>
              <a:t>Аллотропные модификации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0F03A-F442-4397-B997-A6EB81330D77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dirty="0" smtClean="0"/>
              <a:t>Химические свойства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0F03A-F442-4397-B997-A6EB81330D77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Видео</a:t>
            </a:r>
            <a:r>
              <a:rPr lang="ru-RU" baseline="0" dirty="0" smtClean="0"/>
              <a:t> (</a:t>
            </a:r>
            <a:r>
              <a:rPr lang="ru-RU" baseline="0" smtClean="0"/>
              <a:t>полный экран)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0F03A-F442-4397-B997-A6EB81330D77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Концептуальная таблица</a:t>
            </a:r>
            <a:endParaRPr kumimoji="0" lang="ru-RU" sz="120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0F03A-F442-4397-B997-A6EB81330D77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Нахождение в природе и значение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0F03A-F442-4397-B997-A6EB81330D77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Применение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0F03A-F442-4397-B997-A6EB81330D77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371600" y="152400"/>
            <a:ext cx="74676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28600" y="1676400"/>
            <a:ext cx="4229100" cy="2362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10100" y="1676400"/>
            <a:ext cx="4229100" cy="2362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228600" y="4191000"/>
            <a:ext cx="4229100" cy="2362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10100" y="4191000"/>
            <a:ext cx="4229100" cy="2362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B0BC2-144F-4EBF-A1A6-5565BB8864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8345446"/>
      </p:ext>
    </p:extLst>
  </p:cSld>
  <p:clrMapOvr>
    <a:masterClrMapping/>
  </p:clrMapOvr>
  <p:transition spd="med">
    <p:split orient="vert"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&#1087;&#1086;&#1083;&#1091;&#1095;&#1077;&#1085;&#1080;&#1077;%20&#1087;&#1083;&#1072;&#1089;&#1090;.%20&#1089;&#1077;&#1088;&#1099;.wmv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gif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video" Target="file:///C:\Documents%20and%20Settings\Admin\&#1056;&#1072;&#1073;&#1086;&#1095;&#1080;&#1081;%20&#1089;&#1090;&#1086;&#1083;\&#1055;&#1088;&#1077;&#1079;&#1077;&#1085;&#1090;&#1072;&#1094;&#1080;&#1103;\&#1044;&#1086;&#1087;&#1086;&#1083;&#1085;&#1080;&#1090;&#1077;&#1083;&#1100;&#1085;&#1099;&#1077;%20&#1092;&#1072;&#1081;&#1083;&#1099;\&#1043;&#1086;&#1088;&#1077;&#1085;&#1080;&#1077;%20&#1089;&#1077;&#1088;&#1099;%20&#1074;%20&#1082;&#1080;&#1089;&#1083;&#1086;&#1088;&#1086;&#1076;&#1077;.avi" TargetMode="External"/><Relationship Id="rId2" Type="http://schemas.openxmlformats.org/officeDocument/2006/relationships/video" Target="file:///C:\Documents%20and%20Settings\Admin\&#1056;&#1072;&#1073;&#1086;&#1095;&#1080;&#1081;%20&#1089;&#1090;&#1086;&#1083;\&#1055;&#1088;&#1077;&#1079;&#1077;&#1085;&#1090;&#1072;&#1094;&#1080;&#1103;\&#1044;&#1086;&#1087;&#1086;&#1083;&#1085;&#1080;&#1090;&#1077;&#1083;&#1100;&#1085;&#1099;&#1077;%20&#1092;&#1072;&#1081;&#1083;&#1099;\&#1042;&#1079;&#1072;&#1080;&#1084;&#1086;&#1076;&#1077;&#1081;&#1089;&#1090;&#1074;&#1080;&#1077;%20&#1089;&#1077;&#1088;&#1099;%20&#1089;%20&#1094;&#1080;&#1085;&#1082;&#1086;&#1084;.avi" TargetMode="External"/><Relationship Id="rId1" Type="http://schemas.openxmlformats.org/officeDocument/2006/relationships/video" Target="file:///C:\Documents%20and%20Settings\Admin\&#1056;&#1072;&#1073;&#1086;&#1095;&#1080;&#1081;%20&#1089;&#1090;&#1086;&#1083;\&#1055;&#1088;&#1077;&#1079;&#1077;&#1085;&#1090;&#1072;&#1094;&#1080;&#1103;\&#1044;&#1086;&#1087;&#1086;&#1083;&#1085;&#1080;&#1090;&#1077;&#1083;&#1100;&#1085;&#1099;&#1077;%20&#1092;&#1072;&#1081;&#1083;&#1099;\&#1042;&#1079;&#1072;&#1080;&#1084;&#1086;&#1076;&#1077;&#1081;&#1089;&#1090;&#1074;&#1080;&#1077;%20&#1089;&#1077;&#1088;&#1099;%20&#1089;%20&#1085;&#1072;&#1090;&#1088;&#1080;&#1077;&#1084;.avi" TargetMode="External"/><Relationship Id="rId6" Type="http://schemas.openxmlformats.org/officeDocument/2006/relationships/image" Target="../media/image42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wmf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10" Type="http://schemas.openxmlformats.org/officeDocument/2006/relationships/image" Target="../media/image50.jpeg"/><Relationship Id="rId4" Type="http://schemas.openxmlformats.org/officeDocument/2006/relationships/image" Target="../media/image44.wmf"/><Relationship Id="rId9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685800"/>
            <a:ext cx="7986464" cy="1752600"/>
          </a:xfrm>
        </p:spPr>
        <p:txBody>
          <a:bodyPr>
            <a:noAutofit/>
          </a:bodyPr>
          <a:lstStyle/>
          <a:p>
            <a:pPr algn="l"/>
            <a:r>
              <a:rPr lang="ru-RU" sz="6000" b="1" dirty="0" smtClean="0">
                <a:solidFill>
                  <a:srgbClr val="FFC000"/>
                </a:solidFill>
              </a:rPr>
              <a:t>“Понять что-либо значит открыть вновь” </a:t>
            </a:r>
            <a:br>
              <a:rPr lang="ru-RU" sz="6000" b="1" dirty="0" smtClean="0">
                <a:solidFill>
                  <a:srgbClr val="FFC000"/>
                </a:solidFill>
              </a:rPr>
            </a:br>
            <a:r>
              <a:rPr lang="ru-RU" sz="6000" b="1" dirty="0" smtClean="0">
                <a:solidFill>
                  <a:srgbClr val="FFC000"/>
                </a:solidFill>
              </a:rPr>
              <a:t>                          Ж.Пиаже </a:t>
            </a:r>
            <a:endParaRPr lang="ru-RU" sz="6000" b="1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Моноклинная сера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268760"/>
            <a:ext cx="4316288" cy="558924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200" b="1" u="sng" dirty="0">
                <a:latin typeface="Comic Sans MS" pitchFamily="66" charset="0"/>
              </a:rPr>
              <a:t>Моноклинная </a:t>
            </a:r>
            <a:endParaRPr lang="ru-RU" sz="3200" b="1" u="sng" dirty="0" smtClean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ru-RU" sz="3200" b="1" u="sng" dirty="0" smtClean="0">
                <a:latin typeface="Comic Sans MS" pitchFamily="66" charset="0"/>
              </a:rPr>
              <a:t>(</a:t>
            </a:r>
            <a:r>
              <a:rPr lang="el-GR" sz="3200" b="1" u="sng" dirty="0">
                <a:latin typeface="Comic Sans MS" pitchFamily="66" charset="0"/>
                <a:cs typeface="Arial" charset="0"/>
              </a:rPr>
              <a:t>β</a:t>
            </a:r>
            <a:r>
              <a:rPr lang="ru-RU" sz="3200" b="1" u="sng" dirty="0">
                <a:latin typeface="Comic Sans MS" pitchFamily="66" charset="0"/>
                <a:cs typeface="Arial" charset="0"/>
              </a:rPr>
              <a:t> –сера)</a:t>
            </a:r>
            <a:r>
              <a:rPr lang="ru-RU" sz="3200" b="1" dirty="0">
                <a:latin typeface="Comic Sans MS" pitchFamily="66" charset="0"/>
              </a:rPr>
              <a:t>- </a:t>
            </a:r>
            <a:r>
              <a:rPr lang="en-US" sz="3200" b="1" dirty="0" smtClean="0">
                <a:latin typeface="Comic Sans MS" pitchFamily="66" charset="0"/>
              </a:rPr>
              <a:t>S</a:t>
            </a:r>
            <a:r>
              <a:rPr lang="ru-RU" sz="2000" b="1" dirty="0" smtClean="0">
                <a:latin typeface="Comic Sans MS" pitchFamily="66" charset="0"/>
              </a:rPr>
              <a:t>8</a:t>
            </a:r>
            <a:r>
              <a:rPr lang="ru-RU" sz="3200" b="1" dirty="0" smtClean="0">
                <a:latin typeface="Comic Sans MS" pitchFamily="66" charset="0"/>
              </a:rPr>
              <a:t>, </a:t>
            </a:r>
            <a:r>
              <a:rPr lang="ru-RU" sz="3200" b="1" dirty="0">
                <a:latin typeface="Comic Sans MS" pitchFamily="66" charset="0"/>
              </a:rPr>
              <a:t>темно-желтые иглы</a:t>
            </a:r>
            <a:r>
              <a:rPr lang="ru-RU" sz="3200" b="1" dirty="0" smtClean="0">
                <a:latin typeface="Comic Sans MS" pitchFamily="66" charset="0"/>
              </a:rPr>
              <a:t>,</a:t>
            </a:r>
          </a:p>
          <a:p>
            <a:pPr marL="0" indent="0" algn="ctr">
              <a:buNone/>
            </a:pPr>
            <a:r>
              <a:rPr lang="en-US" sz="3200" b="1" dirty="0" smtClean="0">
                <a:latin typeface="Comic Sans MS" pitchFamily="66" charset="0"/>
              </a:rPr>
              <a:t>t°</a:t>
            </a:r>
            <a:r>
              <a:rPr lang="ru-RU" sz="3200" b="1" dirty="0">
                <a:latin typeface="Comic Sans MS" pitchFamily="66" charset="0"/>
              </a:rPr>
              <a:t>пл. = 119</a:t>
            </a:r>
            <a:r>
              <a:rPr lang="en-US" sz="3200" b="1" dirty="0">
                <a:latin typeface="Comic Sans MS" pitchFamily="66" charset="0"/>
              </a:rPr>
              <a:t>°C</a:t>
            </a:r>
            <a:r>
              <a:rPr lang="ru-RU" sz="3200" b="1" dirty="0">
                <a:latin typeface="Comic Sans MS" pitchFamily="66" charset="0"/>
              </a:rPr>
              <a:t>; устойчивая при температуре более 96</a:t>
            </a:r>
            <a:r>
              <a:rPr lang="en-US" sz="3200" b="1" dirty="0">
                <a:latin typeface="Comic Sans MS" pitchFamily="66" charset="0"/>
              </a:rPr>
              <a:t>°</a:t>
            </a:r>
            <a:r>
              <a:rPr lang="ru-RU" sz="3200" b="1" dirty="0">
                <a:latin typeface="Comic Sans MS" pitchFamily="66" charset="0"/>
              </a:rPr>
              <a:t>С; при обычных условиях превращается в ромбическую </a:t>
            </a:r>
          </a:p>
          <a:p>
            <a:pPr marL="0" indent="0">
              <a:buNone/>
            </a:pPr>
            <a:endParaRPr lang="ru-RU" sz="3200" dirty="0">
              <a:latin typeface="Comic Sans MS" pitchFamily="66" charset="0"/>
            </a:endParaRPr>
          </a:p>
        </p:txBody>
      </p:sp>
      <p:pic>
        <p:nvPicPr>
          <p:cNvPr id="5" name="Picture 8" descr="Безымянный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4452" y="1124744"/>
            <a:ext cx="4764161" cy="1756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img0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933056"/>
            <a:ext cx="2303463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0" descr="122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02543" y="2993278"/>
            <a:ext cx="109373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0" descr="122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13857" y="2949087"/>
            <a:ext cx="1005351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697089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Comic Sans MS" pitchFamily="66" charset="0"/>
              </a:rPr>
              <a:t>Пластическая </a:t>
            </a:r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сера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5" name="Picture 11" descr="http://school-sector.relarn.ru/nsm/chemistry/Rus/Data/Text/Ch2_5-1/img003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4914627" cy="85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328592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b="1" u="sng" dirty="0">
                <a:latin typeface="Comic Sans MS" pitchFamily="66" charset="0"/>
                <a:hlinkClick r:id="rId3" action="ppaction://hlinkfile"/>
              </a:rPr>
              <a:t>Пластическая сера-</a:t>
            </a:r>
            <a:r>
              <a:rPr lang="ru-RU" b="1" dirty="0">
                <a:latin typeface="Comic Sans MS" pitchFamily="66" charset="0"/>
                <a:hlinkClick r:id="rId3" action="ppaction://hlinkfile"/>
              </a:rPr>
              <a:t> </a:t>
            </a:r>
            <a:r>
              <a:rPr lang="ru-RU" dirty="0">
                <a:latin typeface="Comic Sans MS" pitchFamily="66" charset="0"/>
              </a:rPr>
              <a:t>коричневая </a:t>
            </a:r>
            <a:r>
              <a:rPr lang="ru-RU" dirty="0" err="1">
                <a:latin typeface="Comic Sans MS" pitchFamily="66" charset="0"/>
              </a:rPr>
              <a:t>резиноподобная</a:t>
            </a:r>
            <a:r>
              <a:rPr lang="ru-RU" dirty="0">
                <a:latin typeface="Comic Sans MS" pitchFamily="66" charset="0"/>
              </a:rPr>
              <a:t> (аморфная) масса.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dirty="0">
                <a:latin typeface="Comic Sans MS" pitchFamily="66" charset="0"/>
              </a:rPr>
              <a:t>Она неустойчива и через некоторое время становится хрупкой, приобретёт желтый цвет, </a:t>
            </a:r>
            <a:r>
              <a:rPr lang="ru-RU" dirty="0" err="1">
                <a:latin typeface="Comic Sans MS" pitchFamily="66" charset="0"/>
              </a:rPr>
              <a:t>т.е</a:t>
            </a:r>
            <a:r>
              <a:rPr lang="ru-RU" dirty="0">
                <a:latin typeface="Comic Sans MS" pitchFamily="66" charset="0"/>
              </a:rPr>
              <a:t>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dirty="0">
                <a:latin typeface="Comic Sans MS" pitchFamily="66" charset="0"/>
              </a:rPr>
              <a:t>превращается в    ромбическую </a:t>
            </a:r>
            <a:r>
              <a:rPr lang="ru-RU" dirty="0" smtClean="0">
                <a:latin typeface="Comic Sans MS" pitchFamily="66" charset="0"/>
              </a:rPr>
              <a:t>серу</a:t>
            </a:r>
            <a:endParaRPr lang="ru-RU" dirty="0">
              <a:latin typeface="Comic Sans MS" pitchFamily="66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Picture 12" descr="получ пластич серы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45581"/>
            <a:ext cx="1800225" cy="15192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plastic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4200" y="4005064"/>
            <a:ext cx="2114550" cy="2592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9" descr="109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988981">
            <a:off x="2307046" y="3138839"/>
            <a:ext cx="879133" cy="662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001915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Аллотропные модификации се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371600" y="152400"/>
            <a:ext cx="7467600" cy="900336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Comic Sans MS" pitchFamily="66" charset="0"/>
              </a:rPr>
              <a:t>Нахождение серы в природе</a:t>
            </a:r>
            <a:endParaRPr lang="ru-RU" sz="3600" dirty="0"/>
          </a:p>
        </p:txBody>
      </p:sp>
      <p:pic>
        <p:nvPicPr>
          <p:cNvPr id="8" name="Picture 8" descr="Картинка 90 из 40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764704"/>
            <a:ext cx="3424333" cy="30347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28600" y="4191000"/>
            <a:ext cx="4559424" cy="26670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3600" dirty="0">
                <a:latin typeface="Comic Sans MS" pitchFamily="66" charset="0"/>
                <a:cs typeface="Arial" pitchFamily="34" charset="0"/>
              </a:rPr>
              <a:t>Сера является на 16-м месте по распространённости в земной коре. Встречается в свободном (самородном) состоянии и связанном виде</a:t>
            </a:r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Picture 2" descr="Картинка 17 из 40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899940"/>
            <a:ext cx="2664296" cy="2667000"/>
          </a:xfrm>
          <a:prstGeom prst="rect">
            <a:avLst/>
          </a:prstGeom>
          <a:noFill/>
        </p:spPr>
      </p:pic>
      <p:pic>
        <p:nvPicPr>
          <p:cNvPr id="9" name="Picture 6" descr="Картинка 70 из 4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0310" y="3717032"/>
            <a:ext cx="3286116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324436753"/>
      </p:ext>
    </p:extLst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mtClean="0"/>
              <a:t>Сера в природе</a:t>
            </a:r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75" y="1484313"/>
            <a:ext cx="1760538" cy="176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3563938" y="3213100"/>
            <a:ext cx="215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Самородная</a:t>
            </a:r>
          </a:p>
        </p:txBody>
      </p:sp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107950" y="1341438"/>
            <a:ext cx="2303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Сульфидная:</a:t>
            </a:r>
          </a:p>
        </p:txBody>
      </p:sp>
      <p:pic>
        <p:nvPicPr>
          <p:cNvPr id="410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916113"/>
            <a:ext cx="1919287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2051050" y="2060575"/>
            <a:ext cx="165735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Сероводород</a:t>
            </a:r>
          </a:p>
          <a:p>
            <a:pPr algn="ctr">
              <a:spcBef>
                <a:spcPct val="50000"/>
              </a:spcBef>
            </a:pPr>
            <a:r>
              <a:rPr lang="en-US"/>
              <a:t>H</a:t>
            </a:r>
            <a:r>
              <a:rPr lang="en-US" sz="1400" b="1"/>
              <a:t>2</a:t>
            </a:r>
            <a:r>
              <a:rPr lang="en-US"/>
              <a:t>S</a:t>
            </a:r>
            <a:endParaRPr lang="ru-RU"/>
          </a:p>
        </p:txBody>
      </p:sp>
      <p:pic>
        <p:nvPicPr>
          <p:cNvPr id="410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3284538"/>
            <a:ext cx="187166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Text Box 11"/>
          <p:cNvSpPr txBox="1">
            <a:spLocks noChangeArrowheads="1"/>
          </p:cNvSpPr>
          <p:nvPr/>
        </p:nvSpPr>
        <p:spPr bwMode="auto">
          <a:xfrm>
            <a:off x="2195513" y="3429000"/>
            <a:ext cx="1368425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Цинковая</a:t>
            </a:r>
          </a:p>
          <a:p>
            <a:pPr>
              <a:spcBef>
                <a:spcPct val="50000"/>
              </a:spcBef>
            </a:pPr>
            <a:r>
              <a:rPr lang="ru-RU"/>
              <a:t>обманка</a:t>
            </a:r>
          </a:p>
          <a:p>
            <a:pPr algn="ctr">
              <a:spcBef>
                <a:spcPct val="50000"/>
              </a:spcBef>
            </a:pPr>
            <a:r>
              <a:rPr lang="en-US" b="1"/>
              <a:t>ZnS</a:t>
            </a:r>
            <a:endParaRPr lang="ru-RU" b="1"/>
          </a:p>
        </p:txBody>
      </p:sp>
      <p:pic>
        <p:nvPicPr>
          <p:cNvPr id="4106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950" y="4797425"/>
            <a:ext cx="2016125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7" name="Text Box 13"/>
          <p:cNvSpPr txBox="1">
            <a:spLocks noChangeArrowheads="1"/>
          </p:cNvSpPr>
          <p:nvPr/>
        </p:nvSpPr>
        <p:spPr bwMode="auto">
          <a:xfrm>
            <a:off x="250825" y="6308725"/>
            <a:ext cx="2017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Киноварь </a:t>
            </a:r>
            <a:r>
              <a:rPr lang="en-US" b="1"/>
              <a:t>HgS</a:t>
            </a:r>
            <a:endParaRPr lang="ru-RU" b="1"/>
          </a:p>
        </p:txBody>
      </p:sp>
      <p:pic>
        <p:nvPicPr>
          <p:cNvPr id="4108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8538" y="4797425"/>
            <a:ext cx="16891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9" name="Text Box 15"/>
          <p:cNvSpPr txBox="1">
            <a:spLocks noChangeArrowheads="1"/>
          </p:cNvSpPr>
          <p:nvPr/>
        </p:nvSpPr>
        <p:spPr bwMode="auto">
          <a:xfrm>
            <a:off x="1979613" y="6216650"/>
            <a:ext cx="20875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Свинцовый блеск </a:t>
            </a:r>
            <a:r>
              <a:rPr lang="en-US" b="1"/>
              <a:t>PbS</a:t>
            </a:r>
            <a:endParaRPr lang="ru-RU" b="1"/>
          </a:p>
        </p:txBody>
      </p:sp>
      <p:pic>
        <p:nvPicPr>
          <p:cNvPr id="4110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0200" y="4797425"/>
            <a:ext cx="17605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1" name="Text Box 17"/>
          <p:cNvSpPr txBox="1">
            <a:spLocks noChangeArrowheads="1"/>
          </p:cNvSpPr>
          <p:nvPr/>
        </p:nvSpPr>
        <p:spPr bwMode="auto">
          <a:xfrm>
            <a:off x="4211638" y="6308725"/>
            <a:ext cx="1873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Пирит </a:t>
            </a:r>
            <a:r>
              <a:rPr lang="en-US" b="1"/>
              <a:t>FeS</a:t>
            </a:r>
            <a:r>
              <a:rPr lang="en-US" sz="1400" b="1"/>
              <a:t>2</a:t>
            </a:r>
            <a:endParaRPr lang="ru-RU" sz="1400" b="1"/>
          </a:p>
        </p:txBody>
      </p:sp>
      <p:sp>
        <p:nvSpPr>
          <p:cNvPr id="4112" name="Text Box 18"/>
          <p:cNvSpPr txBox="1">
            <a:spLocks noChangeArrowheads="1"/>
          </p:cNvSpPr>
          <p:nvPr/>
        </p:nvSpPr>
        <p:spPr bwMode="auto">
          <a:xfrm>
            <a:off x="6011863" y="1341438"/>
            <a:ext cx="2808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C</a:t>
            </a:r>
            <a:r>
              <a:rPr lang="ru-RU" sz="2400" b="1"/>
              <a:t>ульфатная:</a:t>
            </a:r>
          </a:p>
        </p:txBody>
      </p:sp>
      <p:pic>
        <p:nvPicPr>
          <p:cNvPr id="41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59563" y="1844675"/>
            <a:ext cx="15128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4" name="Text Box 20"/>
          <p:cNvSpPr txBox="1">
            <a:spLocks noChangeArrowheads="1"/>
          </p:cNvSpPr>
          <p:nvPr/>
        </p:nvSpPr>
        <p:spPr bwMode="auto">
          <a:xfrm>
            <a:off x="5652120" y="3357563"/>
            <a:ext cx="3312493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Глауберова </a:t>
            </a:r>
            <a:r>
              <a:rPr lang="ru-RU" dirty="0" smtClean="0"/>
              <a:t>соль(мирабилит)</a:t>
            </a:r>
            <a:endParaRPr lang="ru-RU" dirty="0"/>
          </a:p>
          <a:p>
            <a:pPr algn="ctr">
              <a:spcBef>
                <a:spcPct val="50000"/>
              </a:spcBef>
            </a:pPr>
            <a:r>
              <a:rPr lang="en-US" b="1" dirty="0"/>
              <a:t>Na</a:t>
            </a:r>
            <a:r>
              <a:rPr lang="en-US" sz="1400" b="1" dirty="0"/>
              <a:t>2</a:t>
            </a:r>
            <a:r>
              <a:rPr lang="en-US" b="1" dirty="0"/>
              <a:t>SO</a:t>
            </a:r>
            <a:r>
              <a:rPr lang="en-US" sz="1400" b="1" dirty="0"/>
              <a:t>4</a:t>
            </a:r>
            <a:r>
              <a:rPr lang="en-US" b="1" dirty="0">
                <a:cs typeface="Arial" charset="0"/>
              </a:rPr>
              <a:t>·10H</a:t>
            </a:r>
            <a:r>
              <a:rPr lang="en-US" sz="1400" b="1" dirty="0">
                <a:cs typeface="Arial" charset="0"/>
              </a:rPr>
              <a:t>2</a:t>
            </a:r>
            <a:r>
              <a:rPr lang="en-US" b="1" dirty="0">
                <a:cs typeface="Arial" charset="0"/>
              </a:rPr>
              <a:t>O</a:t>
            </a:r>
          </a:p>
        </p:txBody>
      </p:sp>
      <p:pic>
        <p:nvPicPr>
          <p:cNvPr id="4115" name="Picture 2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88125" y="4149725"/>
            <a:ext cx="2081213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6" name="Text Box 22"/>
          <p:cNvSpPr txBox="1">
            <a:spLocks noChangeArrowheads="1"/>
          </p:cNvSpPr>
          <p:nvPr/>
        </p:nvSpPr>
        <p:spPr bwMode="auto">
          <a:xfrm>
            <a:off x="6588125" y="5734050"/>
            <a:ext cx="230505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Гипс</a:t>
            </a:r>
          </a:p>
          <a:p>
            <a:pPr>
              <a:spcBef>
                <a:spcPct val="50000"/>
              </a:spcBef>
            </a:pPr>
            <a:r>
              <a:rPr lang="en-US" b="1" dirty="0"/>
              <a:t>CaSO</a:t>
            </a:r>
            <a:r>
              <a:rPr lang="en-US" sz="1400" b="1" dirty="0"/>
              <a:t>4</a:t>
            </a:r>
            <a:r>
              <a:rPr lang="en-US" b="1" dirty="0">
                <a:cs typeface="Arial" charset="0"/>
              </a:rPr>
              <a:t>·2H</a:t>
            </a:r>
            <a:r>
              <a:rPr lang="en-US" sz="1400" b="1" dirty="0">
                <a:cs typeface="Arial" charset="0"/>
              </a:rPr>
              <a:t>2</a:t>
            </a:r>
            <a:r>
              <a:rPr lang="en-US" b="1" dirty="0">
                <a:cs typeface="Arial" charset="0"/>
              </a:rPr>
              <a:t>O</a:t>
            </a: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47248" cy="115699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Сера также встречается в виде сульфатов - солей серной кислоты - мирабилит</a:t>
            </a:r>
            <a:endParaRPr lang="ru-RU" sz="3200" b="1" dirty="0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17410" name="Picture 2" descr="Картинка 4 из 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7761684" cy="4608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729167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Пирит – «огненный камень» (соединение серы в природе)</a:t>
            </a:r>
            <a:endParaRPr lang="ru-RU" sz="3600" b="1" dirty="0">
              <a:solidFill>
                <a:srgbClr val="FF0000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8434" name="Picture 2" descr="Картинка 10 из 374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3595202" cy="4337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436" name="Picture 4" descr="Картинка 64 из 3749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8023" y="1772816"/>
            <a:ext cx="3709336" cy="4337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3991944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3167866" cy="5429263"/>
          </a:xfr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smtClean="0">
                <a:latin typeface="Comic Sans MS" pitchFamily="66" charset="0"/>
                <a:cs typeface="Arial" pitchFamily="34" charset="0"/>
              </a:rPr>
              <a:t>Сера входит в состав белков. Особенно много серы в белках волос, рогов, шерсти. Кроме этого сера является составной частью биологически активных веществ: витаминов и гормонов. При недостатке серы в организме наблюдается хрупкость и ломкость костей, выпадение волос.</a:t>
            </a:r>
            <a:endParaRPr lang="ru-RU" dirty="0"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9458" name="Picture 2" descr="Картинка 4 из 13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0016" y="133049"/>
            <a:ext cx="2982151" cy="3501070"/>
          </a:xfrm>
          <a:prstGeom prst="rect">
            <a:avLst/>
          </a:prstGeom>
          <a:noFill/>
        </p:spPr>
      </p:pic>
      <p:pic>
        <p:nvPicPr>
          <p:cNvPr id="19462" name="Picture 6" descr="Картинка 17 из 12443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167866" y="3604751"/>
            <a:ext cx="5964302" cy="3253249"/>
          </a:xfrm>
          <a:prstGeom prst="rect">
            <a:avLst/>
          </a:prstGeom>
          <a:noFill/>
        </p:spPr>
      </p:pic>
      <p:pic>
        <p:nvPicPr>
          <p:cNvPr id="19464" name="Picture 8" descr="Картинка 9 из 1360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68610" y="61336"/>
            <a:ext cx="3174332" cy="354341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3528" y="116633"/>
            <a:ext cx="28134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Сера в природе</a:t>
            </a:r>
            <a:endParaRPr lang="ru-RU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06159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129614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Серой богаты бобовые растения </a:t>
            </a:r>
            <a:br>
              <a:rPr lang="ru-RU" sz="3200" b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(горох, чечевица), овсяные хлопья, яйца</a:t>
            </a:r>
            <a:endParaRPr lang="ru-RU" sz="3200" b="1" dirty="0">
              <a:solidFill>
                <a:srgbClr val="FF0000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20484" name="Picture 4" descr="Картинка 4 из 448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</p:spPr>
      </p:pic>
      <p:pic>
        <p:nvPicPr>
          <p:cNvPr id="20486" name="Picture 6" descr="Картинка 18 из 13600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428736"/>
            <a:ext cx="3810000" cy="3786214"/>
          </a:xfrm>
          <a:prstGeom prst="rect">
            <a:avLst/>
          </a:prstGeom>
          <a:noFill/>
        </p:spPr>
      </p:pic>
      <p:pic>
        <p:nvPicPr>
          <p:cNvPr id="20488" name="Picture 8" descr="Картинка 94 из 12279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3500438"/>
            <a:ext cx="3071802" cy="33575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311306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WordArt 5"/>
          <p:cNvSpPr>
            <a:spLocks noChangeArrowheads="1" noChangeShapeType="1" noTextEdit="1"/>
          </p:cNvSpPr>
          <p:nvPr/>
        </p:nvSpPr>
        <p:spPr bwMode="auto">
          <a:xfrm>
            <a:off x="1187450" y="692697"/>
            <a:ext cx="7597775" cy="46111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3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Сера</a:t>
            </a:r>
            <a:r>
              <a:rPr lang="ru-RU" sz="603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.</a:t>
            </a:r>
          </a:p>
          <a:p>
            <a:pPr algn="ctr"/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Характеристика </a:t>
            </a: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"/>
                <a:cs typeface="Arial"/>
              </a:rPr>
              <a:t>химического элемента</a:t>
            </a:r>
          </a:p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 и </a:t>
            </a: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простого </a:t>
            </a:r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вещества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42910" y="1714488"/>
          <a:ext cx="7858180" cy="4000527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929090"/>
                <a:gridCol w="3929090"/>
              </a:tblGrid>
              <a:tr h="4445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/>
                        <a:t>Что знали?</a:t>
                      </a:r>
                      <a:endParaRPr lang="ru-RU" sz="24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476" marR="63476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Что узнали нового?</a:t>
                      </a:r>
                      <a:endParaRPr lang="ru-RU" sz="2400" dirty="0" smtClean="0">
                        <a:solidFill>
                          <a:schemeClr val="tx2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3476" marR="63476" marT="0" marB="0"/>
                </a:tc>
              </a:tr>
              <a:tr h="4445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положение в ПСХЭ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3476" marR="634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3476" marR="63476" marT="0" marB="0"/>
                </a:tc>
              </a:tr>
              <a:tr h="4445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группа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3476" marR="634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3476" marR="63476" marT="0" marB="0"/>
                </a:tc>
              </a:tr>
              <a:tr h="4445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период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3476" marR="634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3476" marR="63476" marT="0" marB="0"/>
                </a:tc>
              </a:tr>
              <a:tr h="4445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строение атома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3476" marR="634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3476" marR="63476" marT="0" marB="0"/>
                </a:tc>
              </a:tr>
              <a:tr h="4445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состав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3476" marR="634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3476" marR="63476" marT="0" marB="0"/>
                </a:tc>
              </a:tr>
              <a:tr h="4445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/>
                        <a:t>распределение электронов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3476" marR="634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3476" marR="63476" marT="0" marB="0"/>
                </a:tc>
              </a:tr>
              <a:tr h="4445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/>
                        <a:t>электронная конфигурация,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3476" marR="634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3476" marR="63476" marT="0" marB="0"/>
                </a:tc>
              </a:tr>
              <a:tr h="4445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простое вещество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3476" marR="634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3476" marR="63476" marT="0" marB="0"/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571604" y="714356"/>
            <a:ext cx="647700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200" kern="0" dirty="0" smtClean="0">
                <a:solidFill>
                  <a:schemeClr val="tx2"/>
                </a:solidFill>
                <a:ea typeface="+mj-ea"/>
                <a:cs typeface="+mj-cs"/>
              </a:rPr>
              <a:t>Концептуальная таблица</a:t>
            </a:r>
            <a:endParaRPr kumimoji="0" lang="ru-RU" sz="320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42910" y="3840481"/>
          <a:ext cx="7858180" cy="282865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929090"/>
                <a:gridCol w="3929090"/>
              </a:tblGrid>
              <a:tr h="2648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степень окисления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945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как неметалл, вступает в химические реакции с металлами (сульфиды) и водородом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296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взаимодействует с кислородом, галогенами и кислотами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1549">
                <a:tc>
                  <a:txBody>
                    <a:bodyPr/>
                    <a:lstStyle/>
                    <a:p>
                      <a:r>
                        <a:rPr lang="ru-RU" sz="2000" kern="1200" dirty="0" smtClean="0"/>
                        <a:t>аллотропия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883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err="1" smtClean="0"/>
                        <a:t>аллотропные</a:t>
                      </a:r>
                      <a:r>
                        <a:rPr lang="ru-RU" sz="2000" kern="1200" dirty="0" smtClean="0"/>
                        <a:t> модификации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62428E-7 L 0 -0.2723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714876" y="357166"/>
          <a:ext cx="4143404" cy="579120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4143404"/>
              </a:tblGrid>
              <a:tr h="12144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/>
                        <a:t>характерна. При н.у. все модификации серы с течением времени превращаются  в ромбическую.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5682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/>
                        <a:t>сера ромбическая </a:t>
                      </a:r>
                      <a:r>
                        <a:rPr lang="en-US" sz="2000" dirty="0"/>
                        <a:t>S</a:t>
                      </a:r>
                      <a:r>
                        <a:rPr lang="ru-RU" sz="2000" baseline="-25000" dirty="0"/>
                        <a:t>8</a:t>
                      </a:r>
                      <a:r>
                        <a:rPr lang="ru-RU" sz="2000" dirty="0"/>
                        <a:t>, кристаллы </a:t>
                      </a:r>
                      <a:r>
                        <a:rPr lang="ru-RU" sz="2000" dirty="0" err="1"/>
                        <a:t>октаэдрической</a:t>
                      </a:r>
                      <a:r>
                        <a:rPr lang="ru-RU" sz="2000" dirty="0"/>
                        <a:t> формы, лимонно-жёлтого цвета, плавится при 112,8</a:t>
                      </a:r>
                      <a:r>
                        <a:rPr lang="ru-RU" sz="2000" baseline="30000" dirty="0"/>
                        <a:t>0</a:t>
                      </a:r>
                      <a:r>
                        <a:rPr lang="ru-RU" sz="2000" dirty="0"/>
                        <a:t>С, нерастворима в воде, не проводит ток и тепло;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/>
                        <a:t>сера моноклинная, кристаллы призматической формы, медово-жёлтого цвета, плавится при 119</a:t>
                      </a:r>
                      <a:r>
                        <a:rPr lang="ru-RU" sz="2000" baseline="30000" dirty="0"/>
                        <a:t>0</a:t>
                      </a:r>
                      <a:r>
                        <a:rPr lang="ru-RU" sz="2000" dirty="0"/>
                        <a:t>С, нерастворима в воде, не проводит ток и тепло;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/>
                        <a:t>сера пластическая </a:t>
                      </a:r>
                      <a:r>
                        <a:rPr lang="en-US" sz="2000" dirty="0" err="1"/>
                        <a:t>S</a:t>
                      </a:r>
                      <a:r>
                        <a:rPr lang="en-US" sz="2000" baseline="-25000" dirty="0" err="1"/>
                        <a:t>n</a:t>
                      </a:r>
                      <a:r>
                        <a:rPr lang="ru-RU" sz="2000" dirty="0"/>
                        <a:t>, темно-коричневого цвета, плавится при 444,6</a:t>
                      </a:r>
                      <a:r>
                        <a:rPr lang="ru-RU" sz="2000" baseline="30000" dirty="0"/>
                        <a:t>0</a:t>
                      </a:r>
                      <a:r>
                        <a:rPr lang="ru-RU" sz="2000" dirty="0"/>
                        <a:t>С, нерастворима в воде, растворяется в сероуглероде и толуоле;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428605"/>
          <a:ext cx="4310556" cy="1081212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4310556"/>
              </a:tblGrid>
              <a:tr h="3347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/>
                        <a:t>Что знали?</a:t>
                      </a:r>
                      <a:endParaRPr lang="ru-RU" sz="2000" dirty="0">
                        <a:solidFill>
                          <a:schemeClr val="tx2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47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положение в ПСХЭ</a:t>
                      </a: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47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группа</a:t>
                      </a: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47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период</a:t>
                      </a: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47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строение атома</a:t>
                      </a: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47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состав</a:t>
                      </a: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47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распределение электронов</a:t>
                      </a: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47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электронная конфигурация,</a:t>
                      </a: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47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простое вещество</a:t>
                      </a: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47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степень окисления</a:t>
                      </a: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0041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как неметалл, вступает в химические реакции с металлами (сульфиды) и водородом</a:t>
                      </a: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694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взаимодействует с кислородом, галогенами и кислотами</a:t>
                      </a: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2139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аллотропия</a:t>
                      </a:r>
                      <a:endParaRPr lang="en-US" sz="20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20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20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dirty="0"/>
                    </a:p>
                  </a:txBody>
                  <a:tcPr marL="68580" marR="68580" marT="0" marB="0"/>
                </a:tc>
              </a:tr>
              <a:tr h="455227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err="1" smtClean="0"/>
                        <a:t>аллотропные</a:t>
                      </a:r>
                      <a:r>
                        <a:rPr lang="ru-RU" sz="2000" dirty="0" smtClean="0"/>
                        <a:t> модификации</a:t>
                      </a:r>
                      <a:endParaRPr lang="en-US" sz="2000" dirty="0" smtClean="0"/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/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sz="2000" dirty="0" smtClean="0"/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sz="2000" dirty="0" smtClean="0"/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sz="2000" dirty="0" smtClean="0"/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sz="2000" dirty="0" smtClean="0"/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sz="2000" dirty="0" smtClean="0"/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sz="2000" dirty="0" smtClean="0"/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sz="2000" dirty="0" smtClean="0"/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sz="2000" dirty="0" smtClean="0"/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sz="2000" dirty="0" smtClean="0"/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sz="2000" dirty="0" smtClean="0"/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sz="2000" dirty="0" smtClean="0"/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714876" y="428604"/>
          <a:ext cx="4071966" cy="335759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4071966"/>
              </a:tblGrid>
              <a:tr h="3357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/>
                        <a:t>Что узнали нового?</a:t>
                      </a:r>
                      <a:endParaRPr lang="ru-RU" sz="20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57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/>
                        <a:t>Порядковый номер №16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57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/>
                        <a:t>VI </a:t>
                      </a:r>
                      <a:r>
                        <a:rPr lang="ru-RU" sz="2000" dirty="0"/>
                        <a:t>А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57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/>
                        <a:t>Третий малый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57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/>
                        <a:t>Заряд ядра +16; электронов=16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57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/>
                        <a:t>Протонов=16; нейтронов=16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57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/>
                        <a:t>)2)8)6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57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/>
                        <a:t>1</a:t>
                      </a:r>
                      <a:r>
                        <a:rPr lang="en-US" sz="2000" dirty="0"/>
                        <a:t>S</a:t>
                      </a:r>
                      <a:r>
                        <a:rPr lang="ru-RU" sz="2000" baseline="30000" dirty="0"/>
                        <a:t>2</a:t>
                      </a:r>
                      <a:r>
                        <a:rPr lang="ru-RU" sz="2000" dirty="0"/>
                        <a:t>2</a:t>
                      </a:r>
                      <a:r>
                        <a:rPr lang="en-US" sz="2000" dirty="0"/>
                        <a:t>S</a:t>
                      </a:r>
                      <a:r>
                        <a:rPr lang="ru-RU" sz="2000" baseline="30000" dirty="0"/>
                        <a:t>2</a:t>
                      </a:r>
                      <a:r>
                        <a:rPr lang="ru-RU" sz="2000" dirty="0"/>
                        <a:t>2</a:t>
                      </a:r>
                      <a:r>
                        <a:rPr lang="en-US" sz="2000" dirty="0"/>
                        <a:t>P</a:t>
                      </a:r>
                      <a:r>
                        <a:rPr lang="ru-RU" sz="2000" baseline="30000" dirty="0"/>
                        <a:t>6</a:t>
                      </a:r>
                      <a:r>
                        <a:rPr lang="ru-RU" sz="2000" dirty="0"/>
                        <a:t>3</a:t>
                      </a:r>
                      <a:r>
                        <a:rPr lang="en-US" sz="2000" dirty="0"/>
                        <a:t>S</a:t>
                      </a:r>
                      <a:r>
                        <a:rPr lang="ru-RU" sz="2000" baseline="30000" dirty="0"/>
                        <a:t>2</a:t>
                      </a:r>
                      <a:r>
                        <a:rPr lang="ru-RU" sz="2000" dirty="0"/>
                        <a:t>3</a:t>
                      </a:r>
                      <a:r>
                        <a:rPr lang="en-US" sz="2000" dirty="0"/>
                        <a:t>P</a:t>
                      </a:r>
                      <a:r>
                        <a:rPr lang="ru-RU" sz="2000" baseline="30000" dirty="0"/>
                        <a:t>4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57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/>
                        <a:t>Сера -</a:t>
                      </a:r>
                      <a:r>
                        <a:rPr lang="en-US" sz="2000" dirty="0"/>
                        <a:t>S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57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/>
                        <a:t>-2; 0;+4; +6; 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97965E-6 L -0.00296 -0.741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37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0444E-6 L 1.38889E-6 -0.7446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85794"/>
            <a:ext cx="9144000" cy="914400"/>
          </a:xfrm>
        </p:spPr>
        <p:txBody>
          <a:bodyPr/>
          <a:lstStyle/>
          <a:p>
            <a:r>
              <a:rPr lang="ru-RU" dirty="0" smtClean="0">
                <a:latin typeface="+mn-lt"/>
              </a:rPr>
              <a:t>Аллотропные модификации серы</a:t>
            </a:r>
            <a:endParaRPr lang="ru-RU" dirty="0"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785926"/>
          <a:ext cx="8286808" cy="448056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071702"/>
                <a:gridCol w="2071702"/>
                <a:gridCol w="2071702"/>
                <a:gridCol w="2071702"/>
              </a:tblGrid>
              <a:tr h="354544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Ромбическая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Моноклинная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Пластическая</a:t>
                      </a:r>
                      <a:endParaRPr lang="ru-RU" sz="2000" dirty="0"/>
                    </a:p>
                  </a:txBody>
                  <a:tcPr/>
                </a:tc>
              </a:tr>
              <a:tr h="354544">
                <a:tc gridSpan="4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/>
                          </a:solidFill>
                        </a:rPr>
                        <a:t>Сходства</a:t>
                      </a:r>
                      <a:endParaRPr lang="ru-RU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454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>Качественный состав</a:t>
                      </a:r>
                      <a:endParaRPr lang="ru-RU" sz="20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454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>Тип</a:t>
                      </a:r>
                      <a:r>
                        <a:rPr lang="ru-RU" sz="2000" baseline="0" dirty="0" smtClean="0">
                          <a:solidFill>
                            <a:schemeClr val="tx2"/>
                          </a:solidFill>
                        </a:rPr>
                        <a:t> вещества</a:t>
                      </a:r>
                      <a:endParaRPr lang="ru-RU" sz="20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4544">
                <a:tc gridSpan="4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/>
                          </a:solidFill>
                        </a:rPr>
                        <a:t>Различия</a:t>
                      </a:r>
                      <a:endParaRPr lang="ru-RU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454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>Кристаллическая решётка</a:t>
                      </a:r>
                      <a:endParaRPr lang="ru-RU" sz="20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</a:tr>
              <a:tr h="35454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>Физические свойства</a:t>
                      </a:r>
                      <a:endParaRPr lang="ru-RU" sz="20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/>
                </a:tc>
              </a:tr>
              <a:tr h="35454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>Цвет</a:t>
                      </a:r>
                      <a:endParaRPr lang="ru-RU" sz="20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/>
                </a:tc>
              </a:tr>
              <a:tr h="35454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>Получение</a:t>
                      </a:r>
                      <a:endParaRPr lang="ru-RU" sz="20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714356"/>
            <a:ext cx="6477000" cy="1752600"/>
          </a:xfrm>
        </p:spPr>
        <p:txBody>
          <a:bodyPr/>
          <a:lstStyle/>
          <a:p>
            <a:r>
              <a:rPr lang="ru-RU" sz="4800" b="1" dirty="0" smtClean="0"/>
              <a:t>Сера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2285992"/>
            <a:ext cx="6477000" cy="1981200"/>
          </a:xfrm>
        </p:spPr>
        <p:txBody>
          <a:bodyPr/>
          <a:lstStyle/>
          <a:p>
            <a:r>
              <a:rPr lang="ru-RU" sz="2800" b="1" dirty="0" smtClean="0"/>
              <a:t>Химические свойства</a:t>
            </a:r>
            <a:endParaRPr lang="ru-RU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химических реакций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16" y="4214818"/>
            <a:ext cx="141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S + O</a:t>
            </a:r>
            <a:r>
              <a:rPr lang="en-US" baseline="-25000" dirty="0" smtClean="0">
                <a:solidFill>
                  <a:schemeClr val="tx2"/>
                </a:solidFill>
              </a:rPr>
              <a:t>2</a:t>
            </a:r>
            <a:r>
              <a:rPr lang="en-US" dirty="0" smtClean="0">
                <a:solidFill>
                  <a:schemeClr val="tx2"/>
                </a:solidFill>
              </a:rPr>
              <a:t> = SO</a:t>
            </a:r>
            <a:r>
              <a:rPr lang="en-US" baseline="-25000" dirty="0" smtClean="0">
                <a:solidFill>
                  <a:schemeClr val="tx2"/>
                </a:solidFill>
              </a:rPr>
              <a:t>2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00100" y="4214818"/>
            <a:ext cx="1502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Zn + S = </a:t>
            </a:r>
            <a:r>
              <a:rPr lang="en-US" dirty="0" err="1" smtClean="0">
                <a:solidFill>
                  <a:schemeClr val="tx2"/>
                </a:solidFill>
              </a:rPr>
              <a:t>ZnS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857620" y="4214818"/>
            <a:ext cx="1720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2Na + S = Na</a:t>
            </a:r>
            <a:r>
              <a:rPr lang="en-US" baseline="-25000" dirty="0" smtClean="0">
                <a:solidFill>
                  <a:schemeClr val="tx2"/>
                </a:solidFill>
              </a:rPr>
              <a:t>2</a:t>
            </a:r>
            <a:r>
              <a:rPr lang="en-US" dirty="0" smtClean="0">
                <a:solidFill>
                  <a:schemeClr val="tx2"/>
                </a:solidFill>
              </a:rPr>
              <a:t>S 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6" name="Взаимодействие серы с натрием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3428992" y="2143116"/>
            <a:ext cx="2500314" cy="1875236"/>
          </a:xfrm>
          <a:prstGeom prst="rect">
            <a:avLst/>
          </a:prstGeom>
        </p:spPr>
      </p:pic>
      <p:pic>
        <p:nvPicPr>
          <p:cNvPr id="17" name="Взаимодействие серы с цинком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642910" y="2143116"/>
            <a:ext cx="2357454" cy="1928826"/>
          </a:xfrm>
          <a:prstGeom prst="rect">
            <a:avLst/>
          </a:prstGeom>
        </p:spPr>
      </p:pic>
      <p:pic>
        <p:nvPicPr>
          <p:cNvPr id="18" name="Горение серы в кислороде.avi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6" cstate="print"/>
          <a:stretch>
            <a:fillRect/>
          </a:stretch>
        </p:blipFill>
        <p:spPr>
          <a:xfrm>
            <a:off x="6357950" y="2143116"/>
            <a:ext cx="2405079" cy="192882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7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 fullScrn="1"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3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 fullScrn="1"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9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 fullScrn="1">
              <p:cMediaNode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</p:childTnLst>
        </p:cTn>
      </p:par>
    </p:tnLst>
    <p:bldLst>
      <p:bldP spid="11" grpId="0"/>
      <p:bldP spid="13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786314" y="5929330"/>
          <a:ext cx="4000528" cy="121920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4000528"/>
              </a:tblGrid>
              <a:tr h="121820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/>
                        <a:t>характерна. При н.у. все модификации серы с течением времени превращаются  в ромбическую.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428604"/>
          <a:ext cx="4357718" cy="6715172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4357718"/>
              </a:tblGrid>
              <a:tr h="3361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/>
                        <a:t>Что знали?</a:t>
                      </a:r>
                      <a:endParaRPr lang="ru-RU" sz="2000" dirty="0">
                        <a:solidFill>
                          <a:schemeClr val="tx2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61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положение в ПСХЭ</a:t>
                      </a: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61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группа</a:t>
                      </a: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61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период</a:t>
                      </a: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61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строение атома</a:t>
                      </a: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61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состав</a:t>
                      </a: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61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распределение электронов</a:t>
                      </a: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61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электронная конфигурация,</a:t>
                      </a: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61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простое вещество</a:t>
                      </a: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61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степень окисления</a:t>
                      </a: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9244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как неметалл, вступает в химические реакции с металлами (сульфиды) и водородом</a:t>
                      </a: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2144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взаимодействует с кислородом, галогенами и кислотами</a:t>
                      </a: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2144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аллотропия</a:t>
                      </a:r>
                      <a:endParaRPr lang="ru-RU" sz="2000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786314" y="428604"/>
          <a:ext cx="4000528" cy="335759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4000528"/>
              </a:tblGrid>
              <a:tr h="3357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/>
                        <a:t>Что узнали нового?</a:t>
                      </a:r>
                      <a:endParaRPr lang="ru-RU" sz="20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57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/>
                        <a:t>Порядковый номер №16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57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/>
                        <a:t>VI </a:t>
                      </a:r>
                      <a:r>
                        <a:rPr lang="ru-RU" sz="2000" dirty="0"/>
                        <a:t>А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57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/>
                        <a:t>Третий малый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57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/>
                        <a:t>Заряд ядра +16; электронов=16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57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/>
                        <a:t>Протонов=16; нейтронов=16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57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/>
                        <a:t>)2)8)6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57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/>
                        <a:t>1</a:t>
                      </a:r>
                      <a:r>
                        <a:rPr lang="en-US" sz="2000" dirty="0"/>
                        <a:t>S</a:t>
                      </a:r>
                      <a:r>
                        <a:rPr lang="ru-RU" sz="2000" baseline="30000" dirty="0"/>
                        <a:t>2</a:t>
                      </a:r>
                      <a:r>
                        <a:rPr lang="ru-RU" sz="2000" dirty="0"/>
                        <a:t>2</a:t>
                      </a:r>
                      <a:r>
                        <a:rPr lang="en-US" sz="2000" dirty="0"/>
                        <a:t>S</a:t>
                      </a:r>
                      <a:r>
                        <a:rPr lang="ru-RU" sz="2000" baseline="30000" dirty="0"/>
                        <a:t>2</a:t>
                      </a:r>
                      <a:r>
                        <a:rPr lang="ru-RU" sz="2000" dirty="0"/>
                        <a:t>2</a:t>
                      </a:r>
                      <a:r>
                        <a:rPr lang="en-US" sz="2000" dirty="0"/>
                        <a:t>P</a:t>
                      </a:r>
                      <a:r>
                        <a:rPr lang="ru-RU" sz="2000" baseline="30000" dirty="0"/>
                        <a:t>6</a:t>
                      </a:r>
                      <a:r>
                        <a:rPr lang="ru-RU" sz="2000" dirty="0"/>
                        <a:t>3</a:t>
                      </a:r>
                      <a:r>
                        <a:rPr lang="en-US" sz="2000" dirty="0"/>
                        <a:t>S</a:t>
                      </a:r>
                      <a:r>
                        <a:rPr lang="ru-RU" sz="2000" baseline="30000" dirty="0"/>
                        <a:t>2</a:t>
                      </a:r>
                      <a:r>
                        <a:rPr lang="ru-RU" sz="2000" dirty="0"/>
                        <a:t>3</a:t>
                      </a:r>
                      <a:r>
                        <a:rPr lang="en-US" sz="2000" dirty="0"/>
                        <a:t>P</a:t>
                      </a:r>
                      <a:r>
                        <a:rPr lang="ru-RU" sz="2000" baseline="30000" dirty="0"/>
                        <a:t>4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57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/>
                        <a:t>Сера -</a:t>
                      </a:r>
                      <a:r>
                        <a:rPr lang="en-US" sz="2000" dirty="0"/>
                        <a:t>S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57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/>
                        <a:t>-2; 0;+4; +6; 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786314" y="3786190"/>
          <a:ext cx="4000528" cy="2147894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4000528"/>
              </a:tblGrid>
              <a:tr h="9286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/>
                        <a:t>2Na + S = Na</a:t>
                      </a:r>
                      <a:r>
                        <a:rPr lang="en-US" sz="2000" baseline="-25000" dirty="0"/>
                        <a:t>2</a:t>
                      </a:r>
                      <a:r>
                        <a:rPr lang="en-US" sz="2000" dirty="0"/>
                        <a:t>S </a:t>
                      </a:r>
                      <a:r>
                        <a:rPr lang="ru-RU" sz="2000" dirty="0"/>
                        <a:t> сульфид натрия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/>
                        <a:t>Cu + S = </a:t>
                      </a:r>
                      <a:r>
                        <a:rPr lang="en-US" sz="2000" dirty="0" err="1"/>
                        <a:t>CuS</a:t>
                      </a:r>
                      <a:r>
                        <a:rPr lang="en-US" sz="2000" dirty="0"/>
                        <a:t> </a:t>
                      </a:r>
                      <a:r>
                        <a:rPr lang="ru-RU" sz="2000" dirty="0"/>
                        <a:t> сульфид меди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/>
                        <a:t>H</a:t>
                      </a:r>
                      <a:r>
                        <a:rPr lang="en-US" sz="2000" baseline="-25000" dirty="0"/>
                        <a:t>2</a:t>
                      </a:r>
                      <a:r>
                        <a:rPr lang="en-US" sz="2000" dirty="0"/>
                        <a:t> + S = H</a:t>
                      </a:r>
                      <a:r>
                        <a:rPr lang="en-US" sz="2000" baseline="-25000" dirty="0"/>
                        <a:t>2</a:t>
                      </a:r>
                      <a:r>
                        <a:rPr lang="en-US" sz="2000" dirty="0"/>
                        <a:t>S  </a:t>
                      </a:r>
                      <a:r>
                        <a:rPr lang="ru-RU" sz="2000" dirty="0"/>
                        <a:t>сероводород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939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/>
                        <a:t>S + O</a:t>
                      </a:r>
                      <a:r>
                        <a:rPr lang="en-US" sz="2000" baseline="-25000" dirty="0"/>
                        <a:t>2</a:t>
                      </a:r>
                      <a:r>
                        <a:rPr lang="en-US" sz="2000" dirty="0"/>
                        <a:t> = SO</a:t>
                      </a:r>
                      <a:r>
                        <a:rPr lang="en-US" sz="2000" baseline="-25000" dirty="0"/>
                        <a:t>2</a:t>
                      </a:r>
                      <a:r>
                        <a:rPr lang="en-US" sz="2000" dirty="0"/>
                        <a:t> </a:t>
                      </a:r>
                      <a:r>
                        <a:rPr lang="ru-RU" sz="2000" dirty="0"/>
                        <a:t>оксид серы</a:t>
                      </a:r>
                      <a:r>
                        <a:rPr lang="en-US" sz="2000" dirty="0"/>
                        <a:t> (IV)</a:t>
                      </a:r>
                      <a:endParaRPr lang="ru-RU" sz="20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/>
                        <a:t>S + 3F</a:t>
                      </a:r>
                      <a:r>
                        <a:rPr lang="en-US" sz="2000" baseline="-25000" dirty="0"/>
                        <a:t>2</a:t>
                      </a:r>
                      <a:r>
                        <a:rPr lang="en-US" sz="2000" dirty="0"/>
                        <a:t> = SF</a:t>
                      </a:r>
                      <a:r>
                        <a:rPr lang="en-US" sz="2000" baseline="-25000" dirty="0"/>
                        <a:t>6  </a:t>
                      </a:r>
                      <a:r>
                        <a:rPr lang="ru-RU" sz="2000" dirty="0"/>
                        <a:t>фторид серы</a:t>
                      </a:r>
                      <a:r>
                        <a:rPr lang="en-US" sz="2000" dirty="0"/>
                        <a:t>(VI)</a:t>
                      </a:r>
                      <a:endParaRPr lang="ru-RU" sz="20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/>
                        <a:t>S</a:t>
                      </a:r>
                      <a:r>
                        <a:rPr lang="ru-RU" sz="2000" dirty="0"/>
                        <a:t> + 2</a:t>
                      </a:r>
                      <a:r>
                        <a:rPr lang="en-US" sz="2000" dirty="0" err="1"/>
                        <a:t>Cl</a:t>
                      </a:r>
                      <a:r>
                        <a:rPr lang="ru-RU" sz="2000" baseline="-25000" dirty="0"/>
                        <a:t>2</a:t>
                      </a:r>
                      <a:r>
                        <a:rPr lang="ru-RU" sz="2000" dirty="0"/>
                        <a:t> = </a:t>
                      </a:r>
                      <a:r>
                        <a:rPr lang="en-US" sz="2000" dirty="0" err="1"/>
                        <a:t>SCl</a:t>
                      </a:r>
                      <a:r>
                        <a:rPr lang="ru-RU" sz="2000" baseline="-25000" dirty="0"/>
                        <a:t>4  </a:t>
                      </a:r>
                      <a:r>
                        <a:rPr lang="ru-RU" sz="2000" dirty="0"/>
                        <a:t>хлорид серы (</a:t>
                      </a:r>
                      <a:r>
                        <a:rPr lang="en-US" sz="2000" dirty="0"/>
                        <a:t>IV)</a:t>
                      </a:r>
                      <a:endParaRPr lang="ru-RU" sz="20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/>
                        <a:t>S</a:t>
                      </a:r>
                      <a:r>
                        <a:rPr lang="ru-RU" sz="2000" dirty="0"/>
                        <a:t> + 2</a:t>
                      </a:r>
                      <a:r>
                        <a:rPr lang="en-US" sz="2000" dirty="0"/>
                        <a:t>H</a:t>
                      </a:r>
                      <a:r>
                        <a:rPr lang="ru-RU" sz="2000" baseline="-25000" dirty="0"/>
                        <a:t>2</a:t>
                      </a:r>
                      <a:r>
                        <a:rPr lang="en-US" sz="2000" dirty="0"/>
                        <a:t>SO</a:t>
                      </a:r>
                      <a:r>
                        <a:rPr lang="ru-RU" sz="2000" baseline="-25000" dirty="0"/>
                        <a:t>4</a:t>
                      </a:r>
                      <a:r>
                        <a:rPr lang="ru-RU" sz="2000" dirty="0"/>
                        <a:t> (</a:t>
                      </a:r>
                      <a:r>
                        <a:rPr lang="ru-RU" sz="2000" dirty="0" err="1"/>
                        <a:t>конц</a:t>
                      </a:r>
                      <a:r>
                        <a:rPr lang="ru-RU" sz="2000" dirty="0"/>
                        <a:t>.) = </a:t>
                      </a:r>
                      <a:r>
                        <a:rPr lang="en-US" sz="2000" dirty="0"/>
                        <a:t>SO</a:t>
                      </a:r>
                      <a:r>
                        <a:rPr lang="en-US" sz="2000" baseline="-25000" dirty="0"/>
                        <a:t>2</a:t>
                      </a:r>
                      <a:r>
                        <a:rPr lang="en-US" sz="2000" dirty="0"/>
                        <a:t>↑ +2H</a:t>
                      </a:r>
                      <a:r>
                        <a:rPr lang="en-US" sz="2000" baseline="-25000" dirty="0"/>
                        <a:t>2</a:t>
                      </a:r>
                      <a:r>
                        <a:rPr lang="en-US" sz="2000" dirty="0"/>
                        <a:t>O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2" y="0"/>
          <a:ext cx="8072494" cy="457200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143272"/>
                <a:gridCol w="4929222"/>
              </a:tblGrid>
              <a:tr h="6781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/>
                        <a:t>аллотропия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/>
                        <a:t>характерна. При н.у. все модификации серы с течением времени превращаются  в ромбическую.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7920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 err="1"/>
                        <a:t>аллотропные</a:t>
                      </a:r>
                      <a:r>
                        <a:rPr lang="ru-RU" sz="2000" dirty="0"/>
                        <a:t> модификации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/>
                        <a:t>сера ромбическая </a:t>
                      </a:r>
                      <a:r>
                        <a:rPr lang="en-US" sz="2000" dirty="0"/>
                        <a:t>S</a:t>
                      </a:r>
                      <a:r>
                        <a:rPr lang="ru-RU" sz="2000" baseline="-25000" dirty="0"/>
                        <a:t>8</a:t>
                      </a:r>
                      <a:r>
                        <a:rPr lang="ru-RU" sz="2000" dirty="0"/>
                        <a:t>, кристаллы </a:t>
                      </a:r>
                      <a:r>
                        <a:rPr lang="ru-RU" sz="2000" dirty="0" err="1"/>
                        <a:t>октаэдрической</a:t>
                      </a:r>
                      <a:r>
                        <a:rPr lang="ru-RU" sz="2000" dirty="0"/>
                        <a:t> формы, лимонно-жёлтого цвета, плавится при 112,8</a:t>
                      </a:r>
                      <a:r>
                        <a:rPr lang="ru-RU" sz="2000" baseline="30000" dirty="0"/>
                        <a:t>0</a:t>
                      </a:r>
                      <a:r>
                        <a:rPr lang="ru-RU" sz="2000" dirty="0"/>
                        <a:t>С, нерастворима в воде, не проводит ток и тепло;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/>
                        <a:t>сера моноклинная, кристаллы призматической формы, медово-жёлтого цвета, плавится при 119</a:t>
                      </a:r>
                      <a:r>
                        <a:rPr lang="ru-RU" sz="2000" baseline="30000" dirty="0"/>
                        <a:t>0</a:t>
                      </a:r>
                      <a:r>
                        <a:rPr lang="ru-RU" sz="2000" dirty="0"/>
                        <a:t>С, нерастворима в воде, не проводит ток и тепло;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/>
                        <a:t>сера пластическая </a:t>
                      </a:r>
                      <a:r>
                        <a:rPr lang="en-US" sz="2000" dirty="0" err="1"/>
                        <a:t>S</a:t>
                      </a:r>
                      <a:r>
                        <a:rPr lang="en-US" sz="2000" baseline="-25000" dirty="0" err="1"/>
                        <a:t>n</a:t>
                      </a:r>
                      <a:r>
                        <a:rPr lang="ru-RU" sz="2000" dirty="0"/>
                        <a:t>, темно-коричневого цвета, плавится при 444,6</a:t>
                      </a:r>
                      <a:r>
                        <a:rPr lang="ru-RU" sz="2000" baseline="30000" dirty="0"/>
                        <a:t>0</a:t>
                      </a:r>
                      <a:r>
                        <a:rPr lang="ru-RU" sz="2000" dirty="0"/>
                        <a:t>С, нерастворима в воде, растворяется в сероуглероде и </a:t>
                      </a:r>
                      <a:r>
                        <a:rPr lang="ru-RU" sz="2000" dirty="0" smtClean="0"/>
                        <a:t>толуоле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71472" y="1142984"/>
          <a:ext cx="8072494" cy="5557838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143272"/>
                <a:gridCol w="4929222"/>
              </a:tblGrid>
              <a:tr h="55578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40105" marR="401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Нахождение в природе: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в самородном состоянии (друзы) и в виде соединений:  H</a:t>
                      </a:r>
                      <a:r>
                        <a:rPr lang="ru-RU" sz="2000" baseline="-25000" dirty="0"/>
                        <a:t>2</a:t>
                      </a:r>
                      <a:r>
                        <a:rPr lang="ru-RU" sz="2000" dirty="0"/>
                        <a:t>S, SO</a:t>
                      </a:r>
                      <a:r>
                        <a:rPr lang="ru-RU" sz="2000" baseline="-25000" dirty="0"/>
                        <a:t>2</a:t>
                      </a:r>
                      <a:r>
                        <a:rPr lang="ru-RU" sz="2000" dirty="0"/>
                        <a:t>, железный колчедан (пирит) FeS</a:t>
                      </a:r>
                      <a:r>
                        <a:rPr lang="ru-RU" sz="2000" baseline="-25000" dirty="0"/>
                        <a:t>2</a:t>
                      </a:r>
                      <a:r>
                        <a:rPr lang="ru-RU" sz="2000" dirty="0"/>
                        <a:t>, медный колчедан (халькопирит) CuFeS</a:t>
                      </a:r>
                      <a:r>
                        <a:rPr lang="ru-RU" sz="2000" baseline="-25000" dirty="0"/>
                        <a:t>2</a:t>
                      </a:r>
                      <a:r>
                        <a:rPr lang="ru-RU" sz="2000" dirty="0"/>
                        <a:t>,свинцовый блеск </a:t>
                      </a:r>
                      <a:r>
                        <a:rPr lang="ru-RU" sz="2000" dirty="0" err="1"/>
                        <a:t>PbS</a:t>
                      </a:r>
                      <a:r>
                        <a:rPr lang="ru-RU" sz="2000" dirty="0"/>
                        <a:t>, киноварь </a:t>
                      </a:r>
                      <a:r>
                        <a:rPr lang="ru-RU" sz="2000" dirty="0" err="1"/>
                        <a:t>HgS</a:t>
                      </a:r>
                      <a:r>
                        <a:rPr lang="ru-RU" sz="2000" dirty="0"/>
                        <a:t>, сфалерит </a:t>
                      </a:r>
                      <a:r>
                        <a:rPr lang="ru-RU" sz="2000" dirty="0" err="1"/>
                        <a:t>ZnS</a:t>
                      </a:r>
                      <a:r>
                        <a:rPr lang="ru-RU" sz="2000" dirty="0"/>
                        <a:t> и его </a:t>
                      </a:r>
                      <a:r>
                        <a:rPr lang="ru-RU" sz="2000" dirty="0" err="1"/>
                        <a:t>кристалическая</a:t>
                      </a:r>
                      <a:r>
                        <a:rPr lang="ru-RU" sz="2000" dirty="0"/>
                        <a:t> модификация </a:t>
                      </a:r>
                      <a:r>
                        <a:rPr lang="ru-RU" sz="2000" dirty="0" err="1"/>
                        <a:t>вюртцит</a:t>
                      </a:r>
                      <a:r>
                        <a:rPr lang="ru-RU" sz="2000" dirty="0"/>
                        <a:t>, антимонит Sb</a:t>
                      </a:r>
                      <a:r>
                        <a:rPr lang="ru-RU" sz="2000" baseline="-25000" dirty="0"/>
                        <a:t>2</a:t>
                      </a:r>
                      <a:r>
                        <a:rPr lang="ru-RU" sz="2000" dirty="0"/>
                        <a:t>S</a:t>
                      </a:r>
                      <a:r>
                        <a:rPr lang="ru-RU" sz="2000" baseline="-25000" dirty="0"/>
                        <a:t>3</a:t>
                      </a:r>
                      <a:r>
                        <a:rPr lang="ru-RU" sz="2000" dirty="0"/>
                        <a:t> и другие.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В живых организмах входит в состав белков и аминокислот (в волосах, шерсти, рогах, копытах); в хрящах, костях, желчи.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О наличии серы в белках говорит наличие на внутренней поверхности курного белка (после варки) зеленоватого налёта – это признак наличия сульфида железа (</a:t>
                      </a:r>
                      <a:r>
                        <a:rPr lang="en-US" sz="2000" dirty="0"/>
                        <a:t>II</a:t>
                      </a:r>
                      <a:r>
                        <a:rPr lang="ru-RU" sz="2000" dirty="0"/>
                        <a:t>), образующегося во время приготовления яйца. 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40105" marR="40105" marT="0" marB="0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71472" y="3429000"/>
          <a:ext cx="8072494" cy="243840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143272"/>
                <a:gridCol w="4929222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Биологическое значение серы</a:t>
                      </a:r>
                      <a:r>
                        <a:rPr lang="ru-RU" sz="2000" dirty="0" smtClean="0"/>
                        <a:t>: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ru-RU" sz="2000" baseline="0" dirty="0" smtClean="0"/>
                        <a:t>участвует в биохимических реакциях обмена веществ, окислительно-восстановительных и ферментативных процессах. Однако, при постоянном попадании в организм от 1 до 10 мг серы через 1-2 недели возникают боли в голове, животе, повышается утомляемость, на коже появляется экзема.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9.25069E-8 L 0 -0.493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036E-7 L 0 -0.4722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714356"/>
            <a:ext cx="6477000" cy="1752600"/>
          </a:xfrm>
        </p:spPr>
        <p:txBody>
          <a:bodyPr/>
          <a:lstStyle/>
          <a:p>
            <a:r>
              <a:rPr lang="ru-RU" sz="4800" b="1" dirty="0" smtClean="0"/>
              <a:t>Сера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2285992"/>
            <a:ext cx="6477000" cy="1981200"/>
          </a:xfrm>
        </p:spPr>
        <p:txBody>
          <a:bodyPr/>
          <a:lstStyle/>
          <a:p>
            <a:r>
              <a:rPr lang="ru-RU" sz="2800" b="1" dirty="0" smtClean="0"/>
              <a:t>Применение</a:t>
            </a:r>
            <a:endParaRPr lang="ru-RU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929058" y="2714620"/>
            <a:ext cx="79375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7200" dirty="0"/>
              <a:t>S</a:t>
            </a:r>
            <a:endParaRPr lang="ru-RU" sz="7200" dirty="0"/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 rot="10800000">
            <a:off x="2571736" y="3214686"/>
            <a:ext cx="1049338" cy="328613"/>
          </a:xfrm>
          <a:prstGeom prst="rightArrow">
            <a:avLst>
              <a:gd name="adj1" fmla="val 50000"/>
              <a:gd name="adj2" fmla="val 7983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5" name="Picture 18" descr="j02150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4500570"/>
            <a:ext cx="1295400" cy="17097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40" descr="j02333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143636" y="357166"/>
            <a:ext cx="1655762" cy="17287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AutoShape 23"/>
          <p:cNvSpPr>
            <a:spLocks noChangeArrowheads="1"/>
          </p:cNvSpPr>
          <p:nvPr/>
        </p:nvSpPr>
        <p:spPr bwMode="auto">
          <a:xfrm rot="18980181">
            <a:off x="4679047" y="2440412"/>
            <a:ext cx="976312" cy="287338"/>
          </a:xfrm>
          <a:prstGeom prst="rightArrow">
            <a:avLst>
              <a:gd name="adj1" fmla="val 50000"/>
              <a:gd name="adj2" fmla="val 849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8" name="Picture 38" descr="wm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428604"/>
            <a:ext cx="1800225" cy="12065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AutoShape 47"/>
          <p:cNvSpPr>
            <a:spLocks noChangeArrowheads="1"/>
          </p:cNvSpPr>
          <p:nvPr/>
        </p:nvSpPr>
        <p:spPr bwMode="auto">
          <a:xfrm rot="8699070">
            <a:off x="2933793" y="3960289"/>
            <a:ext cx="956344" cy="318643"/>
          </a:xfrm>
          <a:prstGeom prst="rightArrow">
            <a:avLst>
              <a:gd name="adj1" fmla="val 50000"/>
              <a:gd name="adj2" fmla="val 879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0" name="Picture 51" descr="000_002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2714620"/>
            <a:ext cx="1944688" cy="14557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5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786" y="2500306"/>
            <a:ext cx="1350040" cy="15001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9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86446" y="4429132"/>
            <a:ext cx="1306627" cy="179863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Picture 10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57290" y="500042"/>
            <a:ext cx="1071570" cy="15843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" name="AutoShape 60"/>
          <p:cNvSpPr>
            <a:spLocks noChangeArrowheads="1"/>
          </p:cNvSpPr>
          <p:nvPr/>
        </p:nvSpPr>
        <p:spPr bwMode="auto">
          <a:xfrm rot="5400000">
            <a:off x="3821901" y="4179099"/>
            <a:ext cx="928694" cy="285752"/>
          </a:xfrm>
          <a:prstGeom prst="rightArrow">
            <a:avLst>
              <a:gd name="adj1" fmla="val 50000"/>
              <a:gd name="adj2" fmla="val 10420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AutoShape 60"/>
          <p:cNvSpPr>
            <a:spLocks noChangeArrowheads="1"/>
          </p:cNvSpPr>
          <p:nvPr/>
        </p:nvSpPr>
        <p:spPr bwMode="auto">
          <a:xfrm rot="16200000">
            <a:off x="3821901" y="2178835"/>
            <a:ext cx="928694" cy="285752"/>
          </a:xfrm>
          <a:prstGeom prst="rightArrow">
            <a:avLst>
              <a:gd name="adj1" fmla="val 50000"/>
              <a:gd name="adj2" fmla="val 10420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AutoShape 47"/>
          <p:cNvSpPr>
            <a:spLocks noChangeArrowheads="1"/>
          </p:cNvSpPr>
          <p:nvPr/>
        </p:nvSpPr>
        <p:spPr bwMode="auto">
          <a:xfrm rot="13268275">
            <a:off x="2915693" y="2418362"/>
            <a:ext cx="956344" cy="318643"/>
          </a:xfrm>
          <a:prstGeom prst="rightArrow">
            <a:avLst>
              <a:gd name="adj1" fmla="val 50000"/>
              <a:gd name="adj2" fmla="val 879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AutoShape 47"/>
          <p:cNvSpPr>
            <a:spLocks noChangeArrowheads="1"/>
          </p:cNvSpPr>
          <p:nvPr/>
        </p:nvSpPr>
        <p:spPr bwMode="auto">
          <a:xfrm rot="2151066">
            <a:off x="4646156" y="3964623"/>
            <a:ext cx="956344" cy="318643"/>
          </a:xfrm>
          <a:prstGeom prst="rightArrow">
            <a:avLst>
              <a:gd name="adj1" fmla="val 50000"/>
              <a:gd name="adj2" fmla="val 879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AutoShape 10"/>
          <p:cNvSpPr>
            <a:spLocks noChangeArrowheads="1"/>
          </p:cNvSpPr>
          <p:nvPr/>
        </p:nvSpPr>
        <p:spPr bwMode="auto">
          <a:xfrm>
            <a:off x="4929190" y="3214686"/>
            <a:ext cx="1049338" cy="328613"/>
          </a:xfrm>
          <a:prstGeom prst="rightArrow">
            <a:avLst>
              <a:gd name="adj1" fmla="val 50000"/>
              <a:gd name="adj2" fmla="val 7983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8915" name="Picture 3" descr="C:\Documents and Settings\Admin\Рабочий стол\1236109397_med600_cr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57554" y="5000636"/>
            <a:ext cx="1807315" cy="13573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9" grpId="0" animBg="1"/>
      <p:bldP spid="27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00034" y="2643182"/>
          <a:ext cx="8072494" cy="3424238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143272"/>
                <a:gridCol w="4929222"/>
              </a:tblGrid>
              <a:tr h="34242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Для производства: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- серной кислоты;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- гидросульфита кальция С</a:t>
                      </a:r>
                      <a:r>
                        <a:rPr lang="en-US" sz="2000" dirty="0"/>
                        <a:t>a</a:t>
                      </a:r>
                      <a:r>
                        <a:rPr lang="ru-RU" sz="2000" dirty="0"/>
                        <a:t>(</a:t>
                      </a:r>
                      <a:r>
                        <a:rPr lang="en-US" sz="2000" dirty="0"/>
                        <a:t>HSO</a:t>
                      </a:r>
                      <a:r>
                        <a:rPr lang="ru-RU" sz="2000" baseline="-25000" dirty="0"/>
                        <a:t>3</a:t>
                      </a:r>
                      <a:r>
                        <a:rPr lang="ru-RU" sz="2000" dirty="0"/>
                        <a:t>)</a:t>
                      </a:r>
                      <a:r>
                        <a:rPr lang="ru-RU" sz="2000" baseline="-25000" dirty="0"/>
                        <a:t>2</a:t>
                      </a:r>
                      <a:r>
                        <a:rPr lang="ru-RU" sz="2000" dirty="0"/>
                        <a:t> (для целлюлозной промышленности);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- охотничьего пороха;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- «сусального золота» - </a:t>
                      </a:r>
                      <a:r>
                        <a:rPr lang="en-US" sz="2000" dirty="0" err="1"/>
                        <a:t>SnS</a:t>
                      </a:r>
                      <a:r>
                        <a:rPr lang="ru-RU" sz="2000" baseline="-25000" dirty="0"/>
                        <a:t>2</a:t>
                      </a:r>
                      <a:r>
                        <a:rPr lang="ru-RU" sz="2000" dirty="0"/>
                        <a:t>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- резины.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Применяют: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- в пиротехнике;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- в сельском хозяйстве;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- в медицине.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00034" y="214290"/>
          <a:ext cx="8072494" cy="243840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143272"/>
                <a:gridCol w="4929222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Биологическое значение серы: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ru-RU" sz="2000" baseline="0" dirty="0" smtClean="0"/>
                        <a:t>участвует в биохимических реакциях обмена веществ, окислительно-восстановительных и ферментативных процессах. Однако, при постоянном попадании в организм от 1 до 10 мг серы через 1-2 недели возникают боли в голове, животе, повышается утомляемость, на коже появляется экзема.</a:t>
                      </a: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6336704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Закрепим умения </a:t>
            </a:r>
            <a:br>
              <a:rPr lang="ru-RU" dirty="0" smtClean="0"/>
            </a:br>
            <a:r>
              <a:rPr lang="ru-RU" dirty="0" smtClean="0"/>
              <a:t>1.характеризовать: </a:t>
            </a:r>
            <a:br>
              <a:rPr lang="ru-RU" dirty="0" smtClean="0"/>
            </a:br>
            <a:r>
              <a:rPr lang="ru-RU" dirty="0" smtClean="0"/>
              <a:t>- элементы по ПС</a:t>
            </a:r>
            <a:br>
              <a:rPr lang="ru-RU" dirty="0" smtClean="0"/>
            </a:br>
            <a:r>
              <a:rPr lang="ru-RU" dirty="0" smtClean="0"/>
              <a:t>-Состав атома</a:t>
            </a:r>
            <a:br>
              <a:rPr lang="ru-RU" dirty="0" smtClean="0"/>
            </a:br>
            <a:r>
              <a:rPr lang="ru-RU" dirty="0" smtClean="0"/>
              <a:t>-строение атома</a:t>
            </a:r>
            <a:br>
              <a:rPr lang="ru-RU" dirty="0" smtClean="0"/>
            </a:br>
            <a:r>
              <a:rPr lang="ru-RU" dirty="0" smtClean="0"/>
              <a:t>-окислительно-восстановительные свойства</a:t>
            </a:r>
            <a:br>
              <a:rPr lang="ru-RU" dirty="0" smtClean="0"/>
            </a:br>
            <a:r>
              <a:rPr lang="ru-RU" dirty="0" smtClean="0"/>
              <a:t> 2.Составлять ОВР с помощью электронного </a:t>
            </a:r>
            <a:r>
              <a:rPr lang="ru-RU" dirty="0" err="1" smtClean="0"/>
              <a:t>балланса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0" y="6019800"/>
            <a:ext cx="8991600" cy="361528"/>
          </a:xfrm>
        </p:spPr>
        <p:txBody>
          <a:bodyPr>
            <a:normAutofit fontScale="70000" lnSpcReduction="20000"/>
          </a:bodyPr>
          <a:lstStyle/>
          <a:p>
            <a:pPr algn="l"/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357430"/>
            <a:ext cx="8991600" cy="1857388"/>
          </a:xfrm>
        </p:spPr>
        <p:txBody>
          <a:bodyPr/>
          <a:lstStyle/>
          <a:p>
            <a:r>
              <a:rPr lang="ru-RU" sz="2400" dirty="0" smtClean="0"/>
              <a:t>Что вам на уроке удалось лучше всего?</a:t>
            </a:r>
          </a:p>
          <a:p>
            <a:r>
              <a:rPr lang="ru-RU" sz="2400" dirty="0" smtClean="0"/>
              <a:t>Что вам понравилось на уроке?</a:t>
            </a:r>
          </a:p>
          <a:p>
            <a:r>
              <a:rPr lang="ru-RU" sz="2400" dirty="0" smtClean="0"/>
              <a:t>С каким настроением заканчиваете урок?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0"/>
            <a:ext cx="7048504" cy="68580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ea typeface="Adobe Fangsong Std R" pitchFamily="18" charset="-128"/>
              </a:rPr>
              <a:t>Сами, трудясь, 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ea typeface="Adobe Fangsong Std R" pitchFamily="18" charset="-128"/>
              </a:rPr>
              <a:t>вы сделаете все 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ea typeface="Adobe Fangsong Std R" pitchFamily="18" charset="-128"/>
              </a:rPr>
              <a:t>и для близких людей и для себя,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ea typeface="Adobe Fangsong Std R" pitchFamily="18" charset="-128"/>
              </a:rPr>
              <a:t> а если при труде успеха не будет,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ea typeface="Adobe Fangsong Std R" pitchFamily="18" charset="-128"/>
              </a:rPr>
              <a:t> неудача – не беда, попробуйте ещё.</a:t>
            </a:r>
          </a:p>
          <a:p>
            <a:r>
              <a:rPr lang="ru-RU" sz="4000" b="1" dirty="0" smtClean="0">
                <a:solidFill>
                  <a:srgbClr val="C00000"/>
                </a:solidFill>
                <a:ea typeface="Adobe Fangsong Std R" pitchFamily="18" charset="-128"/>
              </a:rPr>
              <a:t>Д. И. Менделеев</a:t>
            </a:r>
          </a:p>
          <a:p>
            <a:endParaRPr lang="ru-RU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3382888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Узнаем:</a:t>
            </a:r>
            <a:br>
              <a:rPr lang="ru-RU" dirty="0" smtClean="0"/>
            </a:br>
            <a:r>
              <a:rPr lang="ru-RU" dirty="0" smtClean="0"/>
              <a:t>-</a:t>
            </a:r>
            <a:r>
              <a:rPr lang="ru-RU" dirty="0" err="1" smtClean="0"/>
              <a:t>аллотропные</a:t>
            </a:r>
            <a:r>
              <a:rPr lang="ru-RU" dirty="0" smtClean="0"/>
              <a:t> модификации серы</a:t>
            </a:r>
            <a:br>
              <a:rPr lang="ru-RU" dirty="0" smtClean="0"/>
            </a:br>
            <a:r>
              <a:rPr lang="ru-RU" dirty="0" smtClean="0"/>
              <a:t> -нахождение серы в природе </a:t>
            </a:r>
            <a:br>
              <a:rPr lang="ru-RU" dirty="0" smtClean="0"/>
            </a:br>
            <a:r>
              <a:rPr lang="ru-RU" dirty="0" smtClean="0"/>
              <a:t>-физические свойства серы</a:t>
            </a:r>
            <a:br>
              <a:rPr lang="ru-RU" dirty="0" smtClean="0"/>
            </a:br>
            <a:r>
              <a:rPr lang="ru-RU" dirty="0" smtClean="0"/>
              <a:t>-химические свойства</a:t>
            </a:r>
            <a:br>
              <a:rPr lang="ru-RU" dirty="0" smtClean="0"/>
            </a:br>
            <a:r>
              <a:rPr lang="ru-RU" dirty="0" smtClean="0"/>
              <a:t>-применение серы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717032"/>
            <a:ext cx="8991600" cy="230276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Строение атома серы</a:t>
            </a:r>
            <a:endParaRPr lang="ru-RU" sz="3200" dirty="0"/>
          </a:p>
        </p:txBody>
      </p:sp>
      <p:graphicFrame>
        <p:nvGraphicFramePr>
          <p:cNvPr id="4120" name="Object 24"/>
          <p:cNvGraphicFramePr>
            <a:graphicFrameLocks noChangeAspect="1"/>
          </p:cNvGraphicFramePr>
          <p:nvPr/>
        </p:nvGraphicFramePr>
        <p:xfrm>
          <a:off x="571472" y="2071678"/>
          <a:ext cx="2257267" cy="1928826"/>
        </p:xfrm>
        <a:graphic>
          <a:graphicData uri="http://schemas.openxmlformats.org/presentationml/2006/ole">
            <p:oleObj spid="_x0000_s56322" name="CS ChemDraw Drawing" r:id="rId4" imgW="2913120" imgH="2489040" progId="">
              <p:embed/>
            </p:oleObj>
          </a:graphicData>
        </a:graphic>
      </p:graphicFrame>
      <p:graphicFrame>
        <p:nvGraphicFramePr>
          <p:cNvPr id="4119" name="Object 23"/>
          <p:cNvGraphicFramePr>
            <a:graphicFrameLocks noChangeAspect="1"/>
          </p:cNvGraphicFramePr>
          <p:nvPr/>
        </p:nvGraphicFramePr>
        <p:xfrm>
          <a:off x="571473" y="4286256"/>
          <a:ext cx="2714644" cy="1750354"/>
        </p:xfrm>
        <a:graphic>
          <a:graphicData uri="http://schemas.openxmlformats.org/presentationml/2006/ole">
            <p:oleObj spid="_x0000_s56323" name="CS ChemDraw Drawing" r:id="rId5" imgW="1833840" imgH="1432440" progId="">
              <p:embed/>
            </p:oleObj>
          </a:graphicData>
        </a:graphic>
      </p:graphicFrame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857224" y="6072206"/>
            <a:ext cx="26638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b="1" dirty="0">
                <a:solidFill>
                  <a:schemeClr val="tx2"/>
                </a:solidFill>
              </a:rPr>
              <a:t>1</a:t>
            </a:r>
            <a:r>
              <a:rPr lang="en-US" sz="2400" b="1" i="1" dirty="0">
                <a:solidFill>
                  <a:schemeClr val="tx2"/>
                </a:solidFill>
              </a:rPr>
              <a:t>s</a:t>
            </a:r>
            <a:r>
              <a:rPr lang="en-US" sz="2400" b="1" baseline="30000" dirty="0">
                <a:solidFill>
                  <a:schemeClr val="tx2"/>
                </a:solidFill>
              </a:rPr>
              <a:t>2</a:t>
            </a:r>
            <a:r>
              <a:rPr lang="en-US" sz="2400" b="1" dirty="0">
                <a:solidFill>
                  <a:schemeClr val="tx2"/>
                </a:solidFill>
              </a:rPr>
              <a:t>2</a:t>
            </a:r>
            <a:r>
              <a:rPr lang="en-US" sz="2400" b="1" i="1" dirty="0">
                <a:solidFill>
                  <a:schemeClr val="tx2"/>
                </a:solidFill>
              </a:rPr>
              <a:t>s</a:t>
            </a:r>
            <a:r>
              <a:rPr lang="en-US" sz="2400" b="1" baseline="30000" dirty="0">
                <a:solidFill>
                  <a:schemeClr val="tx2"/>
                </a:solidFill>
              </a:rPr>
              <a:t>2</a:t>
            </a:r>
            <a:r>
              <a:rPr lang="en-US" sz="2400" b="1" dirty="0">
                <a:solidFill>
                  <a:schemeClr val="tx2"/>
                </a:solidFill>
              </a:rPr>
              <a:t>2</a:t>
            </a:r>
            <a:r>
              <a:rPr lang="en-US" sz="2400" b="1" i="1" dirty="0">
                <a:solidFill>
                  <a:schemeClr val="tx2"/>
                </a:solidFill>
              </a:rPr>
              <a:t>p</a:t>
            </a:r>
            <a:r>
              <a:rPr lang="ru-RU" sz="2400" b="1" baseline="30000" dirty="0">
                <a:solidFill>
                  <a:schemeClr val="tx2"/>
                </a:solidFill>
              </a:rPr>
              <a:t>6</a:t>
            </a:r>
            <a:r>
              <a:rPr lang="ru-RU" sz="2400" b="1" dirty="0">
                <a:solidFill>
                  <a:schemeClr val="tx2"/>
                </a:solidFill>
              </a:rPr>
              <a:t>3</a:t>
            </a:r>
            <a:r>
              <a:rPr lang="en-US" sz="2400" b="1" i="1" dirty="0">
                <a:solidFill>
                  <a:schemeClr val="tx2"/>
                </a:solidFill>
              </a:rPr>
              <a:t>s</a:t>
            </a:r>
            <a:r>
              <a:rPr lang="en-US" sz="2400" b="1" baseline="30000" dirty="0">
                <a:solidFill>
                  <a:schemeClr val="tx2"/>
                </a:solidFill>
              </a:rPr>
              <a:t>2</a:t>
            </a:r>
            <a:r>
              <a:rPr lang="en-US" sz="2400" b="1" dirty="0">
                <a:solidFill>
                  <a:schemeClr val="tx2"/>
                </a:solidFill>
              </a:rPr>
              <a:t>3</a:t>
            </a:r>
            <a:r>
              <a:rPr lang="en-US" sz="2400" b="1" i="1" dirty="0">
                <a:solidFill>
                  <a:schemeClr val="tx2"/>
                </a:solidFill>
              </a:rPr>
              <a:t>p</a:t>
            </a:r>
            <a:r>
              <a:rPr lang="en-US" sz="2400" b="1" baseline="30000" dirty="0">
                <a:solidFill>
                  <a:schemeClr val="tx2"/>
                </a:solidFill>
              </a:rPr>
              <a:t>4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 rot="938270">
            <a:off x="6215074" y="1989951"/>
            <a:ext cx="230505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3200" i="1" dirty="0">
                <a:solidFill>
                  <a:schemeClr val="tx2"/>
                </a:solidFill>
              </a:rPr>
              <a:t>nº</a:t>
            </a:r>
            <a:r>
              <a:rPr lang="en-US" sz="3200" dirty="0">
                <a:solidFill>
                  <a:schemeClr val="tx2"/>
                </a:solidFill>
              </a:rPr>
              <a:t>=</a:t>
            </a:r>
            <a:r>
              <a:rPr lang="ru-RU" sz="3200" dirty="0">
                <a:solidFill>
                  <a:schemeClr val="tx2"/>
                </a:solidFill>
              </a:rPr>
              <a:t>16</a:t>
            </a:r>
          </a:p>
          <a:p>
            <a:pPr algn="ctr"/>
            <a:r>
              <a:rPr lang="ru-RU" sz="3200" dirty="0">
                <a:solidFill>
                  <a:schemeClr val="tx2"/>
                </a:solidFill>
              </a:rPr>
              <a:t>       </a:t>
            </a:r>
            <a:r>
              <a:rPr lang="en-US" sz="3200" i="1" dirty="0">
                <a:solidFill>
                  <a:schemeClr val="tx2"/>
                </a:solidFill>
              </a:rPr>
              <a:t>p</a:t>
            </a:r>
            <a:r>
              <a:rPr lang="en-US" sz="3200" i="1" baseline="30000" dirty="0">
                <a:solidFill>
                  <a:schemeClr val="tx2"/>
                </a:solidFill>
              </a:rPr>
              <a:t>+</a:t>
            </a:r>
            <a:r>
              <a:rPr lang="en-US" sz="3200" dirty="0">
                <a:solidFill>
                  <a:schemeClr val="tx2"/>
                </a:solidFill>
              </a:rPr>
              <a:t>=</a:t>
            </a:r>
            <a:r>
              <a:rPr lang="ru-RU" sz="3200" dirty="0">
                <a:solidFill>
                  <a:schemeClr val="tx2"/>
                </a:solidFill>
              </a:rPr>
              <a:t>16</a:t>
            </a:r>
          </a:p>
          <a:p>
            <a:pPr algn="ctr"/>
            <a:r>
              <a:rPr lang="en-US" sz="3200" i="1" dirty="0">
                <a:solidFill>
                  <a:schemeClr val="tx2"/>
                </a:solidFill>
              </a:rPr>
              <a:t>ē</a:t>
            </a:r>
            <a:r>
              <a:rPr lang="en-US" sz="3200" dirty="0">
                <a:solidFill>
                  <a:schemeClr val="tx2"/>
                </a:solidFill>
              </a:rPr>
              <a:t>=</a:t>
            </a:r>
            <a:r>
              <a:rPr lang="ru-RU" sz="3200" dirty="0">
                <a:solidFill>
                  <a:schemeClr val="tx2"/>
                </a:solidFill>
              </a:rPr>
              <a:t>16</a:t>
            </a:r>
          </a:p>
          <a:p>
            <a:pPr algn="ctr"/>
            <a:r>
              <a:rPr lang="ru-RU" sz="3200" dirty="0">
                <a:solidFill>
                  <a:schemeClr val="tx2"/>
                </a:solidFill>
              </a:rPr>
              <a:t>       </a:t>
            </a:r>
            <a:r>
              <a:rPr lang="en-US" sz="3200" i="1" dirty="0">
                <a:solidFill>
                  <a:schemeClr val="tx2"/>
                </a:solidFill>
              </a:rPr>
              <a:t>Z</a:t>
            </a:r>
            <a:r>
              <a:rPr lang="en-US" sz="3200" dirty="0">
                <a:solidFill>
                  <a:schemeClr val="tx2"/>
                </a:solidFill>
              </a:rPr>
              <a:t>=+</a:t>
            </a:r>
            <a:r>
              <a:rPr lang="ru-RU" sz="3200" dirty="0">
                <a:solidFill>
                  <a:schemeClr val="tx2"/>
                </a:solidFill>
              </a:rPr>
              <a:t>16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5572132" y="4786322"/>
            <a:ext cx="316865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>
                <a:solidFill>
                  <a:schemeClr val="tx2"/>
                </a:solidFill>
              </a:rPr>
              <a:t> Сера входит в главную подгруппу шестой группы,  третий период  (малый). </a:t>
            </a:r>
          </a:p>
          <a:p>
            <a:pPr algn="ctr">
              <a:spcBef>
                <a:spcPct val="50000"/>
              </a:spcBef>
            </a:pPr>
            <a:r>
              <a:rPr lang="ru-RU" sz="2000" dirty="0">
                <a:solidFill>
                  <a:schemeClr val="tx2"/>
                </a:solidFill>
              </a:rPr>
              <a:t>Сера – неметалл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 rot="21027956">
            <a:off x="3019816" y="3048246"/>
            <a:ext cx="3717925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200" dirty="0">
                <a:solidFill>
                  <a:schemeClr val="tx2"/>
                </a:solidFill>
              </a:rPr>
              <a:t>Степени окисления серы: −2 (окислительные свойства); 0; </a:t>
            </a:r>
          </a:p>
          <a:p>
            <a:pPr algn="ctr">
              <a:spcBef>
                <a:spcPct val="50000"/>
              </a:spcBef>
            </a:pPr>
            <a:r>
              <a:rPr lang="ru-RU" sz="2200" dirty="0" smtClean="0">
                <a:solidFill>
                  <a:schemeClr val="tx2"/>
                </a:solidFill>
              </a:rPr>
              <a:t>+4</a:t>
            </a:r>
            <a:r>
              <a:rPr lang="ru-RU" sz="2200" dirty="0">
                <a:solidFill>
                  <a:schemeClr val="tx2"/>
                </a:solidFill>
              </a:rPr>
              <a:t>, +6 (восстановительные свойства).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mtClean="0"/>
              <a:t>Аллотропные модификации</a:t>
            </a:r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628775"/>
            <a:ext cx="187325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1331913" y="3500438"/>
            <a:ext cx="216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кристаллическая</a:t>
            </a:r>
          </a:p>
        </p:txBody>
      </p:sp>
      <p:pic>
        <p:nvPicPr>
          <p:cNvPr id="717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1700213"/>
            <a:ext cx="2087563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5148263" y="3500438"/>
            <a:ext cx="2016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пластическая</a:t>
            </a:r>
          </a:p>
        </p:txBody>
      </p:sp>
      <p:pic>
        <p:nvPicPr>
          <p:cNvPr id="717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4437063"/>
            <a:ext cx="13477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Text Box 10"/>
          <p:cNvSpPr txBox="1">
            <a:spLocks noChangeArrowheads="1"/>
          </p:cNvSpPr>
          <p:nvPr/>
        </p:nvSpPr>
        <p:spPr bwMode="auto">
          <a:xfrm>
            <a:off x="0" y="6092825"/>
            <a:ext cx="1908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ромбическая</a:t>
            </a:r>
          </a:p>
        </p:txBody>
      </p:sp>
      <p:pic>
        <p:nvPicPr>
          <p:cNvPr id="7177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413" y="4581525"/>
            <a:ext cx="237648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8" name="Text Box 12"/>
          <p:cNvSpPr txBox="1">
            <a:spLocks noChangeArrowheads="1"/>
          </p:cNvSpPr>
          <p:nvPr/>
        </p:nvSpPr>
        <p:spPr bwMode="auto">
          <a:xfrm>
            <a:off x="2555875" y="5949950"/>
            <a:ext cx="23764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моноклинная</a:t>
            </a:r>
          </a:p>
        </p:txBody>
      </p:sp>
      <p:sp>
        <p:nvSpPr>
          <p:cNvPr id="7179" name="Line 13"/>
          <p:cNvSpPr>
            <a:spLocks noChangeShapeType="1"/>
          </p:cNvSpPr>
          <p:nvPr/>
        </p:nvSpPr>
        <p:spPr bwMode="auto">
          <a:xfrm flipH="1">
            <a:off x="1476375" y="3860800"/>
            <a:ext cx="792163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180" name="Line 14"/>
          <p:cNvSpPr>
            <a:spLocks noChangeShapeType="1"/>
          </p:cNvSpPr>
          <p:nvPr/>
        </p:nvSpPr>
        <p:spPr bwMode="auto">
          <a:xfrm>
            <a:off x="2268538" y="3860800"/>
            <a:ext cx="790575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181" name="Line 15"/>
          <p:cNvSpPr>
            <a:spLocks noChangeShapeType="1"/>
          </p:cNvSpPr>
          <p:nvPr/>
        </p:nvSpPr>
        <p:spPr bwMode="auto">
          <a:xfrm flipV="1">
            <a:off x="5580063" y="4149725"/>
            <a:ext cx="21590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82" name="Line 16"/>
          <p:cNvSpPr>
            <a:spLocks noChangeShapeType="1"/>
          </p:cNvSpPr>
          <p:nvPr/>
        </p:nvSpPr>
        <p:spPr bwMode="auto">
          <a:xfrm>
            <a:off x="5795963" y="4149725"/>
            <a:ext cx="21590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83" name="Line 17"/>
          <p:cNvSpPr>
            <a:spLocks noChangeShapeType="1"/>
          </p:cNvSpPr>
          <p:nvPr/>
        </p:nvSpPr>
        <p:spPr bwMode="auto">
          <a:xfrm flipV="1">
            <a:off x="6011863" y="4149725"/>
            <a:ext cx="215900" cy="2143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84" name="Line 18"/>
          <p:cNvSpPr>
            <a:spLocks noChangeShapeType="1"/>
          </p:cNvSpPr>
          <p:nvPr/>
        </p:nvSpPr>
        <p:spPr bwMode="auto">
          <a:xfrm>
            <a:off x="6227763" y="4149725"/>
            <a:ext cx="21590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85" name="Line 19"/>
          <p:cNvSpPr>
            <a:spLocks noChangeShapeType="1"/>
          </p:cNvSpPr>
          <p:nvPr/>
        </p:nvSpPr>
        <p:spPr bwMode="auto">
          <a:xfrm flipV="1">
            <a:off x="6443663" y="4149725"/>
            <a:ext cx="21590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86" name="Line 20"/>
          <p:cNvSpPr>
            <a:spLocks noChangeShapeType="1"/>
          </p:cNvSpPr>
          <p:nvPr/>
        </p:nvSpPr>
        <p:spPr bwMode="auto">
          <a:xfrm>
            <a:off x="6659563" y="4148138"/>
            <a:ext cx="217487" cy="2174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87" name="Line 21"/>
          <p:cNvSpPr>
            <a:spLocks noChangeShapeType="1"/>
          </p:cNvSpPr>
          <p:nvPr/>
        </p:nvSpPr>
        <p:spPr bwMode="auto">
          <a:xfrm flipV="1">
            <a:off x="6877050" y="4149725"/>
            <a:ext cx="142875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wrap="square" lIns="91440" tIns="45720" rIns="91440" bIns="45720" numCol="1" anchorCtr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3200" cap="none" smtClean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Medium" pitchFamily="34" charset="0"/>
              </a:rPr>
              <a:t>Кристаллическая, пластическая и моноклинная сера</a:t>
            </a:r>
          </a:p>
        </p:txBody>
      </p:sp>
      <p:pic>
        <p:nvPicPr>
          <p:cNvPr id="10243" name="Picture 5" descr="Моноклинная се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4724400"/>
            <a:ext cx="2481262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6" descr="Плавление сер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1563" y="1844675"/>
            <a:ext cx="3506787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9" descr="Сера в порошк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1862138"/>
            <a:ext cx="3594100" cy="269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Ромбическая сера</a:t>
            </a:r>
            <a:endParaRPr lang="ru-RU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u="sng" dirty="0" smtClean="0">
                <a:latin typeface="Comic Sans MS" pitchFamily="66" charset="0"/>
              </a:rPr>
              <a:t>Ромбическая </a:t>
            </a:r>
          </a:p>
          <a:p>
            <a:pPr marL="0" indent="0" algn="ctr">
              <a:buNone/>
            </a:pPr>
            <a:r>
              <a:rPr lang="ru-RU" sz="3600" b="1" u="sng" dirty="0" smtClean="0">
                <a:latin typeface="Comic Sans MS" pitchFamily="66" charset="0"/>
              </a:rPr>
              <a:t>(</a:t>
            </a:r>
            <a:r>
              <a:rPr lang="el-GR" sz="3600" b="1" u="sng" dirty="0" smtClean="0">
                <a:latin typeface="Comic Sans MS" pitchFamily="66" charset="0"/>
                <a:cs typeface="Arial" charset="0"/>
              </a:rPr>
              <a:t>α</a:t>
            </a:r>
            <a:r>
              <a:rPr lang="ru-RU" sz="3600" b="1" u="sng" dirty="0" smtClean="0">
                <a:latin typeface="Comic Sans MS" pitchFamily="66" charset="0"/>
                <a:cs typeface="Arial" charset="0"/>
              </a:rPr>
              <a:t>-с</a:t>
            </a:r>
            <a:r>
              <a:rPr lang="ru-RU" sz="3600" b="1" u="sng" dirty="0" smtClean="0">
                <a:latin typeface="Comic Sans MS" pitchFamily="66" charset="0"/>
              </a:rPr>
              <a:t>ера)</a:t>
            </a:r>
            <a:r>
              <a:rPr lang="ru-RU" sz="3600" b="1" dirty="0" smtClean="0">
                <a:latin typeface="Comic Sans MS" pitchFamily="66" charset="0"/>
              </a:rPr>
              <a:t> – </a:t>
            </a:r>
            <a:r>
              <a:rPr lang="en-US" sz="3600" b="1" dirty="0" smtClean="0">
                <a:latin typeface="Comic Sans MS" pitchFamily="66" charset="0"/>
              </a:rPr>
              <a:t>S</a:t>
            </a:r>
            <a:r>
              <a:rPr lang="ru-RU" sz="2400" b="1" dirty="0">
                <a:latin typeface="Comic Sans MS" pitchFamily="66" charset="0"/>
              </a:rPr>
              <a:t>8</a:t>
            </a:r>
            <a:r>
              <a:rPr lang="ru-RU" sz="3600" b="1" dirty="0" smtClean="0">
                <a:latin typeface="Comic Sans MS" pitchFamily="66" charset="0"/>
              </a:rPr>
              <a:t>, желтого цвета,</a:t>
            </a:r>
            <a:endParaRPr lang="en-US" sz="3600" b="1" dirty="0" smtClean="0">
              <a:latin typeface="Comic Sans MS" pitchFamily="66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sz="3600" b="1" dirty="0" smtClean="0">
                <a:latin typeface="Comic Sans MS" pitchFamily="66" charset="0"/>
              </a:rPr>
              <a:t>   </a:t>
            </a:r>
            <a:r>
              <a:rPr lang="en-US" sz="3600" b="1" dirty="0" smtClean="0">
                <a:latin typeface="Comic Sans MS" pitchFamily="66" charset="0"/>
              </a:rPr>
              <a:t>t°</a:t>
            </a:r>
            <a:r>
              <a:rPr lang="ru-RU" sz="3600" b="1" dirty="0" smtClean="0">
                <a:latin typeface="Comic Sans MS" pitchFamily="66" charset="0"/>
              </a:rPr>
              <a:t>пл.=113</a:t>
            </a:r>
            <a:r>
              <a:rPr lang="en-US" sz="3600" b="1" dirty="0" smtClean="0">
                <a:latin typeface="Comic Sans MS" pitchFamily="66" charset="0"/>
              </a:rPr>
              <a:t>°C</a:t>
            </a:r>
            <a:r>
              <a:rPr lang="ru-RU" sz="3600" b="1" dirty="0" smtClean="0">
                <a:latin typeface="Comic Sans MS" pitchFamily="66" charset="0"/>
              </a:rPr>
              <a:t>; Наиболее устойчивая модификация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Picture 6" descr="строение молек серы , строен и физ свойства серы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0397" y="3069580"/>
            <a:ext cx="158432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img0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923" y="1844824"/>
            <a:ext cx="4105275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635744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1070</TotalTime>
  <Words>1098</Words>
  <Application>Microsoft Office PowerPoint</Application>
  <PresentationFormat>Экран (4:3)</PresentationFormat>
  <Paragraphs>223</Paragraphs>
  <Slides>31</Slides>
  <Notes>13</Notes>
  <HiddenSlides>0</HiddenSlides>
  <MMClips>3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3" baseType="lpstr">
      <vt:lpstr>Тема Office</vt:lpstr>
      <vt:lpstr>CS ChemDraw Drawing</vt:lpstr>
      <vt:lpstr>“Понять что-либо значит открыть вновь”                            Ж.Пиаже </vt:lpstr>
      <vt:lpstr>Слайд 2</vt:lpstr>
      <vt:lpstr>Закрепим умения  1.характеризовать:  - элементы по ПС -Состав атома -строение атома -окислительно-восстановительные свойства  2.Составлять ОВР с помощью электронного балланса  </vt:lpstr>
      <vt:lpstr>Узнаем: -аллотропные модификации серы  -нахождение серы в природе  -физические свойства серы -химические свойства -применение серы  </vt:lpstr>
      <vt:lpstr>Строение атома серы</vt:lpstr>
      <vt:lpstr>Аллотропные модификации</vt:lpstr>
      <vt:lpstr>Кристаллическая, пластическая и моноклинная сера</vt:lpstr>
      <vt:lpstr>Ромбическая сера</vt:lpstr>
      <vt:lpstr>Слайд 9</vt:lpstr>
      <vt:lpstr>Моноклинная сера</vt:lpstr>
      <vt:lpstr>Слайд 11</vt:lpstr>
      <vt:lpstr>Пластическая сера</vt:lpstr>
      <vt:lpstr>Слайд 13</vt:lpstr>
      <vt:lpstr>Нахождение серы в природе</vt:lpstr>
      <vt:lpstr>Сера в природе</vt:lpstr>
      <vt:lpstr>Сера также встречается в виде сульфатов - солей серной кислоты - мирабилит</vt:lpstr>
      <vt:lpstr>Пирит – «огненный камень» (соединение серы в природе)</vt:lpstr>
      <vt:lpstr>Слайд 18</vt:lpstr>
      <vt:lpstr>Серой богаты бобовые растения  (горох, чечевица), овсяные хлопья, яйца</vt:lpstr>
      <vt:lpstr>Слайд 20</vt:lpstr>
      <vt:lpstr>Слайд 21</vt:lpstr>
      <vt:lpstr>Аллотропные модификации серы</vt:lpstr>
      <vt:lpstr>Сера</vt:lpstr>
      <vt:lpstr>Примеры химических реакций</vt:lpstr>
      <vt:lpstr>Слайд 25</vt:lpstr>
      <vt:lpstr>Слайд 26</vt:lpstr>
      <vt:lpstr>Сера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Сера</dc:title>
  <dc:creator>днс</dc:creator>
  <cp:lastModifiedBy>днс</cp:lastModifiedBy>
  <cp:revision>81</cp:revision>
  <dcterms:modified xsi:type="dcterms:W3CDTF">2014-05-17T04:05:23Z</dcterms:modified>
</cp:coreProperties>
</file>