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8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663300"/>
    <a:srgbClr val="333300"/>
    <a:srgbClr val="FF9933"/>
    <a:srgbClr val="CC0000"/>
    <a:srgbClr val="007370"/>
    <a:srgbClr val="E6E7EA"/>
    <a:srgbClr val="DDE5FF"/>
    <a:srgbClr val="2828A0"/>
    <a:srgbClr val="DDDF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A973-F709-402D-A638-D9622B70B2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80E68-469E-4A60-B848-1530B3116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5C4B3-6200-4656-ABE4-50680F5898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A8C93-6CD0-417A-BAEA-91FE3D517A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1E994-43AC-443D-9398-F89FB4A37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2037D-9995-4B8F-BB4F-A3D814206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3F885-EC9A-47FA-B5F7-3A495FE572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FEBE1-5788-4FC3-81B6-FBD83F3BF7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1CEF4-58C7-44A5-85E2-CA5983B94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4564B-AA6B-4AC7-ADDF-72E09C1D0D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FF635-F72B-42DD-AE56-E7BDD4454C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28D8B14-817D-4E6E-83D5-EE3A2B4F2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0"/>
            <a:ext cx="8153400" cy="1905000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rgbClr val="007370"/>
                </a:solidFill>
              </a:rPr>
              <a:t>Тест- тренажер</a:t>
            </a:r>
            <a:r>
              <a:rPr lang="ru-RU" sz="3200" dirty="0" smtClean="0">
                <a:solidFill>
                  <a:srgbClr val="007370"/>
                </a:solidFill>
              </a:rPr>
              <a:t/>
            </a:r>
            <a:br>
              <a:rPr lang="ru-RU" sz="3200" dirty="0" smtClean="0">
                <a:solidFill>
                  <a:srgbClr val="007370"/>
                </a:solidFill>
              </a:rPr>
            </a:br>
            <a:r>
              <a:rPr lang="ru-RU" sz="3200" dirty="0" smtClean="0">
                <a:solidFill>
                  <a:srgbClr val="007370"/>
                </a:solidFill>
              </a:rPr>
              <a:t/>
            </a:r>
            <a:br>
              <a:rPr lang="ru-RU" sz="3200" dirty="0" smtClean="0">
                <a:solidFill>
                  <a:srgbClr val="007370"/>
                </a:solidFill>
              </a:rPr>
            </a:br>
            <a:r>
              <a:rPr lang="ru-RU" sz="2800" dirty="0" smtClean="0">
                <a:solidFill>
                  <a:srgbClr val="007370"/>
                </a:solidFill>
                <a:latin typeface="Arial" pitchFamily="34" charset="0"/>
                <a:cs typeface="Arial" pitchFamily="34" charset="0"/>
              </a:rPr>
              <a:t>по теме: </a:t>
            </a:r>
            <a:br>
              <a:rPr lang="ru-RU" sz="2800" dirty="0" smtClean="0">
                <a:solidFill>
                  <a:srgbClr val="00737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rgbClr val="007370"/>
                </a:solidFill>
                <a:latin typeface="Arial" pitchFamily="34" charset="0"/>
                <a:cs typeface="Arial" pitchFamily="34" charset="0"/>
              </a:rPr>
              <a:t>Основные классы неорганических веществ «Оксиды» </a:t>
            </a:r>
          </a:p>
        </p:txBody>
      </p:sp>
      <p:sp>
        <p:nvSpPr>
          <p:cNvPr id="5" name="Умножение 4">
            <a:hlinkClick r:id="" action="ppaction://hlinkshowjump?jump=endshow"/>
          </p:cNvPr>
          <p:cNvSpPr/>
          <p:nvPr/>
        </p:nvSpPr>
        <p:spPr>
          <a:xfrm>
            <a:off x="8305800" y="304800"/>
            <a:ext cx="504000" cy="504000"/>
          </a:xfrm>
          <a:prstGeom prst="mathMultiply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hlinkClick r:id="rId2" action="ppaction://hlinksldjump"/>
          </p:cNvPr>
          <p:cNvSpPr/>
          <p:nvPr/>
        </p:nvSpPr>
        <p:spPr>
          <a:xfrm rot="5400000" flipH="1">
            <a:off x="8083296" y="5864351"/>
            <a:ext cx="530352" cy="688848"/>
          </a:xfrm>
          <a:prstGeom prst="triangle">
            <a:avLst/>
          </a:prstGeom>
          <a:gradFill flip="none" rotWithShape="1">
            <a:gsLst>
              <a:gs pos="0">
                <a:srgbClr val="993300">
                  <a:shade val="30000"/>
                  <a:satMod val="115000"/>
                </a:srgbClr>
              </a:gs>
              <a:gs pos="50000">
                <a:srgbClr val="993300">
                  <a:shade val="67500"/>
                  <a:satMod val="115000"/>
                </a:srgbClr>
              </a:gs>
              <a:gs pos="100000">
                <a:srgbClr val="9933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val 44"/>
          <p:cNvSpPr>
            <a:spLocks noChangeArrowheads="1"/>
          </p:cNvSpPr>
          <p:nvPr/>
        </p:nvSpPr>
        <p:spPr bwMode="auto">
          <a:xfrm>
            <a:off x="2438400" y="44196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38400" y="35814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+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38400" y="19812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+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smtClean="0">
                <a:solidFill>
                  <a:srgbClr val="333300"/>
                </a:solidFill>
              </a:rPr>
              <a:t>9</a:t>
            </a:r>
            <a:r>
              <a:rPr lang="ru-RU" sz="2400" dirty="0" smtClean="0">
                <a:solidFill>
                  <a:srgbClr val="333300"/>
                </a:solidFill>
              </a:rPr>
              <a:t>. Правильно расставлены индексы в химической формуле:</a:t>
            </a:r>
            <a:endParaRPr lang="ru-RU" sz="2400" dirty="0">
              <a:solidFill>
                <a:srgbClr val="333300"/>
              </a:solidFill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429000" y="1845469"/>
            <a:ext cx="4953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</a:rPr>
              <a:t>N</a:t>
            </a:r>
            <a:r>
              <a:rPr lang="en-US" sz="2400" baseline="-25000" dirty="0" smtClean="0">
                <a:solidFill>
                  <a:srgbClr val="333300"/>
                </a:solidFill>
              </a:rPr>
              <a:t>2</a:t>
            </a:r>
            <a:r>
              <a:rPr lang="en-US" sz="2400" dirty="0" smtClean="0">
                <a:solidFill>
                  <a:srgbClr val="333300"/>
                </a:solidFill>
              </a:rPr>
              <a:t>O</a:t>
            </a:r>
            <a:r>
              <a:rPr lang="en-US" sz="2400" baseline="-25000" dirty="0" smtClean="0">
                <a:solidFill>
                  <a:srgbClr val="333300"/>
                </a:solidFill>
              </a:rPr>
              <a:t>5</a:t>
            </a:r>
            <a:r>
              <a:rPr lang="ru-RU" dirty="0" smtClean="0">
                <a:solidFill>
                  <a:srgbClr val="333300"/>
                </a:solidFill>
              </a:rPr>
              <a:t> </a:t>
            </a:r>
            <a:endParaRPr lang="ru-RU" dirty="0">
              <a:solidFill>
                <a:srgbClr val="333300"/>
              </a:solidFill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429000" y="2671763"/>
            <a:ext cx="4953000" cy="574675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</a:rPr>
              <a:t>Al</a:t>
            </a:r>
            <a:r>
              <a:rPr lang="en-US" sz="2400" baseline="-25000" dirty="0" smtClean="0">
                <a:solidFill>
                  <a:srgbClr val="333300"/>
                </a:solidFill>
              </a:rPr>
              <a:t>2</a:t>
            </a:r>
            <a:r>
              <a:rPr lang="en-US" sz="2400" dirty="0" smtClean="0">
                <a:solidFill>
                  <a:srgbClr val="333300"/>
                </a:solidFill>
              </a:rPr>
              <a:t>(SO</a:t>
            </a:r>
            <a:r>
              <a:rPr lang="en-US" sz="2400" baseline="-25000" dirty="0" smtClean="0">
                <a:solidFill>
                  <a:srgbClr val="333300"/>
                </a:solidFill>
              </a:rPr>
              <a:t>4</a:t>
            </a:r>
            <a:r>
              <a:rPr lang="en-US" sz="2400" dirty="0" smtClean="0">
                <a:solidFill>
                  <a:srgbClr val="333300"/>
                </a:solidFill>
              </a:rPr>
              <a:t>)</a:t>
            </a:r>
            <a:r>
              <a:rPr lang="en-US" sz="2400" baseline="-25000" dirty="0" smtClean="0">
                <a:solidFill>
                  <a:srgbClr val="333300"/>
                </a:solidFill>
              </a:rPr>
              <a:t>3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429000" y="3505200"/>
            <a:ext cx="4953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</a:rPr>
              <a:t>Cl</a:t>
            </a:r>
            <a:r>
              <a:rPr lang="en-US" sz="2400" baseline="-25000" dirty="0" smtClean="0">
                <a:solidFill>
                  <a:srgbClr val="333300"/>
                </a:solidFill>
              </a:rPr>
              <a:t>2</a:t>
            </a:r>
            <a:r>
              <a:rPr lang="en-US" sz="2400" dirty="0" smtClean="0">
                <a:solidFill>
                  <a:srgbClr val="333300"/>
                </a:solidFill>
              </a:rPr>
              <a:t>O</a:t>
            </a:r>
            <a:r>
              <a:rPr lang="en-US" sz="2400" baseline="-25000" dirty="0" smtClean="0">
                <a:solidFill>
                  <a:srgbClr val="333300"/>
                </a:solidFill>
              </a:rPr>
              <a:t>7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150" name="Rectangle 51"/>
          <p:cNvSpPr>
            <a:spLocks noChangeArrowheads="1"/>
          </p:cNvSpPr>
          <p:nvPr/>
        </p:nvSpPr>
        <p:spPr bwMode="auto">
          <a:xfrm>
            <a:off x="3429000" y="4343400"/>
            <a:ext cx="4953000" cy="609600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ysClr val="windowText" lastClr="000000"/>
                </a:solidFill>
              </a:rPr>
              <a:t> </a:t>
            </a:r>
            <a:r>
              <a:rPr lang="en-US" sz="2400" dirty="0" smtClean="0">
                <a:solidFill>
                  <a:sysClr val="windowText" lastClr="000000"/>
                </a:solidFill>
              </a:rPr>
              <a:t>C</a:t>
            </a:r>
            <a:r>
              <a:rPr lang="en-US" sz="2400" baseline="-25000" dirty="0" smtClean="0">
                <a:solidFill>
                  <a:sysClr val="windowText" lastClr="000000"/>
                </a:solidFill>
              </a:rPr>
              <a:t>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O</a:t>
            </a:r>
            <a:endParaRPr lang="ru-RU" sz="2400" baseline="-25000" dirty="0">
              <a:solidFill>
                <a:sysClr val="windowText" lastClr="000000"/>
              </a:solidFill>
            </a:endParaRPr>
          </a:p>
        </p:txBody>
      </p:sp>
      <p:grpSp>
        <p:nvGrpSpPr>
          <p:cNvPr id="2" name="Группа 55"/>
          <p:cNvGrpSpPr/>
          <p:nvPr/>
        </p:nvGrpSpPr>
        <p:grpSpPr>
          <a:xfrm>
            <a:off x="2133600" y="4381500"/>
            <a:ext cx="762000" cy="533400"/>
            <a:chOff x="2057400" y="4381500"/>
            <a:chExt cx="762000" cy="533400"/>
          </a:xfrm>
        </p:grpSpPr>
        <p:sp>
          <p:nvSpPr>
            <p:cNvPr id="35" name="AutoShape 8"/>
            <p:cNvSpPr>
              <a:spLocks noChangeArrowheads="1"/>
            </p:cNvSpPr>
            <p:nvPr/>
          </p:nvSpPr>
          <p:spPr bwMode="auto">
            <a:xfrm>
              <a:off x="2133600" y="43815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6" name="Oval 44"/>
            <p:cNvSpPr>
              <a:spLocks noChangeArrowheads="1"/>
            </p:cNvSpPr>
            <p:nvPr/>
          </p:nvSpPr>
          <p:spPr bwMode="auto">
            <a:xfrm>
              <a:off x="2362200" y="4457700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2057400" y="44577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4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56"/>
          <p:cNvGrpSpPr/>
          <p:nvPr/>
        </p:nvGrpSpPr>
        <p:grpSpPr>
          <a:xfrm>
            <a:off x="2133600" y="3556000"/>
            <a:ext cx="762000" cy="533400"/>
            <a:chOff x="2057400" y="3526631"/>
            <a:chExt cx="762000" cy="533400"/>
          </a:xfrm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53"/>
          <p:cNvGrpSpPr/>
          <p:nvPr/>
        </p:nvGrpSpPr>
        <p:grpSpPr>
          <a:xfrm>
            <a:off x="2133600" y="1905000"/>
            <a:ext cx="762000" cy="533400"/>
            <a:chOff x="2209800" y="1905000"/>
            <a:chExt cx="762000" cy="533400"/>
          </a:xfrm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14600" y="1981200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38400" y="27432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+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5" name="Группа 48"/>
          <p:cNvGrpSpPr/>
          <p:nvPr/>
        </p:nvGrpSpPr>
        <p:grpSpPr>
          <a:xfrm>
            <a:off x="2133600" y="2730500"/>
            <a:ext cx="762000" cy="533400"/>
            <a:chOff x="2057400" y="2692400"/>
            <a:chExt cx="762000" cy="533400"/>
          </a:xfrm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62200" y="2768600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Умножение 26">
            <a:hlinkClick r:id="" action="ppaction://hlinkshowjump?jump=endshow"/>
          </p:cNvPr>
          <p:cNvSpPr/>
          <p:nvPr/>
        </p:nvSpPr>
        <p:spPr>
          <a:xfrm>
            <a:off x="8305800" y="304800"/>
            <a:ext cx="504000" cy="504000"/>
          </a:xfrm>
          <a:prstGeom prst="mathMultiply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>
            <a:hlinkClick r:id="rId3" action="ppaction://hlinksldjump"/>
          </p:cNvPr>
          <p:cNvSpPr/>
          <p:nvPr/>
        </p:nvSpPr>
        <p:spPr>
          <a:xfrm rot="5400000" flipH="1">
            <a:off x="8083296" y="5864351"/>
            <a:ext cx="530352" cy="688848"/>
          </a:xfrm>
          <a:prstGeom prst="triangle">
            <a:avLst/>
          </a:prstGeom>
          <a:gradFill flip="none" rotWithShape="1">
            <a:gsLst>
              <a:gs pos="0">
                <a:srgbClr val="993300">
                  <a:shade val="30000"/>
                  <a:satMod val="115000"/>
                </a:srgbClr>
              </a:gs>
              <a:gs pos="50000">
                <a:srgbClr val="993300">
                  <a:shade val="67500"/>
                  <a:satMod val="115000"/>
                </a:srgbClr>
              </a:gs>
              <a:gs pos="100000">
                <a:srgbClr val="9933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smtClean="0">
                <a:solidFill>
                  <a:srgbClr val="333300"/>
                </a:solidFill>
              </a:rPr>
              <a:t>10</a:t>
            </a:r>
            <a:r>
              <a:rPr lang="ru-RU" sz="2400" dirty="0" smtClean="0">
                <a:solidFill>
                  <a:srgbClr val="333300"/>
                </a:solidFill>
              </a:rPr>
              <a:t>.</a:t>
            </a:r>
            <a:r>
              <a:rPr lang="en-US" sz="2400" dirty="0" smtClean="0">
                <a:solidFill>
                  <a:srgbClr val="333300"/>
                </a:solidFill>
              </a:rPr>
              <a:t> </a:t>
            </a:r>
            <a:r>
              <a:rPr lang="ru-RU" sz="2400" dirty="0" smtClean="0">
                <a:solidFill>
                  <a:srgbClr val="333300"/>
                </a:solidFill>
              </a:rPr>
              <a:t>«Сухой лед» - это:</a:t>
            </a:r>
            <a:endParaRPr lang="ru-RU" sz="2400" dirty="0">
              <a:solidFill>
                <a:srgbClr val="333300"/>
              </a:solidFill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429000" y="1845469"/>
            <a:ext cx="4953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</a:rPr>
              <a:t>SO</a:t>
            </a:r>
            <a:r>
              <a:rPr lang="en-US" sz="2400" baseline="-25000" dirty="0" smtClean="0">
                <a:solidFill>
                  <a:srgbClr val="333300"/>
                </a:solidFill>
              </a:rPr>
              <a:t>3</a:t>
            </a:r>
            <a:r>
              <a:rPr lang="ru-RU" dirty="0" smtClean="0">
                <a:solidFill>
                  <a:srgbClr val="333300"/>
                </a:solidFill>
              </a:rPr>
              <a:t> </a:t>
            </a:r>
            <a:endParaRPr lang="ru-RU" dirty="0">
              <a:solidFill>
                <a:srgbClr val="333300"/>
              </a:solidFill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429000" y="2671763"/>
            <a:ext cx="4953000" cy="574675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</a:rPr>
              <a:t>CO</a:t>
            </a:r>
            <a:r>
              <a:rPr lang="en-US" sz="2400" baseline="-25000" dirty="0" smtClean="0">
                <a:solidFill>
                  <a:srgbClr val="333300"/>
                </a:solidFill>
              </a:rPr>
              <a:t>2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429000" y="3505200"/>
            <a:ext cx="4953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</a:rPr>
              <a:t>H</a:t>
            </a:r>
            <a:r>
              <a:rPr lang="en-US" sz="2400" baseline="-25000" dirty="0" smtClean="0">
                <a:solidFill>
                  <a:srgbClr val="333300"/>
                </a:solidFill>
              </a:rPr>
              <a:t>2</a:t>
            </a:r>
            <a:r>
              <a:rPr lang="en-US" sz="2400" dirty="0" smtClean="0">
                <a:solidFill>
                  <a:srgbClr val="333300"/>
                </a:solidFill>
              </a:rPr>
              <a:t>S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150" name="Rectangle 51"/>
          <p:cNvSpPr>
            <a:spLocks noChangeArrowheads="1"/>
          </p:cNvSpPr>
          <p:nvPr/>
        </p:nvSpPr>
        <p:spPr bwMode="auto">
          <a:xfrm>
            <a:off x="3429000" y="4343400"/>
            <a:ext cx="4953000" cy="609600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ru-RU" dirty="0" smtClean="0"/>
              <a:t> </a:t>
            </a:r>
            <a:endParaRPr lang="ru-RU" dirty="0"/>
          </a:p>
          <a:p>
            <a:pPr>
              <a:defRPr/>
            </a:pPr>
            <a:endParaRPr lang="ru-RU" dirty="0"/>
          </a:p>
        </p:txBody>
      </p:sp>
      <p:sp>
        <p:nvSpPr>
          <p:cNvPr id="59" name="Oval 44"/>
          <p:cNvSpPr>
            <a:spLocks noChangeArrowheads="1"/>
          </p:cNvSpPr>
          <p:nvPr/>
        </p:nvSpPr>
        <p:spPr bwMode="auto">
          <a:xfrm>
            <a:off x="2476500" y="44196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2" name="Группа 55"/>
          <p:cNvGrpSpPr/>
          <p:nvPr/>
        </p:nvGrpSpPr>
        <p:grpSpPr>
          <a:xfrm>
            <a:off x="2171700" y="4381500"/>
            <a:ext cx="762000" cy="533400"/>
            <a:chOff x="2057400" y="4381500"/>
            <a:chExt cx="762000" cy="533400"/>
          </a:xfrm>
        </p:grpSpPr>
        <p:sp>
          <p:nvSpPr>
            <p:cNvPr id="35" name="AutoShape 8"/>
            <p:cNvSpPr>
              <a:spLocks noChangeArrowheads="1"/>
            </p:cNvSpPr>
            <p:nvPr/>
          </p:nvSpPr>
          <p:spPr bwMode="auto">
            <a:xfrm>
              <a:off x="2133600" y="43815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6" name="Oval 44"/>
            <p:cNvSpPr>
              <a:spLocks noChangeArrowheads="1"/>
            </p:cNvSpPr>
            <p:nvPr/>
          </p:nvSpPr>
          <p:spPr bwMode="auto">
            <a:xfrm>
              <a:off x="2362200" y="4457700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2057400" y="44577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4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76500" y="35814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3" name="Группа 56"/>
          <p:cNvGrpSpPr/>
          <p:nvPr/>
        </p:nvGrpSpPr>
        <p:grpSpPr>
          <a:xfrm>
            <a:off x="2171700" y="3526631"/>
            <a:ext cx="762000" cy="533400"/>
            <a:chOff x="2057400" y="3526631"/>
            <a:chExt cx="762000" cy="533400"/>
          </a:xfrm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76500" y="28194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+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4" name="Группа 53"/>
          <p:cNvGrpSpPr/>
          <p:nvPr/>
        </p:nvGrpSpPr>
        <p:grpSpPr>
          <a:xfrm>
            <a:off x="2171700" y="2743200"/>
            <a:ext cx="762000" cy="533400"/>
            <a:chOff x="2209800" y="1905000"/>
            <a:chExt cx="762000" cy="533400"/>
          </a:xfrm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14600" y="1981200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76500" y="19558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5" name="Группа 48"/>
          <p:cNvGrpSpPr/>
          <p:nvPr/>
        </p:nvGrpSpPr>
        <p:grpSpPr>
          <a:xfrm>
            <a:off x="2171700" y="1905000"/>
            <a:ext cx="762000" cy="533400"/>
            <a:chOff x="2057400" y="2692400"/>
            <a:chExt cx="762000" cy="533400"/>
          </a:xfrm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62200" y="2768600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Умножение 26">
            <a:hlinkClick r:id="" action="ppaction://hlinkshowjump?jump=endshow"/>
          </p:cNvPr>
          <p:cNvSpPr/>
          <p:nvPr/>
        </p:nvSpPr>
        <p:spPr>
          <a:xfrm>
            <a:off x="8305800" y="304800"/>
            <a:ext cx="504000" cy="504000"/>
          </a:xfrm>
          <a:prstGeom prst="mathMultiply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>
            <a:hlinkClick r:id="rId3" action="ppaction://hlinksldjump"/>
          </p:cNvPr>
          <p:cNvSpPr/>
          <p:nvPr/>
        </p:nvSpPr>
        <p:spPr>
          <a:xfrm rot="5400000" flipH="1">
            <a:off x="8083296" y="5864351"/>
            <a:ext cx="530352" cy="688848"/>
          </a:xfrm>
          <a:prstGeom prst="triangle">
            <a:avLst/>
          </a:prstGeom>
          <a:gradFill flip="none" rotWithShape="1">
            <a:gsLst>
              <a:gs pos="0">
                <a:srgbClr val="993300">
                  <a:shade val="30000"/>
                  <a:satMod val="115000"/>
                </a:srgbClr>
              </a:gs>
              <a:gs pos="50000">
                <a:srgbClr val="993300">
                  <a:shade val="67500"/>
                  <a:satMod val="115000"/>
                </a:srgbClr>
              </a:gs>
              <a:gs pos="100000">
                <a:srgbClr val="9933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dirty="0" smtClean="0">
                <a:solidFill>
                  <a:sysClr val="windowText" lastClr="000000"/>
                </a:solidFill>
              </a:rPr>
              <a:t>Используемая литература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1524000" y="1905000"/>
            <a:ext cx="6096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Clr>
                <a:srgbClr val="007370"/>
              </a:buClr>
            </a:pPr>
            <a:r>
              <a:rPr lang="ru-RU" sz="1600" dirty="0" smtClean="0">
                <a:solidFill>
                  <a:sysClr val="windowText" lastClr="000000"/>
                </a:solidFill>
              </a:rPr>
              <a:t>Рябов М.А., Невская Е.Ю. Тесты по химии: 8 класс: К учебнику Габриеляна О.С «Химия. 8 </a:t>
            </a:r>
            <a:r>
              <a:rPr lang="ru-RU" sz="1600" smtClean="0">
                <a:solidFill>
                  <a:sysClr val="windowText" lastClr="000000"/>
                </a:solidFill>
              </a:rPr>
              <a:t>класс».- М</a:t>
            </a:r>
            <a:r>
              <a:rPr lang="ru-RU" sz="1600" dirty="0" smtClean="0">
                <a:solidFill>
                  <a:sysClr val="windowText" lastClr="000000"/>
                </a:solidFill>
              </a:rPr>
              <a:t>.: Издательство «Экзамен», 2004.- 159с.</a:t>
            </a:r>
            <a:endParaRPr lang="en-US" sz="1600" dirty="0" smtClean="0">
              <a:solidFill>
                <a:sysClr val="windowText" lastClr="000000"/>
              </a:solidFill>
            </a:endParaRPr>
          </a:p>
          <a:p>
            <a:pPr>
              <a:buClr>
                <a:srgbClr val="007370"/>
              </a:buClr>
            </a:pPr>
            <a:endParaRPr lang="ru-RU" sz="1600" dirty="0"/>
          </a:p>
        </p:txBody>
      </p:sp>
      <p:sp>
        <p:nvSpPr>
          <p:cNvPr id="10" name="Умножение 9">
            <a:hlinkClick r:id="" action="ppaction://hlinkshowjump?jump=endshow"/>
          </p:cNvPr>
          <p:cNvSpPr/>
          <p:nvPr/>
        </p:nvSpPr>
        <p:spPr>
          <a:xfrm>
            <a:off x="8305800" y="304800"/>
            <a:ext cx="504000" cy="504000"/>
          </a:xfrm>
          <a:prstGeom prst="mathMultiply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2" action="ppaction://hlinksldjump"/>
          </p:cNvPr>
          <p:cNvSpPr/>
          <p:nvPr/>
        </p:nvSpPr>
        <p:spPr>
          <a:xfrm rot="10800000" flipH="1" flipV="1">
            <a:off x="6629400" y="5943600"/>
            <a:ext cx="1825752" cy="533400"/>
          </a:xfrm>
          <a:prstGeom prst="rect">
            <a:avLst/>
          </a:prstGeom>
          <a:gradFill flip="none" rotWithShape="1">
            <a:gsLst>
              <a:gs pos="0">
                <a:srgbClr val="993300">
                  <a:shade val="30000"/>
                  <a:satMod val="115000"/>
                </a:srgbClr>
              </a:gs>
              <a:gs pos="50000">
                <a:srgbClr val="993300">
                  <a:shade val="67500"/>
                  <a:satMod val="115000"/>
                </a:srgbClr>
              </a:gs>
              <a:gs pos="100000">
                <a:srgbClr val="9933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начало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val 44"/>
          <p:cNvSpPr>
            <a:spLocks noChangeArrowheads="1"/>
          </p:cNvSpPr>
          <p:nvPr/>
        </p:nvSpPr>
        <p:spPr bwMode="auto">
          <a:xfrm>
            <a:off x="2438400" y="44196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38400" y="35814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38400" y="19812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+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774000" y="274638"/>
            <a:ext cx="75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>
                <a:solidFill>
                  <a:srgbClr val="333300"/>
                </a:solidFill>
              </a:rPr>
              <a:t>1. </a:t>
            </a:r>
            <a:r>
              <a:rPr lang="ru-RU" sz="2400" dirty="0" smtClean="0">
                <a:solidFill>
                  <a:srgbClr val="333300"/>
                </a:solidFill>
              </a:rPr>
              <a:t>Какой оксид при комнатной температуре находится в твердом состоянии:</a:t>
            </a:r>
            <a:endParaRPr lang="ru-RU" sz="2400" dirty="0">
              <a:solidFill>
                <a:srgbClr val="333300"/>
              </a:solidFill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429000" y="1845469"/>
            <a:ext cx="4953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</a:rPr>
              <a:t>MnO</a:t>
            </a:r>
            <a:r>
              <a:rPr lang="en-US" sz="2400" baseline="-25000" dirty="0" smtClean="0">
                <a:solidFill>
                  <a:srgbClr val="333300"/>
                </a:solidFill>
              </a:rPr>
              <a:t>2</a:t>
            </a:r>
            <a:r>
              <a:rPr lang="ru-RU" dirty="0" smtClean="0">
                <a:solidFill>
                  <a:srgbClr val="333300"/>
                </a:solidFill>
              </a:rPr>
              <a:t> </a:t>
            </a:r>
            <a:endParaRPr lang="ru-RU" dirty="0">
              <a:solidFill>
                <a:srgbClr val="333300"/>
              </a:solidFill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429000" y="2671763"/>
            <a:ext cx="4953000" cy="574675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</a:rPr>
              <a:t>H</a:t>
            </a:r>
            <a:r>
              <a:rPr lang="en-US" sz="2400" baseline="-25000" dirty="0" smtClean="0">
                <a:solidFill>
                  <a:srgbClr val="333300"/>
                </a:solidFill>
              </a:rPr>
              <a:t>2</a:t>
            </a:r>
            <a:r>
              <a:rPr lang="en-US" sz="2400" dirty="0" smtClean="0">
                <a:solidFill>
                  <a:srgbClr val="333300"/>
                </a:solidFill>
              </a:rPr>
              <a:t>O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429000" y="3505200"/>
            <a:ext cx="4953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</a:rPr>
              <a:t>CO</a:t>
            </a:r>
            <a:r>
              <a:rPr lang="en-US" sz="2400" baseline="-25000" dirty="0" smtClean="0">
                <a:solidFill>
                  <a:srgbClr val="333300"/>
                </a:solidFill>
              </a:rPr>
              <a:t>2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150" name="Rectangle 51"/>
          <p:cNvSpPr>
            <a:spLocks noChangeArrowheads="1"/>
          </p:cNvSpPr>
          <p:nvPr/>
        </p:nvSpPr>
        <p:spPr bwMode="auto">
          <a:xfrm>
            <a:off x="3429000" y="4343400"/>
            <a:ext cx="4953000" cy="609600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2400" baseline="-250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/>
              <a:t> </a:t>
            </a:r>
            <a:endParaRPr lang="ru-RU" dirty="0"/>
          </a:p>
          <a:p>
            <a:pPr>
              <a:defRPr/>
            </a:pPr>
            <a:endParaRPr lang="ru-RU" dirty="0"/>
          </a:p>
        </p:txBody>
      </p:sp>
      <p:grpSp>
        <p:nvGrpSpPr>
          <p:cNvPr id="56" name="Группа 55"/>
          <p:cNvGrpSpPr/>
          <p:nvPr/>
        </p:nvGrpSpPr>
        <p:grpSpPr>
          <a:xfrm>
            <a:off x="2133600" y="4381500"/>
            <a:ext cx="762000" cy="533400"/>
            <a:chOff x="2057400" y="4381500"/>
            <a:chExt cx="762000" cy="533400"/>
          </a:xfrm>
        </p:grpSpPr>
        <p:sp>
          <p:nvSpPr>
            <p:cNvPr id="35" name="AutoShape 8"/>
            <p:cNvSpPr>
              <a:spLocks noChangeArrowheads="1"/>
            </p:cNvSpPr>
            <p:nvPr/>
          </p:nvSpPr>
          <p:spPr bwMode="auto">
            <a:xfrm>
              <a:off x="2133600" y="43815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6" name="Oval 44"/>
            <p:cNvSpPr>
              <a:spLocks noChangeArrowheads="1"/>
            </p:cNvSpPr>
            <p:nvPr/>
          </p:nvSpPr>
          <p:spPr bwMode="auto">
            <a:xfrm>
              <a:off x="2362200" y="4457700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2057400" y="44577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4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2133600" y="3526631"/>
            <a:ext cx="762000" cy="533400"/>
            <a:chOff x="2057400" y="3526631"/>
            <a:chExt cx="762000" cy="533400"/>
          </a:xfrm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2133600" y="1905000"/>
            <a:ext cx="762000" cy="533400"/>
            <a:chOff x="2209800" y="1905000"/>
            <a:chExt cx="762000" cy="533400"/>
          </a:xfrm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14600" y="1981200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38400" y="27432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2133600" y="2692400"/>
            <a:ext cx="762000" cy="533400"/>
            <a:chOff x="2057400" y="2692400"/>
            <a:chExt cx="762000" cy="533400"/>
          </a:xfrm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62200" y="2768600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Умножение 26">
            <a:hlinkClick r:id="" action="ppaction://hlinkshowjump?jump=endshow"/>
          </p:cNvPr>
          <p:cNvSpPr/>
          <p:nvPr/>
        </p:nvSpPr>
        <p:spPr>
          <a:xfrm>
            <a:off x="8305800" y="304800"/>
            <a:ext cx="504000" cy="504000"/>
          </a:xfrm>
          <a:prstGeom prst="mathMultiply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>
            <a:hlinkClick r:id="rId3" action="ppaction://hlinksldjump"/>
          </p:cNvPr>
          <p:cNvSpPr/>
          <p:nvPr/>
        </p:nvSpPr>
        <p:spPr>
          <a:xfrm rot="5400000" flipH="1">
            <a:off x="8083296" y="5864351"/>
            <a:ext cx="530352" cy="688848"/>
          </a:xfrm>
          <a:prstGeom prst="triangle">
            <a:avLst/>
          </a:prstGeom>
          <a:gradFill flip="none" rotWithShape="1">
            <a:gsLst>
              <a:gs pos="0">
                <a:srgbClr val="993300">
                  <a:shade val="30000"/>
                  <a:satMod val="115000"/>
                </a:srgbClr>
              </a:gs>
              <a:gs pos="50000">
                <a:srgbClr val="993300">
                  <a:shade val="67500"/>
                  <a:satMod val="115000"/>
                </a:srgbClr>
              </a:gs>
              <a:gs pos="100000">
                <a:srgbClr val="9933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smtClean="0">
                <a:solidFill>
                  <a:srgbClr val="333300"/>
                </a:solidFill>
              </a:rPr>
              <a:t>2</a:t>
            </a:r>
            <a:r>
              <a:rPr lang="ru-RU" sz="2400" dirty="0" smtClean="0">
                <a:solidFill>
                  <a:srgbClr val="333300"/>
                </a:solidFill>
              </a:rPr>
              <a:t>. Данный оксид составляет 80 % массы клетки и выполняет в ней чрезвычайно важные функции:</a:t>
            </a:r>
            <a:endParaRPr lang="ru-RU" sz="2400" dirty="0">
              <a:solidFill>
                <a:srgbClr val="333300"/>
              </a:solidFill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429000" y="1845469"/>
            <a:ext cx="4953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>
                <a:solidFill>
                  <a:srgbClr val="333300"/>
                </a:solidFill>
              </a:rPr>
              <a:t>C</a:t>
            </a:r>
            <a:r>
              <a:rPr lang="en-US" sz="2400" dirty="0" smtClean="0">
                <a:solidFill>
                  <a:srgbClr val="333300"/>
                </a:solidFill>
              </a:rPr>
              <a:t>O</a:t>
            </a:r>
            <a:r>
              <a:rPr lang="en-US" sz="2400" baseline="-25000" dirty="0" smtClean="0">
                <a:solidFill>
                  <a:srgbClr val="333300"/>
                </a:solidFill>
              </a:rPr>
              <a:t>2</a:t>
            </a:r>
            <a:r>
              <a:rPr lang="ru-RU" dirty="0" smtClean="0">
                <a:solidFill>
                  <a:srgbClr val="333300"/>
                </a:solidFill>
              </a:rPr>
              <a:t> </a:t>
            </a:r>
            <a:endParaRPr lang="ru-RU" dirty="0">
              <a:solidFill>
                <a:srgbClr val="333300"/>
              </a:solidFill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429000" y="2671763"/>
            <a:ext cx="4953000" cy="574675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</a:rPr>
              <a:t>H</a:t>
            </a:r>
            <a:r>
              <a:rPr lang="en-US" sz="2400" baseline="-25000" dirty="0" smtClean="0">
                <a:solidFill>
                  <a:srgbClr val="333300"/>
                </a:solidFill>
              </a:rPr>
              <a:t>2</a:t>
            </a:r>
            <a:r>
              <a:rPr lang="en-US" sz="2400" dirty="0" smtClean="0">
                <a:solidFill>
                  <a:srgbClr val="333300"/>
                </a:solidFill>
              </a:rPr>
              <a:t>O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429000" y="3505200"/>
            <a:ext cx="4953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</a:rPr>
              <a:t>CaO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150" name="Rectangle 51"/>
          <p:cNvSpPr>
            <a:spLocks noChangeArrowheads="1"/>
          </p:cNvSpPr>
          <p:nvPr/>
        </p:nvSpPr>
        <p:spPr bwMode="auto">
          <a:xfrm>
            <a:off x="3429000" y="4343400"/>
            <a:ext cx="4953000" cy="609600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NH</a:t>
            </a:r>
            <a:r>
              <a:rPr lang="en-US" sz="2400" baseline="-250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/>
              <a:t> </a:t>
            </a:r>
            <a:endParaRPr lang="ru-RU" dirty="0"/>
          </a:p>
          <a:p>
            <a:pPr>
              <a:defRPr/>
            </a:pPr>
            <a:endParaRPr lang="ru-RU" dirty="0"/>
          </a:p>
        </p:txBody>
      </p:sp>
      <p:sp>
        <p:nvSpPr>
          <p:cNvPr id="59" name="Oval 44"/>
          <p:cNvSpPr>
            <a:spLocks noChangeArrowheads="1"/>
          </p:cNvSpPr>
          <p:nvPr/>
        </p:nvSpPr>
        <p:spPr bwMode="auto">
          <a:xfrm>
            <a:off x="2476500" y="44196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2" name="Группа 55"/>
          <p:cNvGrpSpPr/>
          <p:nvPr/>
        </p:nvGrpSpPr>
        <p:grpSpPr>
          <a:xfrm>
            <a:off x="2171700" y="4381500"/>
            <a:ext cx="762000" cy="533400"/>
            <a:chOff x="2057400" y="4381500"/>
            <a:chExt cx="762000" cy="533400"/>
          </a:xfrm>
        </p:grpSpPr>
        <p:sp>
          <p:nvSpPr>
            <p:cNvPr id="35" name="AutoShape 8"/>
            <p:cNvSpPr>
              <a:spLocks noChangeArrowheads="1"/>
            </p:cNvSpPr>
            <p:nvPr/>
          </p:nvSpPr>
          <p:spPr bwMode="auto">
            <a:xfrm>
              <a:off x="2133600" y="43815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6" name="Oval 44"/>
            <p:cNvSpPr>
              <a:spLocks noChangeArrowheads="1"/>
            </p:cNvSpPr>
            <p:nvPr/>
          </p:nvSpPr>
          <p:spPr bwMode="auto">
            <a:xfrm>
              <a:off x="2362200" y="4457700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2057400" y="44577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4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76500" y="35814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3" name="Группа 56"/>
          <p:cNvGrpSpPr/>
          <p:nvPr/>
        </p:nvGrpSpPr>
        <p:grpSpPr>
          <a:xfrm>
            <a:off x="2171700" y="3526631"/>
            <a:ext cx="762000" cy="533400"/>
            <a:chOff x="2057400" y="3526631"/>
            <a:chExt cx="762000" cy="533400"/>
          </a:xfrm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76500" y="28194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+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4" name="Группа 53"/>
          <p:cNvGrpSpPr/>
          <p:nvPr/>
        </p:nvGrpSpPr>
        <p:grpSpPr>
          <a:xfrm>
            <a:off x="2171700" y="2743200"/>
            <a:ext cx="762000" cy="533400"/>
            <a:chOff x="2209800" y="1905000"/>
            <a:chExt cx="762000" cy="533400"/>
          </a:xfrm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14600" y="1981200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76500" y="19558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5" name="Группа 48"/>
          <p:cNvGrpSpPr/>
          <p:nvPr/>
        </p:nvGrpSpPr>
        <p:grpSpPr>
          <a:xfrm>
            <a:off x="2171700" y="1905000"/>
            <a:ext cx="762000" cy="533400"/>
            <a:chOff x="2057400" y="2692400"/>
            <a:chExt cx="762000" cy="533400"/>
          </a:xfrm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62200" y="2768600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Умножение 26">
            <a:hlinkClick r:id="" action="ppaction://hlinkshowjump?jump=endshow"/>
          </p:cNvPr>
          <p:cNvSpPr/>
          <p:nvPr/>
        </p:nvSpPr>
        <p:spPr>
          <a:xfrm>
            <a:off x="8305800" y="304800"/>
            <a:ext cx="504000" cy="504000"/>
          </a:xfrm>
          <a:prstGeom prst="mathMultiply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>
            <a:hlinkClick r:id="rId3" action="ppaction://hlinksldjump"/>
          </p:cNvPr>
          <p:cNvSpPr/>
          <p:nvPr/>
        </p:nvSpPr>
        <p:spPr>
          <a:xfrm rot="5400000" flipH="1">
            <a:off x="8083296" y="5864351"/>
            <a:ext cx="530352" cy="688848"/>
          </a:xfrm>
          <a:prstGeom prst="triangle">
            <a:avLst/>
          </a:prstGeom>
          <a:gradFill flip="none" rotWithShape="1">
            <a:gsLst>
              <a:gs pos="0">
                <a:srgbClr val="993300">
                  <a:shade val="30000"/>
                  <a:satMod val="115000"/>
                </a:srgbClr>
              </a:gs>
              <a:gs pos="50000">
                <a:srgbClr val="993300">
                  <a:shade val="67500"/>
                  <a:satMod val="115000"/>
                </a:srgbClr>
              </a:gs>
              <a:gs pos="100000">
                <a:srgbClr val="9933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smtClean="0">
                <a:solidFill>
                  <a:srgbClr val="333300"/>
                </a:solidFill>
              </a:rPr>
              <a:t>3</a:t>
            </a:r>
            <a:r>
              <a:rPr lang="ru-RU" sz="2400" dirty="0" smtClean="0">
                <a:solidFill>
                  <a:srgbClr val="333300"/>
                </a:solidFill>
              </a:rPr>
              <a:t>. В какой формуле индексы расставлены верно:</a:t>
            </a:r>
            <a:endParaRPr lang="ru-RU" sz="2400" dirty="0">
              <a:solidFill>
                <a:srgbClr val="333300"/>
              </a:solidFill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429000" y="1845469"/>
            <a:ext cx="4953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</a:rPr>
              <a:t>CO</a:t>
            </a:r>
            <a:r>
              <a:rPr lang="en-US" sz="2400" baseline="-25000" dirty="0" smtClean="0">
                <a:solidFill>
                  <a:srgbClr val="333300"/>
                </a:solidFill>
              </a:rPr>
              <a:t>3</a:t>
            </a:r>
            <a:r>
              <a:rPr lang="ru-RU" dirty="0" smtClean="0">
                <a:solidFill>
                  <a:srgbClr val="333300"/>
                </a:solidFill>
              </a:rPr>
              <a:t> </a:t>
            </a:r>
            <a:endParaRPr lang="ru-RU" dirty="0">
              <a:solidFill>
                <a:srgbClr val="333300"/>
              </a:solidFill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429000" y="2671763"/>
            <a:ext cx="4953000" cy="574675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</a:rPr>
              <a:t>Na</a:t>
            </a:r>
            <a:r>
              <a:rPr lang="en-US" sz="2400" baseline="-25000" dirty="0" smtClean="0">
                <a:solidFill>
                  <a:srgbClr val="333300"/>
                </a:solidFill>
              </a:rPr>
              <a:t>2</a:t>
            </a:r>
            <a:r>
              <a:rPr lang="en-US" sz="2400" dirty="0" smtClean="0">
                <a:solidFill>
                  <a:srgbClr val="333300"/>
                </a:solidFill>
              </a:rPr>
              <a:t>O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429000" y="3505200"/>
            <a:ext cx="4953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</a:rPr>
              <a:t>Ca</a:t>
            </a:r>
            <a:r>
              <a:rPr lang="en-US" sz="2400" baseline="-25000" dirty="0" smtClean="0">
                <a:solidFill>
                  <a:srgbClr val="333300"/>
                </a:solidFill>
              </a:rPr>
              <a:t>2</a:t>
            </a:r>
            <a:r>
              <a:rPr lang="en-US" sz="2400" dirty="0" smtClean="0">
                <a:solidFill>
                  <a:srgbClr val="333300"/>
                </a:solidFill>
              </a:rPr>
              <a:t>O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150" name="Rectangle 51"/>
          <p:cNvSpPr>
            <a:spLocks noChangeArrowheads="1"/>
          </p:cNvSpPr>
          <p:nvPr/>
        </p:nvSpPr>
        <p:spPr bwMode="auto">
          <a:xfrm>
            <a:off x="3429000" y="4343400"/>
            <a:ext cx="4953000" cy="609600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Al</a:t>
            </a:r>
            <a:r>
              <a:rPr lang="en-US" sz="2400" baseline="-250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aseline="-250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dirty="0" smtClean="0"/>
              <a:t> </a:t>
            </a:r>
            <a:endParaRPr lang="ru-RU" dirty="0"/>
          </a:p>
          <a:p>
            <a:pPr>
              <a:defRPr/>
            </a:pPr>
            <a:endParaRPr lang="ru-RU" dirty="0"/>
          </a:p>
        </p:txBody>
      </p:sp>
      <p:sp>
        <p:nvSpPr>
          <p:cNvPr id="59" name="Oval 44"/>
          <p:cNvSpPr>
            <a:spLocks noChangeArrowheads="1"/>
          </p:cNvSpPr>
          <p:nvPr/>
        </p:nvSpPr>
        <p:spPr bwMode="auto">
          <a:xfrm>
            <a:off x="2476500" y="44196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2" name="Группа 55"/>
          <p:cNvGrpSpPr/>
          <p:nvPr/>
        </p:nvGrpSpPr>
        <p:grpSpPr>
          <a:xfrm>
            <a:off x="2171700" y="4381500"/>
            <a:ext cx="762000" cy="533400"/>
            <a:chOff x="2057400" y="4381500"/>
            <a:chExt cx="762000" cy="533400"/>
          </a:xfrm>
        </p:grpSpPr>
        <p:sp>
          <p:nvSpPr>
            <p:cNvPr id="35" name="AutoShape 8"/>
            <p:cNvSpPr>
              <a:spLocks noChangeArrowheads="1"/>
            </p:cNvSpPr>
            <p:nvPr/>
          </p:nvSpPr>
          <p:spPr bwMode="auto">
            <a:xfrm>
              <a:off x="2133600" y="43815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6" name="Oval 44"/>
            <p:cNvSpPr>
              <a:spLocks noChangeArrowheads="1"/>
            </p:cNvSpPr>
            <p:nvPr/>
          </p:nvSpPr>
          <p:spPr bwMode="auto">
            <a:xfrm>
              <a:off x="2362200" y="4457700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2057400" y="44577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4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76500" y="35814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3" name="Группа 56"/>
          <p:cNvGrpSpPr/>
          <p:nvPr/>
        </p:nvGrpSpPr>
        <p:grpSpPr>
          <a:xfrm>
            <a:off x="2171700" y="3526631"/>
            <a:ext cx="762000" cy="533400"/>
            <a:chOff x="2057400" y="3526631"/>
            <a:chExt cx="762000" cy="533400"/>
          </a:xfrm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76500" y="28194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+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4" name="Группа 53"/>
          <p:cNvGrpSpPr/>
          <p:nvPr/>
        </p:nvGrpSpPr>
        <p:grpSpPr>
          <a:xfrm>
            <a:off x="2171700" y="2743200"/>
            <a:ext cx="762000" cy="533400"/>
            <a:chOff x="2209800" y="1905000"/>
            <a:chExt cx="762000" cy="533400"/>
          </a:xfrm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14600" y="1981200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76500" y="19558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5" name="Группа 48"/>
          <p:cNvGrpSpPr/>
          <p:nvPr/>
        </p:nvGrpSpPr>
        <p:grpSpPr>
          <a:xfrm>
            <a:off x="2171700" y="1905000"/>
            <a:ext cx="762000" cy="533400"/>
            <a:chOff x="2057400" y="2692400"/>
            <a:chExt cx="762000" cy="533400"/>
          </a:xfrm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62200" y="2768600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Умножение 26">
            <a:hlinkClick r:id="" action="ppaction://hlinkshowjump?jump=endshow"/>
          </p:cNvPr>
          <p:cNvSpPr/>
          <p:nvPr/>
        </p:nvSpPr>
        <p:spPr>
          <a:xfrm>
            <a:off x="8305800" y="304800"/>
            <a:ext cx="504000" cy="504000"/>
          </a:xfrm>
          <a:prstGeom prst="mathMultiply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>
            <a:hlinkClick r:id="rId3" action="ppaction://hlinksldjump"/>
          </p:cNvPr>
          <p:cNvSpPr/>
          <p:nvPr/>
        </p:nvSpPr>
        <p:spPr>
          <a:xfrm rot="5400000" flipH="1">
            <a:off x="8083296" y="5864351"/>
            <a:ext cx="530352" cy="688848"/>
          </a:xfrm>
          <a:prstGeom prst="triangle">
            <a:avLst/>
          </a:prstGeom>
          <a:gradFill flip="none" rotWithShape="1">
            <a:gsLst>
              <a:gs pos="0">
                <a:srgbClr val="993300">
                  <a:shade val="30000"/>
                  <a:satMod val="115000"/>
                </a:srgbClr>
              </a:gs>
              <a:gs pos="50000">
                <a:srgbClr val="993300">
                  <a:shade val="67500"/>
                  <a:satMod val="115000"/>
                </a:srgbClr>
              </a:gs>
              <a:gs pos="100000">
                <a:srgbClr val="9933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val 44"/>
          <p:cNvSpPr>
            <a:spLocks noChangeArrowheads="1"/>
          </p:cNvSpPr>
          <p:nvPr/>
        </p:nvSpPr>
        <p:spPr bwMode="auto">
          <a:xfrm>
            <a:off x="2438400" y="44196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38400" y="35814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38400" y="19812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+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smtClean="0">
                <a:solidFill>
                  <a:srgbClr val="333300"/>
                </a:solidFill>
              </a:rPr>
              <a:t>4</a:t>
            </a:r>
            <a:r>
              <a:rPr lang="ru-RU" sz="2400" dirty="0" smtClean="0">
                <a:solidFill>
                  <a:srgbClr val="333300"/>
                </a:solidFill>
              </a:rPr>
              <a:t>. Водородное соединение неметалла:</a:t>
            </a:r>
            <a:endParaRPr lang="ru-RU" sz="2400" dirty="0">
              <a:solidFill>
                <a:srgbClr val="333300"/>
              </a:solidFill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429000" y="1845469"/>
            <a:ext cx="4953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</a:rPr>
              <a:t>H</a:t>
            </a:r>
            <a:r>
              <a:rPr lang="en-US" sz="2400" baseline="-25000" dirty="0" smtClean="0">
                <a:solidFill>
                  <a:srgbClr val="333300"/>
                </a:solidFill>
              </a:rPr>
              <a:t>2</a:t>
            </a:r>
            <a:r>
              <a:rPr lang="en-US" sz="2400" dirty="0" smtClean="0">
                <a:solidFill>
                  <a:srgbClr val="333300"/>
                </a:solidFill>
              </a:rPr>
              <a:t>S</a:t>
            </a:r>
            <a:r>
              <a:rPr lang="ru-RU" dirty="0" smtClean="0">
                <a:solidFill>
                  <a:srgbClr val="333300"/>
                </a:solidFill>
              </a:rPr>
              <a:t> </a:t>
            </a:r>
            <a:endParaRPr lang="ru-RU" dirty="0">
              <a:solidFill>
                <a:srgbClr val="333300"/>
              </a:solidFill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429000" y="2671763"/>
            <a:ext cx="4953000" cy="574675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</a:rPr>
              <a:t>FeS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429000" y="3505200"/>
            <a:ext cx="4953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</a:rPr>
              <a:t>KH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150" name="Rectangle 51"/>
          <p:cNvSpPr>
            <a:spLocks noChangeArrowheads="1"/>
          </p:cNvSpPr>
          <p:nvPr/>
        </p:nvSpPr>
        <p:spPr bwMode="auto">
          <a:xfrm>
            <a:off x="3429000" y="4343400"/>
            <a:ext cx="4953000" cy="609600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baseline="-250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2400" baseline="-250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dirty="0" smtClean="0"/>
              <a:t> </a:t>
            </a:r>
            <a:endParaRPr lang="ru-RU" dirty="0"/>
          </a:p>
          <a:p>
            <a:pPr>
              <a:defRPr/>
            </a:pPr>
            <a:endParaRPr lang="ru-RU" dirty="0"/>
          </a:p>
        </p:txBody>
      </p:sp>
      <p:grpSp>
        <p:nvGrpSpPr>
          <p:cNvPr id="2" name="Группа 55"/>
          <p:cNvGrpSpPr/>
          <p:nvPr/>
        </p:nvGrpSpPr>
        <p:grpSpPr>
          <a:xfrm>
            <a:off x="2133600" y="4381500"/>
            <a:ext cx="762000" cy="533400"/>
            <a:chOff x="2057400" y="4381500"/>
            <a:chExt cx="762000" cy="533400"/>
          </a:xfrm>
        </p:grpSpPr>
        <p:sp>
          <p:nvSpPr>
            <p:cNvPr id="35" name="AutoShape 8"/>
            <p:cNvSpPr>
              <a:spLocks noChangeArrowheads="1"/>
            </p:cNvSpPr>
            <p:nvPr/>
          </p:nvSpPr>
          <p:spPr bwMode="auto">
            <a:xfrm>
              <a:off x="2133600" y="43815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6" name="Oval 44"/>
            <p:cNvSpPr>
              <a:spLocks noChangeArrowheads="1"/>
            </p:cNvSpPr>
            <p:nvPr/>
          </p:nvSpPr>
          <p:spPr bwMode="auto">
            <a:xfrm>
              <a:off x="2362200" y="4457700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2057400" y="44577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4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56"/>
          <p:cNvGrpSpPr/>
          <p:nvPr/>
        </p:nvGrpSpPr>
        <p:grpSpPr>
          <a:xfrm>
            <a:off x="2133600" y="3526631"/>
            <a:ext cx="762000" cy="533400"/>
            <a:chOff x="2057400" y="3526631"/>
            <a:chExt cx="762000" cy="533400"/>
          </a:xfrm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53"/>
          <p:cNvGrpSpPr/>
          <p:nvPr/>
        </p:nvGrpSpPr>
        <p:grpSpPr>
          <a:xfrm>
            <a:off x="2133600" y="1905000"/>
            <a:ext cx="762000" cy="533400"/>
            <a:chOff x="2209800" y="1905000"/>
            <a:chExt cx="762000" cy="533400"/>
          </a:xfrm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14600" y="1981200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38400" y="27432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5" name="Группа 48"/>
          <p:cNvGrpSpPr/>
          <p:nvPr/>
        </p:nvGrpSpPr>
        <p:grpSpPr>
          <a:xfrm>
            <a:off x="2133600" y="2692400"/>
            <a:ext cx="762000" cy="533400"/>
            <a:chOff x="2057400" y="2692400"/>
            <a:chExt cx="762000" cy="533400"/>
          </a:xfrm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62200" y="2768600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Умножение 26">
            <a:hlinkClick r:id="" action="ppaction://hlinkshowjump?jump=endshow"/>
          </p:cNvPr>
          <p:cNvSpPr/>
          <p:nvPr/>
        </p:nvSpPr>
        <p:spPr>
          <a:xfrm>
            <a:off x="8305800" y="304800"/>
            <a:ext cx="504000" cy="504000"/>
          </a:xfrm>
          <a:prstGeom prst="mathMultiply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>
            <a:hlinkClick r:id="rId3" action="ppaction://hlinksldjump"/>
          </p:cNvPr>
          <p:cNvSpPr/>
          <p:nvPr/>
        </p:nvSpPr>
        <p:spPr>
          <a:xfrm rot="5400000" flipH="1">
            <a:off x="8083296" y="5864351"/>
            <a:ext cx="530352" cy="688848"/>
          </a:xfrm>
          <a:prstGeom prst="triangle">
            <a:avLst/>
          </a:prstGeom>
          <a:gradFill flip="none" rotWithShape="1">
            <a:gsLst>
              <a:gs pos="0">
                <a:srgbClr val="993300">
                  <a:shade val="30000"/>
                  <a:satMod val="115000"/>
                </a:srgbClr>
              </a:gs>
              <a:gs pos="50000">
                <a:srgbClr val="993300">
                  <a:shade val="67500"/>
                  <a:satMod val="115000"/>
                </a:srgbClr>
              </a:gs>
              <a:gs pos="100000">
                <a:srgbClr val="9933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val 44"/>
          <p:cNvSpPr>
            <a:spLocks noChangeArrowheads="1"/>
          </p:cNvSpPr>
          <p:nvPr/>
        </p:nvSpPr>
        <p:spPr bwMode="auto">
          <a:xfrm>
            <a:off x="2438400" y="44196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38400" y="35814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+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38400" y="19812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630000" y="274638"/>
            <a:ext cx="788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smtClean="0">
                <a:solidFill>
                  <a:srgbClr val="333300"/>
                </a:solidFill>
              </a:rPr>
              <a:t>5</a:t>
            </a:r>
            <a:r>
              <a:rPr lang="ru-RU" sz="2400" dirty="0" smtClean="0">
                <a:solidFill>
                  <a:srgbClr val="333300"/>
                </a:solidFill>
              </a:rPr>
              <a:t>. Данное соединение используется для приготовления шипучих напитков:</a:t>
            </a:r>
            <a:endParaRPr lang="ru-RU" sz="2400" dirty="0">
              <a:solidFill>
                <a:srgbClr val="333300"/>
              </a:solidFill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429000" y="1845469"/>
            <a:ext cx="4953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</a:rPr>
              <a:t>HCl</a:t>
            </a:r>
            <a:r>
              <a:rPr lang="ru-RU" dirty="0" smtClean="0">
                <a:solidFill>
                  <a:srgbClr val="333300"/>
                </a:solidFill>
              </a:rPr>
              <a:t> </a:t>
            </a:r>
            <a:endParaRPr lang="ru-RU" dirty="0">
              <a:solidFill>
                <a:srgbClr val="333300"/>
              </a:solidFill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429000" y="2671763"/>
            <a:ext cx="4953000" cy="574675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</a:rPr>
              <a:t>CaO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429000" y="3505200"/>
            <a:ext cx="4953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</a:rPr>
              <a:t>CO</a:t>
            </a:r>
            <a:r>
              <a:rPr lang="en-US" sz="2400" baseline="-25000" dirty="0" smtClean="0">
                <a:solidFill>
                  <a:srgbClr val="333300"/>
                </a:solidFill>
              </a:rPr>
              <a:t>2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150" name="Rectangle 51"/>
          <p:cNvSpPr>
            <a:spLocks noChangeArrowheads="1"/>
          </p:cNvSpPr>
          <p:nvPr/>
        </p:nvSpPr>
        <p:spPr bwMode="auto">
          <a:xfrm>
            <a:off x="3429000" y="4343400"/>
            <a:ext cx="4953000" cy="609600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ysClr val="windowText" lastClr="000000"/>
                </a:solidFill>
              </a:rPr>
              <a:t> </a:t>
            </a:r>
            <a:r>
              <a:rPr lang="en-US" sz="2400" dirty="0" smtClean="0">
                <a:solidFill>
                  <a:sysClr val="windowText" lastClr="000000"/>
                </a:solidFill>
              </a:rPr>
              <a:t>NH</a:t>
            </a:r>
            <a:r>
              <a:rPr lang="en-US" sz="2400" baseline="-25000" dirty="0" smtClean="0">
                <a:solidFill>
                  <a:sysClr val="windowText" lastClr="000000"/>
                </a:solidFill>
              </a:rPr>
              <a:t>3</a:t>
            </a:r>
            <a:endParaRPr lang="ru-RU" sz="2400" baseline="-25000" dirty="0">
              <a:solidFill>
                <a:sysClr val="windowText" lastClr="000000"/>
              </a:solidFill>
            </a:endParaRPr>
          </a:p>
        </p:txBody>
      </p:sp>
      <p:grpSp>
        <p:nvGrpSpPr>
          <p:cNvPr id="2" name="Группа 55"/>
          <p:cNvGrpSpPr/>
          <p:nvPr/>
        </p:nvGrpSpPr>
        <p:grpSpPr>
          <a:xfrm>
            <a:off x="2133600" y="4381500"/>
            <a:ext cx="762000" cy="533400"/>
            <a:chOff x="2057400" y="4381500"/>
            <a:chExt cx="762000" cy="533400"/>
          </a:xfrm>
        </p:grpSpPr>
        <p:sp>
          <p:nvSpPr>
            <p:cNvPr id="35" name="AutoShape 8"/>
            <p:cNvSpPr>
              <a:spLocks noChangeArrowheads="1"/>
            </p:cNvSpPr>
            <p:nvPr/>
          </p:nvSpPr>
          <p:spPr bwMode="auto">
            <a:xfrm>
              <a:off x="2133600" y="43815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6" name="Oval 44"/>
            <p:cNvSpPr>
              <a:spLocks noChangeArrowheads="1"/>
            </p:cNvSpPr>
            <p:nvPr/>
          </p:nvSpPr>
          <p:spPr bwMode="auto">
            <a:xfrm>
              <a:off x="2362200" y="4457700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2057400" y="44577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4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56"/>
          <p:cNvGrpSpPr/>
          <p:nvPr/>
        </p:nvGrpSpPr>
        <p:grpSpPr>
          <a:xfrm>
            <a:off x="2133600" y="3581400"/>
            <a:ext cx="762000" cy="533400"/>
            <a:chOff x="2057400" y="3526631"/>
            <a:chExt cx="762000" cy="533400"/>
          </a:xfrm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53"/>
          <p:cNvGrpSpPr/>
          <p:nvPr/>
        </p:nvGrpSpPr>
        <p:grpSpPr>
          <a:xfrm>
            <a:off x="2133600" y="1905000"/>
            <a:ext cx="762000" cy="533400"/>
            <a:chOff x="2209800" y="1905000"/>
            <a:chExt cx="762000" cy="533400"/>
          </a:xfrm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14600" y="1981200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38400" y="27432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5" name="Группа 48"/>
          <p:cNvGrpSpPr/>
          <p:nvPr/>
        </p:nvGrpSpPr>
        <p:grpSpPr>
          <a:xfrm>
            <a:off x="2133600" y="2692400"/>
            <a:ext cx="762000" cy="533400"/>
            <a:chOff x="2057400" y="2692400"/>
            <a:chExt cx="762000" cy="533400"/>
          </a:xfrm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62200" y="2768600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Умножение 26">
            <a:hlinkClick r:id="" action="ppaction://hlinkshowjump?jump=endshow"/>
          </p:cNvPr>
          <p:cNvSpPr/>
          <p:nvPr/>
        </p:nvSpPr>
        <p:spPr>
          <a:xfrm>
            <a:off x="8305800" y="304800"/>
            <a:ext cx="504000" cy="504000"/>
          </a:xfrm>
          <a:prstGeom prst="mathMultiply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>
            <a:hlinkClick r:id="rId3" action="ppaction://hlinksldjump"/>
          </p:cNvPr>
          <p:cNvSpPr/>
          <p:nvPr/>
        </p:nvSpPr>
        <p:spPr>
          <a:xfrm rot="5400000" flipH="1">
            <a:off x="8083296" y="5864351"/>
            <a:ext cx="530352" cy="688848"/>
          </a:xfrm>
          <a:prstGeom prst="triangle">
            <a:avLst/>
          </a:prstGeom>
          <a:gradFill flip="none" rotWithShape="1">
            <a:gsLst>
              <a:gs pos="0">
                <a:srgbClr val="993300">
                  <a:shade val="30000"/>
                  <a:satMod val="115000"/>
                </a:srgbClr>
              </a:gs>
              <a:gs pos="50000">
                <a:srgbClr val="993300">
                  <a:shade val="67500"/>
                  <a:satMod val="115000"/>
                </a:srgbClr>
              </a:gs>
              <a:gs pos="100000">
                <a:srgbClr val="9933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val 44"/>
          <p:cNvSpPr>
            <a:spLocks noChangeArrowheads="1"/>
          </p:cNvSpPr>
          <p:nvPr/>
        </p:nvSpPr>
        <p:spPr bwMode="auto">
          <a:xfrm>
            <a:off x="2438400" y="44196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38400" y="35814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+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38400" y="19812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+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smtClean="0">
                <a:solidFill>
                  <a:srgbClr val="333300"/>
                </a:solidFill>
              </a:rPr>
              <a:t>6</a:t>
            </a:r>
            <a:r>
              <a:rPr lang="ru-RU" sz="2400" dirty="0" smtClean="0">
                <a:solidFill>
                  <a:srgbClr val="333300"/>
                </a:solidFill>
              </a:rPr>
              <a:t>. Правильно расставлены индексы в химической формуле:</a:t>
            </a:r>
            <a:endParaRPr lang="ru-RU" sz="2400" dirty="0">
              <a:solidFill>
                <a:srgbClr val="333300"/>
              </a:solidFill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429000" y="1845469"/>
            <a:ext cx="4953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</a:rPr>
              <a:t>Al</a:t>
            </a:r>
            <a:r>
              <a:rPr lang="en-US" sz="2400" baseline="-25000" dirty="0" smtClean="0">
                <a:solidFill>
                  <a:srgbClr val="333300"/>
                </a:solidFill>
              </a:rPr>
              <a:t>2</a:t>
            </a:r>
            <a:r>
              <a:rPr lang="en-US" sz="2400" dirty="0" smtClean="0">
                <a:solidFill>
                  <a:srgbClr val="333300"/>
                </a:solidFill>
              </a:rPr>
              <a:t>O</a:t>
            </a:r>
            <a:r>
              <a:rPr lang="en-US" sz="2400" baseline="-25000" dirty="0" smtClean="0">
                <a:solidFill>
                  <a:srgbClr val="333300"/>
                </a:solidFill>
              </a:rPr>
              <a:t>3</a:t>
            </a:r>
            <a:r>
              <a:rPr lang="ru-RU" dirty="0" smtClean="0">
                <a:solidFill>
                  <a:srgbClr val="333300"/>
                </a:solidFill>
              </a:rPr>
              <a:t> </a:t>
            </a:r>
            <a:endParaRPr lang="ru-RU" dirty="0">
              <a:solidFill>
                <a:srgbClr val="333300"/>
              </a:solidFill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429000" y="2671763"/>
            <a:ext cx="4953000" cy="574675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</a:rPr>
              <a:t>K</a:t>
            </a:r>
            <a:r>
              <a:rPr lang="en-US" sz="2400" baseline="-25000" dirty="0" smtClean="0">
                <a:solidFill>
                  <a:srgbClr val="333300"/>
                </a:solidFill>
              </a:rPr>
              <a:t>2</a:t>
            </a:r>
            <a:r>
              <a:rPr lang="en-US" sz="2400" dirty="0" smtClean="0">
                <a:solidFill>
                  <a:srgbClr val="333300"/>
                </a:solidFill>
              </a:rPr>
              <a:t>SO</a:t>
            </a:r>
            <a:r>
              <a:rPr lang="en-US" sz="2400" baseline="-25000" dirty="0" smtClean="0">
                <a:solidFill>
                  <a:srgbClr val="333300"/>
                </a:solidFill>
              </a:rPr>
              <a:t>4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429000" y="3505200"/>
            <a:ext cx="4953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</a:rPr>
              <a:t>NH</a:t>
            </a:r>
            <a:r>
              <a:rPr lang="en-US" sz="2400" baseline="-25000" dirty="0" smtClean="0">
                <a:solidFill>
                  <a:srgbClr val="333300"/>
                </a:solidFill>
              </a:rPr>
              <a:t>3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150" name="Rectangle 51"/>
          <p:cNvSpPr>
            <a:spLocks noChangeArrowheads="1"/>
          </p:cNvSpPr>
          <p:nvPr/>
        </p:nvSpPr>
        <p:spPr bwMode="auto">
          <a:xfrm>
            <a:off x="3429000" y="4343400"/>
            <a:ext cx="4953000" cy="609600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ysClr val="windowText" lastClr="000000"/>
                </a:solidFill>
              </a:rPr>
              <a:t> </a:t>
            </a:r>
            <a:r>
              <a:rPr lang="en-US" sz="2400" dirty="0" smtClean="0">
                <a:solidFill>
                  <a:sysClr val="windowText" lastClr="000000"/>
                </a:solidFill>
              </a:rPr>
              <a:t>CO</a:t>
            </a:r>
            <a:r>
              <a:rPr lang="en-US" sz="2400" baseline="-25000" dirty="0" smtClean="0">
                <a:solidFill>
                  <a:sysClr val="windowText" lastClr="000000"/>
                </a:solidFill>
              </a:rPr>
              <a:t>3</a:t>
            </a:r>
            <a:endParaRPr lang="ru-RU" sz="2400" baseline="-25000" dirty="0">
              <a:solidFill>
                <a:sysClr val="windowText" lastClr="000000"/>
              </a:solidFill>
            </a:endParaRPr>
          </a:p>
        </p:txBody>
      </p:sp>
      <p:grpSp>
        <p:nvGrpSpPr>
          <p:cNvPr id="2" name="Группа 55"/>
          <p:cNvGrpSpPr/>
          <p:nvPr/>
        </p:nvGrpSpPr>
        <p:grpSpPr>
          <a:xfrm>
            <a:off x="2133600" y="4381500"/>
            <a:ext cx="762000" cy="533400"/>
            <a:chOff x="2057400" y="4381500"/>
            <a:chExt cx="762000" cy="533400"/>
          </a:xfrm>
        </p:grpSpPr>
        <p:sp>
          <p:nvSpPr>
            <p:cNvPr id="35" name="AutoShape 8"/>
            <p:cNvSpPr>
              <a:spLocks noChangeArrowheads="1"/>
            </p:cNvSpPr>
            <p:nvPr/>
          </p:nvSpPr>
          <p:spPr bwMode="auto">
            <a:xfrm>
              <a:off x="2133600" y="43815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6" name="Oval 44"/>
            <p:cNvSpPr>
              <a:spLocks noChangeArrowheads="1"/>
            </p:cNvSpPr>
            <p:nvPr/>
          </p:nvSpPr>
          <p:spPr bwMode="auto">
            <a:xfrm>
              <a:off x="2362200" y="4457700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2057400" y="44577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4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56"/>
          <p:cNvGrpSpPr/>
          <p:nvPr/>
        </p:nvGrpSpPr>
        <p:grpSpPr>
          <a:xfrm>
            <a:off x="2133600" y="3556000"/>
            <a:ext cx="762000" cy="533400"/>
            <a:chOff x="2057400" y="3526631"/>
            <a:chExt cx="762000" cy="533400"/>
          </a:xfrm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53"/>
          <p:cNvGrpSpPr/>
          <p:nvPr/>
        </p:nvGrpSpPr>
        <p:grpSpPr>
          <a:xfrm>
            <a:off x="2133600" y="1905000"/>
            <a:ext cx="762000" cy="533400"/>
            <a:chOff x="2209800" y="1905000"/>
            <a:chExt cx="762000" cy="533400"/>
          </a:xfrm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14600" y="1981200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38400" y="27432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+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5" name="Группа 48"/>
          <p:cNvGrpSpPr/>
          <p:nvPr/>
        </p:nvGrpSpPr>
        <p:grpSpPr>
          <a:xfrm>
            <a:off x="2133600" y="2730500"/>
            <a:ext cx="762000" cy="533400"/>
            <a:chOff x="2057400" y="2692400"/>
            <a:chExt cx="762000" cy="533400"/>
          </a:xfrm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62200" y="2768600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Умножение 26">
            <a:hlinkClick r:id="" action="ppaction://hlinkshowjump?jump=endshow"/>
          </p:cNvPr>
          <p:cNvSpPr/>
          <p:nvPr/>
        </p:nvSpPr>
        <p:spPr>
          <a:xfrm>
            <a:off x="8305800" y="304800"/>
            <a:ext cx="504000" cy="504000"/>
          </a:xfrm>
          <a:prstGeom prst="mathMultiply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>
            <a:hlinkClick r:id="rId3" action="ppaction://hlinksldjump"/>
          </p:cNvPr>
          <p:cNvSpPr/>
          <p:nvPr/>
        </p:nvSpPr>
        <p:spPr>
          <a:xfrm rot="5400000" flipH="1">
            <a:off x="8083296" y="5864351"/>
            <a:ext cx="530352" cy="688848"/>
          </a:xfrm>
          <a:prstGeom prst="triangle">
            <a:avLst/>
          </a:prstGeom>
          <a:gradFill flip="none" rotWithShape="1">
            <a:gsLst>
              <a:gs pos="0">
                <a:srgbClr val="993300">
                  <a:shade val="30000"/>
                  <a:satMod val="115000"/>
                </a:srgbClr>
              </a:gs>
              <a:gs pos="50000">
                <a:srgbClr val="993300">
                  <a:shade val="67500"/>
                  <a:satMod val="115000"/>
                </a:srgbClr>
              </a:gs>
              <a:gs pos="100000">
                <a:srgbClr val="9933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val 44"/>
          <p:cNvSpPr>
            <a:spLocks noChangeArrowheads="1"/>
          </p:cNvSpPr>
          <p:nvPr/>
        </p:nvSpPr>
        <p:spPr bwMode="auto">
          <a:xfrm>
            <a:off x="2438400" y="44196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38400" y="35814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38400" y="19812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+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774000" y="274638"/>
            <a:ext cx="75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>
                <a:solidFill>
                  <a:srgbClr val="333300"/>
                </a:solidFill>
              </a:rPr>
              <a:t>7</a:t>
            </a:r>
            <a:r>
              <a:rPr lang="ru-RU" sz="2400" dirty="0" smtClean="0">
                <a:solidFill>
                  <a:srgbClr val="333300"/>
                </a:solidFill>
              </a:rPr>
              <a:t>. Песок - это:</a:t>
            </a:r>
            <a:endParaRPr lang="ru-RU" sz="2400" dirty="0">
              <a:solidFill>
                <a:srgbClr val="333300"/>
              </a:solidFill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429000" y="1845469"/>
            <a:ext cx="4953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</a:rPr>
              <a:t>SiO</a:t>
            </a:r>
            <a:r>
              <a:rPr lang="en-US" sz="2400" baseline="-25000" dirty="0" smtClean="0">
                <a:solidFill>
                  <a:srgbClr val="333300"/>
                </a:solidFill>
              </a:rPr>
              <a:t>2</a:t>
            </a:r>
            <a:r>
              <a:rPr lang="ru-RU" dirty="0" smtClean="0">
                <a:solidFill>
                  <a:srgbClr val="333300"/>
                </a:solidFill>
              </a:rPr>
              <a:t> </a:t>
            </a:r>
            <a:endParaRPr lang="ru-RU" dirty="0">
              <a:solidFill>
                <a:srgbClr val="333300"/>
              </a:solidFill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429000" y="2671763"/>
            <a:ext cx="4953000" cy="574675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</a:rPr>
              <a:t>Al</a:t>
            </a:r>
            <a:r>
              <a:rPr lang="en-US" sz="2400" baseline="-25000" dirty="0" smtClean="0">
                <a:solidFill>
                  <a:srgbClr val="333300"/>
                </a:solidFill>
              </a:rPr>
              <a:t>2</a:t>
            </a:r>
            <a:r>
              <a:rPr lang="en-US" sz="2400" dirty="0" smtClean="0">
                <a:solidFill>
                  <a:srgbClr val="333300"/>
                </a:solidFill>
              </a:rPr>
              <a:t>O</a:t>
            </a:r>
            <a:r>
              <a:rPr lang="en-US" sz="2400" baseline="-25000" dirty="0" smtClean="0">
                <a:solidFill>
                  <a:srgbClr val="333300"/>
                </a:solidFill>
              </a:rPr>
              <a:t>3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429000" y="3505200"/>
            <a:ext cx="4953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</a:rPr>
              <a:t>CaO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150" name="Rectangle 51"/>
          <p:cNvSpPr>
            <a:spLocks noChangeArrowheads="1"/>
          </p:cNvSpPr>
          <p:nvPr/>
        </p:nvSpPr>
        <p:spPr bwMode="auto">
          <a:xfrm>
            <a:off x="3429000" y="4343400"/>
            <a:ext cx="4953000" cy="609600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400" baseline="-250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/>
              <a:t> </a:t>
            </a:r>
            <a:endParaRPr lang="ru-RU" dirty="0"/>
          </a:p>
          <a:p>
            <a:pPr>
              <a:defRPr/>
            </a:pPr>
            <a:endParaRPr lang="ru-RU" dirty="0"/>
          </a:p>
        </p:txBody>
      </p:sp>
      <p:grpSp>
        <p:nvGrpSpPr>
          <p:cNvPr id="2" name="Группа 55"/>
          <p:cNvGrpSpPr/>
          <p:nvPr/>
        </p:nvGrpSpPr>
        <p:grpSpPr>
          <a:xfrm>
            <a:off x="2133600" y="4381500"/>
            <a:ext cx="762000" cy="533400"/>
            <a:chOff x="2057400" y="4381500"/>
            <a:chExt cx="762000" cy="533400"/>
          </a:xfrm>
        </p:grpSpPr>
        <p:sp>
          <p:nvSpPr>
            <p:cNvPr id="35" name="AutoShape 8"/>
            <p:cNvSpPr>
              <a:spLocks noChangeArrowheads="1"/>
            </p:cNvSpPr>
            <p:nvPr/>
          </p:nvSpPr>
          <p:spPr bwMode="auto">
            <a:xfrm>
              <a:off x="2133600" y="43815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6" name="Oval 44"/>
            <p:cNvSpPr>
              <a:spLocks noChangeArrowheads="1"/>
            </p:cNvSpPr>
            <p:nvPr/>
          </p:nvSpPr>
          <p:spPr bwMode="auto">
            <a:xfrm>
              <a:off x="2362200" y="4457700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2057400" y="44577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4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56"/>
          <p:cNvGrpSpPr/>
          <p:nvPr/>
        </p:nvGrpSpPr>
        <p:grpSpPr>
          <a:xfrm>
            <a:off x="2133600" y="3526631"/>
            <a:ext cx="762000" cy="533400"/>
            <a:chOff x="2057400" y="3526631"/>
            <a:chExt cx="762000" cy="533400"/>
          </a:xfrm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53"/>
          <p:cNvGrpSpPr/>
          <p:nvPr/>
        </p:nvGrpSpPr>
        <p:grpSpPr>
          <a:xfrm>
            <a:off x="2133600" y="1905000"/>
            <a:ext cx="762000" cy="533400"/>
            <a:chOff x="2209800" y="1905000"/>
            <a:chExt cx="762000" cy="533400"/>
          </a:xfrm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14600" y="1981200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38400" y="27432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5" name="Группа 48"/>
          <p:cNvGrpSpPr/>
          <p:nvPr/>
        </p:nvGrpSpPr>
        <p:grpSpPr>
          <a:xfrm>
            <a:off x="2133600" y="2692400"/>
            <a:ext cx="762000" cy="533400"/>
            <a:chOff x="2057400" y="2692400"/>
            <a:chExt cx="762000" cy="533400"/>
          </a:xfrm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62200" y="2768600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Умножение 26">
            <a:hlinkClick r:id="" action="ppaction://hlinkshowjump?jump=endshow"/>
          </p:cNvPr>
          <p:cNvSpPr/>
          <p:nvPr/>
        </p:nvSpPr>
        <p:spPr>
          <a:xfrm>
            <a:off x="8305800" y="304800"/>
            <a:ext cx="504000" cy="504000"/>
          </a:xfrm>
          <a:prstGeom prst="mathMultiply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>
            <a:hlinkClick r:id="rId3" action="ppaction://hlinksldjump"/>
          </p:cNvPr>
          <p:cNvSpPr/>
          <p:nvPr/>
        </p:nvSpPr>
        <p:spPr>
          <a:xfrm rot="5400000" flipH="1">
            <a:off x="8083296" y="5864351"/>
            <a:ext cx="530352" cy="688848"/>
          </a:xfrm>
          <a:prstGeom prst="triangle">
            <a:avLst/>
          </a:prstGeom>
          <a:gradFill flip="none" rotWithShape="1">
            <a:gsLst>
              <a:gs pos="0">
                <a:srgbClr val="993300">
                  <a:shade val="30000"/>
                  <a:satMod val="115000"/>
                </a:srgbClr>
              </a:gs>
              <a:gs pos="50000">
                <a:srgbClr val="993300">
                  <a:shade val="67500"/>
                  <a:satMod val="115000"/>
                </a:srgbClr>
              </a:gs>
              <a:gs pos="100000">
                <a:srgbClr val="9933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smtClean="0">
                <a:solidFill>
                  <a:srgbClr val="333300"/>
                </a:solidFill>
              </a:rPr>
              <a:t>8</a:t>
            </a:r>
            <a:r>
              <a:rPr lang="ru-RU" sz="2400" dirty="0" smtClean="0">
                <a:solidFill>
                  <a:srgbClr val="333300"/>
                </a:solidFill>
              </a:rPr>
              <a:t>.</a:t>
            </a:r>
            <a:r>
              <a:rPr lang="en-US" sz="2400" dirty="0" smtClean="0">
                <a:solidFill>
                  <a:srgbClr val="333300"/>
                </a:solidFill>
              </a:rPr>
              <a:t> </a:t>
            </a:r>
            <a:r>
              <a:rPr lang="ru-RU" sz="2400" dirty="0" smtClean="0">
                <a:solidFill>
                  <a:srgbClr val="333300"/>
                </a:solidFill>
              </a:rPr>
              <a:t>Оксидом металла является:</a:t>
            </a:r>
            <a:endParaRPr lang="ru-RU" sz="2400" dirty="0">
              <a:solidFill>
                <a:srgbClr val="333300"/>
              </a:solidFill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429000" y="1845469"/>
            <a:ext cx="4953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</a:rPr>
              <a:t>SO</a:t>
            </a:r>
            <a:r>
              <a:rPr lang="en-US" sz="2400" baseline="-25000" dirty="0" smtClean="0">
                <a:solidFill>
                  <a:srgbClr val="333300"/>
                </a:solidFill>
              </a:rPr>
              <a:t>3</a:t>
            </a:r>
            <a:r>
              <a:rPr lang="ru-RU" dirty="0" smtClean="0">
                <a:solidFill>
                  <a:srgbClr val="333300"/>
                </a:solidFill>
              </a:rPr>
              <a:t> </a:t>
            </a:r>
            <a:endParaRPr lang="ru-RU" dirty="0">
              <a:solidFill>
                <a:srgbClr val="333300"/>
              </a:solidFill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429000" y="2671763"/>
            <a:ext cx="4953000" cy="574675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</a:rPr>
              <a:t>Rb</a:t>
            </a:r>
            <a:r>
              <a:rPr lang="en-US" sz="2400" baseline="-25000" dirty="0" smtClean="0">
                <a:solidFill>
                  <a:srgbClr val="333300"/>
                </a:solidFill>
              </a:rPr>
              <a:t>2</a:t>
            </a:r>
            <a:r>
              <a:rPr lang="en-US" sz="2400" dirty="0" smtClean="0">
                <a:solidFill>
                  <a:srgbClr val="333300"/>
                </a:solidFill>
              </a:rPr>
              <a:t>O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429000" y="3505200"/>
            <a:ext cx="495300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</a:rPr>
              <a:t>FeS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150" name="Rectangle 51"/>
          <p:cNvSpPr>
            <a:spLocks noChangeArrowheads="1"/>
          </p:cNvSpPr>
          <p:nvPr/>
        </p:nvSpPr>
        <p:spPr bwMode="auto">
          <a:xfrm>
            <a:off x="3429000" y="4343400"/>
            <a:ext cx="4953000" cy="609600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en-US" sz="2400" baseline="-250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aseline="-250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dirty="0" smtClean="0"/>
              <a:t> </a:t>
            </a:r>
            <a:endParaRPr lang="ru-RU" dirty="0"/>
          </a:p>
          <a:p>
            <a:pPr>
              <a:defRPr/>
            </a:pPr>
            <a:endParaRPr lang="ru-RU" dirty="0"/>
          </a:p>
        </p:txBody>
      </p:sp>
      <p:sp>
        <p:nvSpPr>
          <p:cNvPr id="59" name="Oval 44"/>
          <p:cNvSpPr>
            <a:spLocks noChangeArrowheads="1"/>
          </p:cNvSpPr>
          <p:nvPr/>
        </p:nvSpPr>
        <p:spPr bwMode="auto">
          <a:xfrm>
            <a:off x="2476500" y="44196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2" name="Группа 55"/>
          <p:cNvGrpSpPr/>
          <p:nvPr/>
        </p:nvGrpSpPr>
        <p:grpSpPr>
          <a:xfrm>
            <a:off x="2171700" y="4381500"/>
            <a:ext cx="762000" cy="533400"/>
            <a:chOff x="2057400" y="4381500"/>
            <a:chExt cx="762000" cy="533400"/>
          </a:xfrm>
        </p:grpSpPr>
        <p:sp>
          <p:nvSpPr>
            <p:cNvPr id="35" name="AutoShape 8"/>
            <p:cNvSpPr>
              <a:spLocks noChangeArrowheads="1"/>
            </p:cNvSpPr>
            <p:nvPr/>
          </p:nvSpPr>
          <p:spPr bwMode="auto">
            <a:xfrm>
              <a:off x="2133600" y="43815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6" name="Oval 44"/>
            <p:cNvSpPr>
              <a:spLocks noChangeArrowheads="1"/>
            </p:cNvSpPr>
            <p:nvPr/>
          </p:nvSpPr>
          <p:spPr bwMode="auto">
            <a:xfrm>
              <a:off x="2362200" y="4457700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2057400" y="44577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4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0" name="Oval 44"/>
          <p:cNvSpPr>
            <a:spLocks noChangeArrowheads="1"/>
          </p:cNvSpPr>
          <p:nvPr/>
        </p:nvSpPr>
        <p:spPr bwMode="auto">
          <a:xfrm>
            <a:off x="2476500" y="35814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3" name="Группа 56"/>
          <p:cNvGrpSpPr/>
          <p:nvPr/>
        </p:nvGrpSpPr>
        <p:grpSpPr>
          <a:xfrm>
            <a:off x="2171700" y="3526631"/>
            <a:ext cx="762000" cy="533400"/>
            <a:chOff x="2057400" y="3526631"/>
            <a:chExt cx="762000" cy="533400"/>
          </a:xfrm>
        </p:grpSpPr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057400" y="3602831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8" name="Oval 44"/>
          <p:cNvSpPr>
            <a:spLocks noChangeArrowheads="1"/>
          </p:cNvSpPr>
          <p:nvPr/>
        </p:nvSpPr>
        <p:spPr bwMode="auto">
          <a:xfrm>
            <a:off x="2476500" y="28194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+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4" name="Группа 53"/>
          <p:cNvGrpSpPr/>
          <p:nvPr/>
        </p:nvGrpSpPr>
        <p:grpSpPr>
          <a:xfrm>
            <a:off x="2171700" y="2743200"/>
            <a:ext cx="762000" cy="533400"/>
            <a:chOff x="2209800" y="1905000"/>
            <a:chExt cx="762000" cy="533400"/>
          </a:xfrm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14600" y="1981200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1" name="Oval 44"/>
          <p:cNvSpPr>
            <a:spLocks noChangeArrowheads="1"/>
          </p:cNvSpPr>
          <p:nvPr/>
        </p:nvSpPr>
        <p:spPr bwMode="auto">
          <a:xfrm>
            <a:off x="2476500" y="1955800"/>
            <a:ext cx="381000" cy="381000"/>
          </a:xfrm>
          <a:prstGeom prst="ellipse">
            <a:avLst/>
          </a:prstGeom>
          <a:noFill/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grpSp>
        <p:nvGrpSpPr>
          <p:cNvPr id="5" name="Группа 48"/>
          <p:cNvGrpSpPr/>
          <p:nvPr/>
        </p:nvGrpSpPr>
        <p:grpSpPr>
          <a:xfrm>
            <a:off x="2171700" y="1905000"/>
            <a:ext cx="762000" cy="533400"/>
            <a:chOff x="2057400" y="2692400"/>
            <a:chExt cx="762000" cy="533400"/>
          </a:xfrm>
        </p:grpSpPr>
        <p:sp>
          <p:nvSpPr>
            <p:cNvPr id="31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2362200" y="2768600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57400" y="27686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Умножение 26">
            <a:hlinkClick r:id="" action="ppaction://hlinkshowjump?jump=endshow"/>
          </p:cNvPr>
          <p:cNvSpPr/>
          <p:nvPr/>
        </p:nvSpPr>
        <p:spPr>
          <a:xfrm>
            <a:off x="8305800" y="304800"/>
            <a:ext cx="504000" cy="504000"/>
          </a:xfrm>
          <a:prstGeom prst="mathMultiply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>
            <a:hlinkClick r:id="rId3" action="ppaction://hlinksldjump"/>
          </p:cNvPr>
          <p:cNvSpPr/>
          <p:nvPr/>
        </p:nvSpPr>
        <p:spPr>
          <a:xfrm rot="5400000" flipH="1">
            <a:off x="8083296" y="5864351"/>
            <a:ext cx="530352" cy="688848"/>
          </a:xfrm>
          <a:prstGeom prst="triangle">
            <a:avLst/>
          </a:prstGeom>
          <a:gradFill flip="none" rotWithShape="1">
            <a:gsLst>
              <a:gs pos="0">
                <a:srgbClr val="993300">
                  <a:shade val="30000"/>
                  <a:satMod val="115000"/>
                </a:srgbClr>
              </a:gs>
              <a:gs pos="50000">
                <a:srgbClr val="993300">
                  <a:shade val="67500"/>
                  <a:satMod val="115000"/>
                </a:srgbClr>
              </a:gs>
              <a:gs pos="100000">
                <a:srgbClr val="9933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heme/theme1.xml><?xml version="1.0" encoding="utf-8"?>
<a:theme xmlns:a="http://schemas.openxmlformats.org/drawingml/2006/main" name="Оформление по умолчанию">
  <a:themeElements>
    <a:clrScheme name="">
      <a:dk1>
        <a:srgbClr val="27279D"/>
      </a:dk1>
      <a:lt1>
        <a:srgbClr val="FFFFFF"/>
      </a:lt1>
      <a:dk2>
        <a:srgbClr val="393997"/>
      </a:dk2>
      <a:lt2>
        <a:srgbClr val="1C12EE"/>
      </a:lt2>
      <a:accent1>
        <a:srgbClr val="D8DBE4"/>
      </a:accent1>
      <a:accent2>
        <a:srgbClr val="6600FF"/>
      </a:accent2>
      <a:accent3>
        <a:srgbClr val="FFFFFF"/>
      </a:accent3>
      <a:accent4>
        <a:srgbClr val="202085"/>
      </a:accent4>
      <a:accent5>
        <a:srgbClr val="E9EAEF"/>
      </a:accent5>
      <a:accent6>
        <a:srgbClr val="5C00E7"/>
      </a:accent6>
      <a:hlink>
        <a:srgbClr val="3333CC"/>
      </a:hlink>
      <a:folHlink>
        <a:srgbClr val="7100EE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3333CC"/>
        </a:dk1>
        <a:lt1>
          <a:srgbClr val="FFFFFF"/>
        </a:lt1>
        <a:dk2>
          <a:srgbClr val="3333CC"/>
        </a:dk2>
        <a:lt2>
          <a:srgbClr val="808080"/>
        </a:lt2>
        <a:accent1>
          <a:srgbClr val="D1B9DF"/>
        </a:accent1>
        <a:accent2>
          <a:srgbClr val="CCCCFF"/>
        </a:accent2>
        <a:accent3>
          <a:srgbClr val="FFFFFF"/>
        </a:accent3>
        <a:accent4>
          <a:srgbClr val="2A2AAE"/>
        </a:accent4>
        <a:accent5>
          <a:srgbClr val="E5D9EC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27279D"/>
        </a:dk1>
        <a:lt1>
          <a:srgbClr val="FFFFFF"/>
        </a:lt1>
        <a:dk2>
          <a:srgbClr val="3333CC"/>
        </a:dk2>
        <a:lt2>
          <a:srgbClr val="808080"/>
        </a:lt2>
        <a:accent1>
          <a:srgbClr val="D1B9DF"/>
        </a:accent1>
        <a:accent2>
          <a:srgbClr val="CCCCFF"/>
        </a:accent2>
        <a:accent3>
          <a:srgbClr val="FFFFFF"/>
        </a:accent3>
        <a:accent4>
          <a:srgbClr val="202085"/>
        </a:accent4>
        <a:accent5>
          <a:srgbClr val="E5D9EC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27279D"/>
        </a:dk1>
        <a:lt1>
          <a:srgbClr val="FFFFFF"/>
        </a:lt1>
        <a:dk2>
          <a:srgbClr val="3333CC"/>
        </a:dk2>
        <a:lt2>
          <a:srgbClr val="808080"/>
        </a:lt2>
        <a:accent1>
          <a:srgbClr val="D8DBE4"/>
        </a:accent1>
        <a:accent2>
          <a:srgbClr val="6600FF"/>
        </a:accent2>
        <a:accent3>
          <a:srgbClr val="FFFFFF"/>
        </a:accent3>
        <a:accent4>
          <a:srgbClr val="202085"/>
        </a:accent4>
        <a:accent5>
          <a:srgbClr val="E9EAEF"/>
        </a:accent5>
        <a:accent6>
          <a:srgbClr val="5C00E7"/>
        </a:accent6>
        <a:hlink>
          <a:srgbClr val="3333CC"/>
        </a:hlink>
        <a:folHlink>
          <a:srgbClr val="7100E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6">
        <a:dk1>
          <a:srgbClr val="27279D"/>
        </a:dk1>
        <a:lt1>
          <a:srgbClr val="FFFFFF"/>
        </a:lt1>
        <a:dk2>
          <a:srgbClr val="3333CC"/>
        </a:dk2>
        <a:lt2>
          <a:srgbClr val="1C12EE"/>
        </a:lt2>
        <a:accent1>
          <a:srgbClr val="D8DBE4"/>
        </a:accent1>
        <a:accent2>
          <a:srgbClr val="6600FF"/>
        </a:accent2>
        <a:accent3>
          <a:srgbClr val="FFFFFF"/>
        </a:accent3>
        <a:accent4>
          <a:srgbClr val="202085"/>
        </a:accent4>
        <a:accent5>
          <a:srgbClr val="E9EAEF"/>
        </a:accent5>
        <a:accent6>
          <a:srgbClr val="5C00E7"/>
        </a:accent6>
        <a:hlink>
          <a:srgbClr val="3333CC"/>
        </a:hlink>
        <a:folHlink>
          <a:srgbClr val="7100E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</TotalTime>
  <Words>295</Words>
  <Application>Microsoft Office PowerPoint</Application>
  <PresentationFormat>Экран (4:3)</PresentationFormat>
  <Paragraphs>174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Тест- тренажер  по теме:  Основные классы неорганических веществ «Оксиды»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Используемая литература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Оксиды</dc:title>
  <dc:subject>8 класс. Основные классы неорганических веществ.</dc:subject>
  <dc:creator>Политова Светлана Викторовна</dc:creator>
  <cp:lastModifiedBy>Elizaveta</cp:lastModifiedBy>
  <cp:revision>40</cp:revision>
  <cp:lastPrinted>1601-01-01T00:00:00Z</cp:lastPrinted>
  <dcterms:created xsi:type="dcterms:W3CDTF">1601-01-01T00:00:00Z</dcterms:created>
  <dcterms:modified xsi:type="dcterms:W3CDTF">2014-06-09T19:30:56Z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