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ms-office.legacyDiagramTex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legacyDocTextInfo.bin" ContentType="application/vnd.ms-office.legacyDocTextInfo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8"/>
  </p:notesMasterIdLst>
  <p:sldIdLst>
    <p:sldId id="267" r:id="rId2"/>
    <p:sldId id="258" r:id="rId3"/>
    <p:sldId id="262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CCCC"/>
    <a:srgbClr val="D9F1FF"/>
    <a:srgbClr val="F3F3FF"/>
    <a:srgbClr val="CCECFF"/>
    <a:srgbClr val="D41E45"/>
    <a:srgbClr val="B59263"/>
    <a:srgbClr val="FF66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06/relationships/legacyDocTextInfo" Target="legacyDocTextInfo.bin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5470EB0-7FAA-4D0E-B905-5AE87CE84E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2F22F5-E008-4F2F-A21A-4685A79AF51F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9382DF1-AEFE-4528-90CF-3155591011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382A07-2EEC-4745-A0CB-904D68A123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7F04908B-F381-41FE-A12F-11929EBC49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E071C-8B43-4242-A65F-26B5F98989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4E3D7-EFF6-462B-AB82-96DA63009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9226C51-A57E-4AA0-98E4-C5E00D7EA2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B48B169-0453-4CE5-B1EC-9F2F7E5171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15C07C00-3B06-4490-B4A8-DF8566CBAB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FA19C8B7-1751-4481-8220-123C2A5DA2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F7E223B-43E0-4BB0-8F1C-A3A5A8CAF2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B11B766-B010-43ED-97BB-36BF2B8621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7AA1A28-3C32-4938-8B9A-366A14D25A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5120957C-7C08-4D87-9636-C50341C67F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C5777B1-FB3C-45A2-BA08-5D9201C811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 bwMode="gray">
          <a:xfrm>
            <a:off x="3733800" y="990600"/>
            <a:ext cx="5257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7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химия </a:t>
            </a:r>
            <a:br>
              <a:rPr lang="ru-RU" sz="7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7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 сельское                           хозяйство</a:t>
            </a:r>
            <a:r>
              <a:rPr lang="ru-RU" sz="4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              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00800" y="6096000"/>
            <a:ext cx="23403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/>
              <a:t>Составила:</a:t>
            </a:r>
          </a:p>
          <a:p>
            <a:pPr algn="r"/>
            <a:r>
              <a:rPr lang="ru-RU" sz="1400" dirty="0" smtClean="0"/>
              <a:t>учитель химии Швец О.Ф.</a:t>
            </a:r>
            <a:endParaRPr lang="ru-RU" sz="1400" dirty="0"/>
          </a:p>
        </p:txBody>
      </p:sp>
    </p:spTree>
  </p:cSld>
  <p:clrMapOvr>
    <a:masterClrMapping/>
  </p:clrMapOvr>
  <p:transition spd="slow" advTm="5171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4" name="Rectangle 20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14478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dirty="0" smtClean="0"/>
              <a:t>   </a:t>
            </a:r>
            <a:r>
              <a:rPr lang="ru-RU" sz="3800" dirty="0" smtClean="0">
                <a:solidFill>
                  <a:srgbClr val="D41E45"/>
                </a:solidFill>
              </a:rPr>
              <a:t>Химические </a:t>
            </a:r>
            <a:r>
              <a:rPr lang="ru-RU" sz="3800" dirty="0" smtClean="0">
                <a:solidFill>
                  <a:srgbClr val="D41E45"/>
                </a:solidFill>
              </a:rPr>
              <a:t>средства защиты </a:t>
            </a:r>
            <a:r>
              <a:rPr lang="ru-RU" sz="3800" dirty="0" smtClean="0">
                <a:solidFill>
                  <a:srgbClr val="D41E45"/>
                </a:solidFill>
              </a:rPr>
              <a:t>растений</a:t>
            </a:r>
            <a:endParaRPr lang="ru-RU" sz="3800" dirty="0" smtClean="0">
              <a:solidFill>
                <a:srgbClr val="D41E45"/>
              </a:solidFill>
            </a:endParaRPr>
          </a:p>
        </p:txBody>
      </p:sp>
      <p:sp>
        <p:nvSpPr>
          <p:cNvPr id="21580" name="Rectangle 76"/>
          <p:cNvSpPr>
            <a:spLocks noGrp="1" noChangeArrowheads="1"/>
          </p:cNvSpPr>
          <p:nvPr>
            <p:ph sz="quarter" idx="1"/>
          </p:nvPr>
        </p:nvSpPr>
        <p:spPr>
          <a:xfrm>
            <a:off x="2590800" y="1981200"/>
            <a:ext cx="6324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Ежегодно из-за вредителей, сорняков и болезней в мире теряется до 24% урожая;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Суммарный ущерб сельскому хозяйству ежегодно исчисляется в 70 </a:t>
            </a:r>
            <a:r>
              <a:rPr lang="ru-RU" sz="2400" dirty="0" err="1" smtClean="0"/>
              <a:t>млрд</a:t>
            </a:r>
            <a:r>
              <a:rPr lang="ru-RU" sz="2400" dirty="0" smtClean="0"/>
              <a:t> долларов;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Для борьбы с вредителями, сорняками и болезнями в России ежегодно выпускают более 500 тыс. т пестицидов;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Применение пестицидов помогает сберечь до сотни тысяч тонн урожая в год.</a:t>
            </a:r>
          </a:p>
        </p:txBody>
      </p:sp>
      <p:pic>
        <p:nvPicPr>
          <p:cNvPr id="7172" name="Picture 40" descr="original_metal_w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05000"/>
            <a:ext cx="1930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35" descr="2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114800"/>
            <a:ext cx="2401888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3953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" grpId="0"/>
      <p:bldP spid="2158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C:\Documents and Settings\User\Рабочий стол\Новая папка (7)\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0850" y="2584450"/>
            <a:ext cx="4889500" cy="30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eaLnBrk="1" hangingPunct="1"/>
            <a:r>
              <a:rPr lang="ru-RU" sz="4000" dirty="0" smtClean="0"/>
              <a:t>   </a:t>
            </a:r>
            <a:r>
              <a:rPr lang="ru-RU" sz="4000" dirty="0" smtClean="0">
                <a:solidFill>
                  <a:srgbClr val="D41E45"/>
                </a:solidFill>
              </a:rPr>
              <a:t>Отрицательные последствия </a:t>
            </a:r>
            <a:br>
              <a:rPr lang="ru-RU" sz="4000" dirty="0" smtClean="0">
                <a:solidFill>
                  <a:srgbClr val="D41E45"/>
                </a:solidFill>
              </a:rPr>
            </a:br>
            <a:r>
              <a:rPr lang="ru-RU" sz="4000" dirty="0" smtClean="0">
                <a:solidFill>
                  <a:srgbClr val="D41E45"/>
                </a:solidFill>
              </a:rPr>
              <a:t>       применения пестицидов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2133600"/>
            <a:ext cx="40386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Гибель диких животных при обработке полей;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Массовое распространение вредителей после применения пестицидов;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Появление вредителей, устойчивых к пестицидам;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Воздействие на нервную, эндокринную и половую и другие системы человеческого организма.</a:t>
            </a:r>
          </a:p>
        </p:txBody>
      </p:sp>
    </p:spTree>
  </p:cSld>
  <p:clrMapOvr>
    <a:masterClrMapping/>
  </p:clrMapOvr>
  <p:transition spd="slow" advTm="23172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  <p:bldP spid="14745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C:\Documents and Settings\User\Рабочий стол\Новая папка (7)\1072_357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4175" y="2736850"/>
            <a:ext cx="4956175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372600" cy="14478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800" dirty="0" smtClean="0">
                <a:solidFill>
                  <a:srgbClr val="D41E45"/>
                </a:solidFill>
              </a:rPr>
              <a:t>  Методы </a:t>
            </a:r>
            <a:r>
              <a:rPr lang="ru-RU" sz="3800" dirty="0" smtClean="0">
                <a:solidFill>
                  <a:srgbClr val="D41E45"/>
                </a:solidFill>
              </a:rPr>
              <a:t>борьбы с отрицательными</a:t>
            </a:r>
            <a:br>
              <a:rPr lang="ru-RU" sz="3800" dirty="0" smtClean="0">
                <a:solidFill>
                  <a:srgbClr val="D41E45"/>
                </a:solidFill>
              </a:rPr>
            </a:br>
            <a:r>
              <a:rPr lang="ru-RU" sz="3800" dirty="0" smtClean="0">
                <a:solidFill>
                  <a:srgbClr val="D41E45"/>
                </a:solidFill>
              </a:rPr>
              <a:t> </a:t>
            </a:r>
            <a:r>
              <a:rPr lang="ru-RU" sz="3800" dirty="0" smtClean="0">
                <a:solidFill>
                  <a:srgbClr val="D41E45"/>
                </a:solidFill>
              </a:rPr>
              <a:t> последствиями </a:t>
            </a:r>
            <a:r>
              <a:rPr lang="ru-RU" sz="3800" dirty="0" smtClean="0">
                <a:solidFill>
                  <a:srgbClr val="D41E45"/>
                </a:solidFill>
              </a:rPr>
              <a:t>применения </a:t>
            </a:r>
            <a:r>
              <a:rPr lang="ru-RU" sz="3800" dirty="0" smtClean="0">
                <a:solidFill>
                  <a:srgbClr val="D41E45"/>
                </a:solidFill>
              </a:rPr>
              <a:t>пестицидов</a:t>
            </a:r>
            <a:endParaRPr lang="ru-RU" sz="3800" dirty="0" smtClean="0">
              <a:solidFill>
                <a:srgbClr val="D41E45"/>
              </a:solidFill>
            </a:endParaRPr>
          </a:p>
        </p:txBody>
      </p:sp>
      <p:sp>
        <p:nvSpPr>
          <p:cNvPr id="148487" name="Rectangle 7"/>
          <p:cNvSpPr>
            <a:spLocks noGrp="1" noChangeArrowheads="1"/>
          </p:cNvSpPr>
          <p:nvPr>
            <p:ph sz="quarter" idx="1"/>
          </p:nvPr>
        </p:nvSpPr>
        <p:spPr>
          <a:xfrm>
            <a:off x="457200" y="2667000"/>
            <a:ext cx="4800600" cy="3886200"/>
          </a:xfrm>
        </p:spPr>
        <p:txBody>
          <a:bodyPr/>
          <a:lstStyle/>
          <a:p>
            <a:pPr eaLnBrk="1" hangingPunct="1"/>
            <a:r>
              <a:rPr lang="ru-RU" smtClean="0"/>
              <a:t>Карантинный метод</a:t>
            </a:r>
          </a:p>
          <a:p>
            <a:pPr eaLnBrk="1" hangingPunct="1"/>
            <a:r>
              <a:rPr lang="ru-RU" smtClean="0"/>
              <a:t>Селекционный метод</a:t>
            </a:r>
          </a:p>
          <a:p>
            <a:pPr eaLnBrk="1" hangingPunct="1"/>
            <a:r>
              <a:rPr lang="ru-RU" smtClean="0"/>
              <a:t>Агротехнический метод</a:t>
            </a:r>
          </a:p>
          <a:p>
            <a:pPr eaLnBrk="1" hangingPunct="1"/>
            <a:endParaRPr lang="ru-RU" smtClean="0"/>
          </a:p>
        </p:txBody>
      </p:sp>
      <p:sp>
        <p:nvSpPr>
          <p:cNvPr id="148488" name="Rectangle 8"/>
          <p:cNvSpPr>
            <a:spLocks noGrp="1" noChangeArrowheads="1"/>
          </p:cNvSpPr>
          <p:nvPr>
            <p:ph sz="quarter" idx="2"/>
          </p:nvPr>
        </p:nvSpPr>
        <p:spPr>
          <a:xfrm>
            <a:off x="457200" y="4191000"/>
            <a:ext cx="4648200" cy="4229100"/>
          </a:xfrm>
        </p:spPr>
        <p:txBody>
          <a:bodyPr/>
          <a:lstStyle/>
          <a:p>
            <a:pPr eaLnBrk="1" hangingPunct="1"/>
            <a:r>
              <a:rPr lang="ru-RU" smtClean="0"/>
              <a:t>Химический метод</a:t>
            </a:r>
          </a:p>
          <a:p>
            <a:pPr eaLnBrk="1" hangingPunct="1"/>
            <a:r>
              <a:rPr lang="ru-RU" smtClean="0"/>
              <a:t>Физический метод</a:t>
            </a:r>
          </a:p>
          <a:p>
            <a:pPr eaLnBrk="1" hangingPunct="1"/>
            <a:r>
              <a:rPr lang="ru-RU" smtClean="0"/>
              <a:t>Биологический метод</a:t>
            </a:r>
          </a:p>
        </p:txBody>
      </p:sp>
      <p:sp>
        <p:nvSpPr>
          <p:cNvPr id="9222" name="Rectangle 10"/>
          <p:cNvSpPr>
            <a:spLocks noChangeArrowheads="1"/>
          </p:cNvSpPr>
          <p:nvPr/>
        </p:nvSpPr>
        <p:spPr bwMode="auto">
          <a:xfrm>
            <a:off x="1219200" y="5029200"/>
            <a:ext cx="1143000" cy="838200"/>
          </a:xfrm>
          <a:prstGeom prst="rect">
            <a:avLst/>
          </a:prstGeom>
          <a:solidFill>
            <a:srgbClr val="D9F1FF">
              <a:alpha val="9019"/>
            </a:srgbClr>
          </a:solidFill>
          <a:ln w="9525" cap="rnd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 advTm="13735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8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8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8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8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8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8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8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8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8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8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8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8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8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8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8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8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8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8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/>
      <p:bldP spid="148487" grpId="0" build="p"/>
      <p:bldP spid="14848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6" descr="C:\Documents and Settings\User\Рабочий стол\Новая папка (7)\Phosphoric-acid-3D-vd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" y="3041650"/>
            <a:ext cx="4017963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371600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  </a:t>
            </a:r>
            <a:r>
              <a:rPr lang="ru-RU" dirty="0" smtClean="0">
                <a:solidFill>
                  <a:srgbClr val="D41E45"/>
                </a:solidFill>
              </a:rPr>
              <a:t>Классификация пестицидов</a:t>
            </a:r>
          </a:p>
        </p:txBody>
      </p:sp>
      <p:graphicFrame>
        <p:nvGraphicFramePr>
          <p:cNvPr id="157703" name="Organization Chart 7"/>
          <p:cNvGraphicFramePr>
            <a:graphicFrameLocks/>
          </p:cNvGraphicFramePr>
          <p:nvPr>
            <p:ph type="dgm" idx="1"/>
          </p:nvPr>
        </p:nvGraphicFramePr>
        <p:xfrm>
          <a:off x="228600" y="1981200"/>
          <a:ext cx="8763000" cy="388620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  <p:custDataLst>
      <p:tags r:id="rId2"/>
    </p:custDataLst>
  </p:cSld>
  <p:clrMapOvr>
    <a:masterClrMapping/>
  </p:clrMapOvr>
  <p:transition spd="slow" advTm="23203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>
                                            <p:subSp spid="_x0000_s103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7703">
                                            <p:subSp spid="_x0000_s1033"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7703">
                                            <p:subSp spid="_x0000_s1033"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7703">
                                            <p:subSp spid="_x0000_s1033"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>
                                            <p:subSp spid="_x0000_s103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7703">
                                            <p:subSp spid="_x0000_s1034"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7703">
                                            <p:subSp spid="_x0000_s1034"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7703">
                                            <p:subSp spid="_x0000_s1034"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>
                                            <p:subSp spid="_x0000_s1035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7703">
                                            <p:subSp spid="_x0000_s1035"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7703">
                                            <p:subSp spid="_x0000_s1035"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7703">
                                            <p:subSp spid="_x0000_s1035"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>
                                            <p:subSp spid="_x0000_s1036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7703">
                                            <p:subSp spid="_x0000_s1036"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7703">
                                            <p:subSp spid="_x0000_s1036"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7703">
                                            <p:subSp spid="_x0000_s1036"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>
                                            <p:subSp spid="_x0000_s1037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7703">
                                            <p:subSp spid="_x0000_s1037"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7703">
                                            <p:subSp spid="_x0000_s1037"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7703">
                                            <p:subSp spid="_x0000_s1037"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>
                                            <p:subSp spid="_x0000_s1038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7703">
                                            <p:subSp spid="_x0000_s1038"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7703">
                                            <p:subSp spid="_x0000_s1038"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7703">
                                            <p:subSp spid="_x0000_s1038"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3000" fill="hold"/>
                                        <p:tgtEl>
                                          <p:spTgt spid="157703">
                                            <p:subSp spid="_x0000_s1033"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CC"/>
                                      </p:to>
                                    </p:animClr>
                                    <p:set>
                                      <p:cBhvr>
                                        <p:cTn id="43" dur="3000" fill="hold"/>
                                        <p:tgtEl>
                                          <p:spTgt spid="157703">
                                            <p:subSp spid="_x0000_s1033"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3000" fill="hold"/>
                                        <p:tgtEl>
                                          <p:spTgt spid="157703">
                                            <p:subSp spid="_x0000_s1033"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3000" fill="hold"/>
                                        <p:tgtEl>
                                          <p:spTgt spid="157703">
                                            <p:subSp spid="_x0000_s1034"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CC"/>
                                      </p:to>
                                    </p:animClr>
                                    <p:set>
                                      <p:cBhvr>
                                        <p:cTn id="48" dur="3000" fill="hold"/>
                                        <p:tgtEl>
                                          <p:spTgt spid="157703">
                                            <p:subSp spid="_x0000_s1034"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3000" fill="hold"/>
                                        <p:tgtEl>
                                          <p:spTgt spid="157703">
                                            <p:subSp spid="_x0000_s1034"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3000" fill="hold"/>
                                        <p:tgtEl>
                                          <p:spTgt spid="157703">
                                            <p:subSp spid="_x0000_s1035"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CC"/>
                                      </p:to>
                                    </p:animClr>
                                    <p:set>
                                      <p:cBhvr>
                                        <p:cTn id="53" dur="3000" fill="hold"/>
                                        <p:tgtEl>
                                          <p:spTgt spid="157703">
                                            <p:subSp spid="_x0000_s1035"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3000" fill="hold"/>
                                        <p:tgtEl>
                                          <p:spTgt spid="157703">
                                            <p:subSp spid="_x0000_s1035"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3000" fill="hold"/>
                                        <p:tgtEl>
                                          <p:spTgt spid="157703">
                                            <p:subSp spid="_x0000_s1036"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CC"/>
                                      </p:to>
                                    </p:animClr>
                                    <p:set>
                                      <p:cBhvr>
                                        <p:cTn id="58" dur="3000" fill="hold"/>
                                        <p:tgtEl>
                                          <p:spTgt spid="157703">
                                            <p:subSp spid="_x0000_s1036"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3000" fill="hold"/>
                                        <p:tgtEl>
                                          <p:spTgt spid="157703">
                                            <p:subSp spid="_x0000_s1036"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3000" fill="hold"/>
                                        <p:tgtEl>
                                          <p:spTgt spid="157703">
                                            <p:subSp spid="_x0000_s1037"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CC"/>
                                      </p:to>
                                    </p:animClr>
                                    <p:set>
                                      <p:cBhvr>
                                        <p:cTn id="63" dur="3000" fill="hold"/>
                                        <p:tgtEl>
                                          <p:spTgt spid="157703">
                                            <p:subSp spid="_x0000_s1037"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3000" fill="hold"/>
                                        <p:tgtEl>
                                          <p:spTgt spid="157703">
                                            <p:subSp spid="_x0000_s1037"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000"/>
                            </p:stCondLst>
                            <p:childTnLst>
                              <p:par>
                                <p:cTn id="66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3000" fill="hold"/>
                                        <p:tgtEl>
                                          <p:spTgt spid="157703">
                                            <p:subSp spid="_x0000_s1038"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CC"/>
                                      </p:to>
                                    </p:animClr>
                                    <p:set>
                                      <p:cBhvr>
                                        <p:cTn id="68" dur="3000" fill="hold"/>
                                        <p:tgtEl>
                                          <p:spTgt spid="157703">
                                            <p:subSp spid="_x0000_s1038"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3000" fill="hold"/>
                                        <p:tgtEl>
                                          <p:spTgt spid="157703">
                                            <p:subSp spid="_x0000_s1038"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0" grpId="0"/>
      <p:bldDgm spid="157703" grpId="0" bld="allAtOnce"/>
      <p:bldDgm spid="157703" grpId="1" b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C:\Documents and Settings\User\Рабочий стол\Новая папка (7)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2914650"/>
            <a:ext cx="28575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</a:t>
            </a:r>
            <a:r>
              <a:rPr lang="ru-RU" smtClean="0">
                <a:solidFill>
                  <a:srgbClr val="D41E45"/>
                </a:solidFill>
              </a:rPr>
              <a:t>Химизация животноводства</a:t>
            </a:r>
          </a:p>
        </p:txBody>
      </p:sp>
      <p:sp>
        <p:nvSpPr>
          <p:cNvPr id="15974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228600" y="1981200"/>
            <a:ext cx="8686800" cy="2895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    </a:t>
            </a:r>
            <a:r>
              <a:rPr lang="ru-RU" sz="2000" b="1" smtClean="0"/>
              <a:t>Химизация животноводства</a:t>
            </a:r>
            <a:r>
              <a:rPr lang="ru-RU" sz="2000" smtClean="0"/>
              <a:t> – это комплекс мер, способствующих повышению качества кормов и продуктивности животных.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smtClean="0"/>
              <a:t>     </a:t>
            </a:r>
            <a:r>
              <a:rPr lang="ru-RU" sz="2000" b="1" smtClean="0"/>
              <a:t>Основные направления:</a:t>
            </a:r>
          </a:p>
          <a:p>
            <a:pPr eaLnBrk="1" hangingPunct="1"/>
            <a:r>
              <a:rPr lang="ru-RU" sz="2000" smtClean="0"/>
              <a:t>Производство химических консервантов и стабилизаторов кормов;</a:t>
            </a:r>
          </a:p>
          <a:p>
            <a:pPr eaLnBrk="1" hangingPunct="1"/>
            <a:r>
              <a:rPr lang="ru-RU" sz="2000" smtClean="0"/>
              <a:t>Производство кормовых дрожжей и микробиологического белка;</a:t>
            </a:r>
          </a:p>
          <a:p>
            <a:pPr eaLnBrk="1" hangingPunct="1"/>
            <a:r>
              <a:rPr lang="ru-RU" sz="2000" smtClean="0"/>
              <a:t>Использование мочевины и других кормовых добавок;</a:t>
            </a:r>
          </a:p>
          <a:p>
            <a:pPr eaLnBrk="1" hangingPunct="1"/>
            <a:r>
              <a:rPr lang="ru-RU" sz="2000" smtClean="0"/>
              <a:t>Применение стимуляторов роста животных.       </a:t>
            </a:r>
          </a:p>
          <a:p>
            <a:pPr eaLnBrk="1" hangingPunct="1">
              <a:buFont typeface="Wingdings" pitchFamily="2" charset="2"/>
              <a:buNone/>
            </a:pPr>
            <a:endParaRPr lang="ru-RU" sz="2000" smtClean="0"/>
          </a:p>
        </p:txBody>
      </p:sp>
    </p:spTree>
  </p:cSld>
  <p:clrMapOvr>
    <a:masterClrMapping/>
  </p:clrMapOvr>
  <p:transition spd="slow" advTm="26078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9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9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59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9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9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59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9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9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59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9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9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59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9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9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59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9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9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59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/>
      <p:bldP spid="15974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294</TotalTime>
  <Words>198</Words>
  <Application>Microsoft Office PowerPoint</Application>
  <PresentationFormat>Экран (4:3)</PresentationFormat>
  <Paragraphs>44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Wingdings</vt:lpstr>
      <vt:lpstr>Обычная</vt:lpstr>
      <vt:lpstr>Слайд 1</vt:lpstr>
      <vt:lpstr>   Химические средства защиты растений</vt:lpstr>
      <vt:lpstr>   Отрицательные последствия         применения пестицидов</vt:lpstr>
      <vt:lpstr>  Методы борьбы с отрицательными   последствиями применения пестицидов</vt:lpstr>
      <vt:lpstr>  Классификация пестицидов</vt:lpstr>
      <vt:lpstr>  Химизация животноводства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ПК</cp:lastModifiedBy>
  <cp:revision>19</cp:revision>
  <cp:lastPrinted>1601-01-01T00:00:00Z</cp:lastPrinted>
  <dcterms:created xsi:type="dcterms:W3CDTF">1601-01-01T00:00:00Z</dcterms:created>
  <dcterms:modified xsi:type="dcterms:W3CDTF">2013-04-17T07:03:34Z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NXTAG2">
    <vt:lpwstr>0008003c18000000000001023620</vt:lpwstr>
  </property>
</Properties>
</file>