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2" r:id="rId9"/>
    <p:sldId id="263" r:id="rId10"/>
    <p:sldId id="265" r:id="rId11"/>
    <p:sldId id="275" r:id="rId12"/>
    <p:sldId id="266" r:id="rId13"/>
    <p:sldId id="267" r:id="rId14"/>
    <p:sldId id="274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27719EE-3826-4AB4-89F4-B5FCE772BDF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2947EE-0EB0-45EC-865F-A70BA504C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im4-tub-ru.yandex.net/i?id=387834424-46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08720"/>
            <a:ext cx="2520280" cy="22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72156062-59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772816"/>
            <a:ext cx="2448272" cy="351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98047398-57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645024"/>
            <a:ext cx="3096344" cy="24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48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Амморфный</a:t>
            </a:r>
            <a:r>
              <a:rPr lang="ru-RU" dirty="0" smtClean="0"/>
              <a:t> </a:t>
            </a:r>
            <a:r>
              <a:rPr lang="ru-RU" dirty="0" err="1" smtClean="0"/>
              <a:t>углерод-мелкокристаллический</a:t>
            </a:r>
            <a:r>
              <a:rPr lang="ru-RU" dirty="0" smtClean="0"/>
              <a:t> графит.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Каменный и древесный уголь, кокс, сажа.</a:t>
            </a:r>
          </a:p>
          <a:p>
            <a:r>
              <a:rPr lang="ru-RU" dirty="0" smtClean="0"/>
              <a:t>плотность, теплоемкость, теплопроводность и электропроводность выше, чем графита.</a:t>
            </a:r>
            <a:endParaRPr lang="ru-RU" dirty="0"/>
          </a:p>
        </p:txBody>
      </p:sp>
      <p:pic>
        <p:nvPicPr>
          <p:cNvPr id="4" name="Рисунок 3" descr="http://im3-tub-ru.yandex.net/i?id=506398784-3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05064"/>
            <a:ext cx="21602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451480409-5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221088"/>
            <a:ext cx="2736304" cy="229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Взаимные превращения </a:t>
            </a:r>
            <a:r>
              <a:rPr lang="ru-RU" dirty="0" err="1" smtClean="0"/>
              <a:t>аллотропных</a:t>
            </a:r>
            <a:r>
              <a:rPr lang="ru-RU" dirty="0" smtClean="0"/>
              <a:t> модификаций углерода.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уголь  </a:t>
            </a:r>
            <a:r>
              <a:rPr lang="ru-RU" dirty="0" smtClean="0">
                <a:sym typeface="Wingdings 3"/>
              </a:rPr>
              <a:t></a:t>
            </a:r>
            <a:r>
              <a:rPr lang="ru-RU" dirty="0" smtClean="0"/>
              <a:t> графит (2600˚С, давление</a:t>
            </a:r>
            <a:r>
              <a:rPr lang="ru-RU" dirty="0" smtClean="0">
                <a:sym typeface="Wingdings 3"/>
              </a:rPr>
              <a:t>)</a:t>
            </a:r>
          </a:p>
          <a:p>
            <a:r>
              <a:rPr lang="ru-RU" dirty="0" smtClean="0">
                <a:sym typeface="Wingdings 3"/>
              </a:rPr>
              <a:t>графит  алмаз  (1200МПа, 1500˚С)</a:t>
            </a:r>
          </a:p>
          <a:p>
            <a:r>
              <a:rPr lang="ru-RU" dirty="0" smtClean="0">
                <a:sym typeface="Wingdings 3"/>
              </a:rPr>
              <a:t>алмаз  графит (2000˚С)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ru-RU" dirty="0" err="1" smtClean="0"/>
              <a:t>Карбин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</p:spPr>
        <p:txBody>
          <a:bodyPr/>
          <a:lstStyle/>
          <a:p>
            <a:r>
              <a:rPr lang="ru-RU" dirty="0" smtClean="0"/>
              <a:t>мелкокристаллический порошок черного цвета;</a:t>
            </a:r>
          </a:p>
          <a:p>
            <a:r>
              <a:rPr lang="ru-RU" dirty="0" smtClean="0"/>
              <a:t>по твердости между алмазом и графитом;</a:t>
            </a:r>
          </a:p>
          <a:p>
            <a:r>
              <a:rPr lang="ru-RU" dirty="0" smtClean="0"/>
              <a:t>длинные цепочки атомов углерода, уложенные параллельно друг другу;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-С</a:t>
            </a:r>
            <a:r>
              <a:rPr lang="en-US" b="1" dirty="0" smtClean="0">
                <a:sym typeface="Symbol" pitchFamily="18" charset="2"/>
              </a:rPr>
              <a:t> </a:t>
            </a:r>
            <a:r>
              <a:rPr lang="ru-RU" b="1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С – С </a:t>
            </a:r>
            <a:r>
              <a:rPr lang="en-US" b="1" dirty="0" smtClean="0">
                <a:sym typeface="Symbol" pitchFamily="18" charset="2"/>
              </a:rPr>
              <a:t></a:t>
            </a:r>
            <a:r>
              <a:rPr lang="ru-RU" b="1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С- </a:t>
            </a:r>
          </a:p>
          <a:p>
            <a:pPr algn="ctr">
              <a:buNone/>
            </a:pPr>
            <a:endParaRPr lang="ru-RU" dirty="0" smtClean="0">
              <a:sym typeface="Symbol" pitchFamily="18" charset="2"/>
            </a:endParaRP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sym typeface="Symbol" pitchFamily="18" charset="2"/>
              </a:rPr>
              <a:t>поликумулен</a:t>
            </a:r>
            <a:r>
              <a:rPr lang="ru-RU" dirty="0" smtClean="0">
                <a:sym typeface="Symbol" pitchFamily="18" charset="2"/>
              </a:rPr>
              <a:t>     </a:t>
            </a:r>
            <a:r>
              <a:rPr lang="en-US" dirty="0" smtClean="0">
                <a:latin typeface="Gill Sans MT"/>
                <a:sym typeface="Symbol" pitchFamily="18" charset="2"/>
              </a:rPr>
              <a:t>= </a:t>
            </a:r>
            <a:r>
              <a:rPr lang="ru-RU" dirty="0" smtClean="0"/>
              <a:t>С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latin typeface="Gill Sans MT"/>
                <a:sym typeface="Symbol" pitchFamily="18" charset="2"/>
              </a:rPr>
              <a:t>=</a:t>
            </a:r>
            <a:r>
              <a:rPr lang="ru-RU" b="1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С </a:t>
            </a:r>
            <a:r>
              <a:rPr lang="en-US" dirty="0" smtClean="0">
                <a:latin typeface="Gill Sans MT"/>
                <a:sym typeface="Symbol" pitchFamily="18" charset="2"/>
              </a:rPr>
              <a:t>= </a:t>
            </a:r>
            <a:r>
              <a:rPr lang="ru-RU" dirty="0" smtClean="0">
                <a:sym typeface="Symbol" pitchFamily="18" charset="2"/>
              </a:rPr>
              <a:t>С </a:t>
            </a:r>
            <a:r>
              <a:rPr lang="en-US" dirty="0" smtClean="0">
                <a:latin typeface="Gill Sans MT"/>
                <a:sym typeface="Symbol" pitchFamily="18" charset="2"/>
              </a:rPr>
              <a:t>=</a:t>
            </a:r>
            <a:r>
              <a:rPr lang="ru-RU" b="1" dirty="0" smtClean="0">
                <a:sym typeface="Symbol" pitchFamily="18" charset="2"/>
              </a:rPr>
              <a:t> </a:t>
            </a:r>
            <a:r>
              <a:rPr lang="ru-RU" dirty="0" smtClean="0">
                <a:sym typeface="Symbol" pitchFamily="18" charset="2"/>
              </a:rPr>
              <a:t>С </a:t>
            </a:r>
            <a:r>
              <a:rPr lang="en-US" dirty="0" smtClean="0">
                <a:latin typeface="Gill Sans MT"/>
                <a:sym typeface="Symbol" pitchFamily="18" charset="2"/>
              </a:rPr>
              <a:t>=</a:t>
            </a:r>
            <a:endParaRPr lang="ru-RU" dirty="0" smtClean="0">
              <a:sym typeface="Symbol" pitchFamily="18" charset="2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Фуллерены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r>
              <a:rPr lang="ru-RU" dirty="0" smtClean="0"/>
              <a:t>получают испарением графита при высокой температуре при действии лазерного излучения в атмосфере гелия;</a:t>
            </a:r>
          </a:p>
          <a:p>
            <a:r>
              <a:rPr lang="ru-RU" dirty="0" smtClean="0"/>
              <a:t>построены из шарообразных (С</a:t>
            </a:r>
            <a:r>
              <a:rPr lang="ru-RU" baseline="-25000" dirty="0" smtClean="0"/>
              <a:t>60</a:t>
            </a:r>
            <a:r>
              <a:rPr lang="ru-RU" dirty="0" smtClean="0"/>
              <a:t>) или </a:t>
            </a:r>
            <a:r>
              <a:rPr lang="ru-RU" dirty="0" err="1" smtClean="0"/>
              <a:t>дынеобразных</a:t>
            </a:r>
            <a:r>
              <a:rPr lang="ru-RU" dirty="0" smtClean="0"/>
              <a:t> (С</a:t>
            </a:r>
            <a:r>
              <a:rPr lang="ru-RU" baseline="-25000" dirty="0" smtClean="0"/>
              <a:t>70</a:t>
            </a:r>
            <a:r>
              <a:rPr lang="ru-RU" dirty="0" smtClean="0"/>
              <a:t>) молекул;</a:t>
            </a:r>
          </a:p>
          <a:p>
            <a:r>
              <a:rPr lang="ru-RU" dirty="0" smtClean="0"/>
              <a:t>желтые или бурые кристаллы, хорошо растворимые в бензоле;</a:t>
            </a:r>
          </a:p>
          <a:p>
            <a:r>
              <a:rPr lang="ru-RU" dirty="0" smtClean="0"/>
              <a:t>цена на фуллерены: С</a:t>
            </a:r>
            <a:r>
              <a:rPr lang="ru-RU" baseline="-25000" dirty="0" smtClean="0"/>
              <a:t>60 </a:t>
            </a:r>
            <a:r>
              <a:rPr lang="ru-RU" dirty="0" smtClean="0"/>
              <a:t> 25 </a:t>
            </a:r>
            <a:r>
              <a:rPr lang="ru-RU" dirty="0" err="1" smtClean="0"/>
              <a:t>долл</a:t>
            </a:r>
            <a:r>
              <a:rPr lang="ru-RU" dirty="0" smtClean="0"/>
              <a:t>/г  </a:t>
            </a:r>
          </a:p>
          <a:p>
            <a:pPr>
              <a:buNone/>
            </a:pPr>
            <a:r>
              <a:rPr lang="ru-RU" dirty="0" smtClean="0"/>
              <a:t>                                           С</a:t>
            </a:r>
            <a:r>
              <a:rPr lang="ru-RU" baseline="-25000" dirty="0" smtClean="0"/>
              <a:t>70</a:t>
            </a:r>
            <a:r>
              <a:rPr lang="ru-RU" dirty="0" smtClean="0"/>
              <a:t>  270 </a:t>
            </a:r>
            <a:r>
              <a:rPr lang="ru-RU" dirty="0" err="1" smtClean="0"/>
              <a:t>долл</a:t>
            </a:r>
            <a:r>
              <a:rPr lang="ru-RU" dirty="0" smtClean="0"/>
              <a:t>/г </a:t>
            </a:r>
            <a:endParaRPr lang="ru-RU" dirty="0"/>
          </a:p>
        </p:txBody>
      </p:sp>
      <p:pic>
        <p:nvPicPr>
          <p:cNvPr id="5" name="Рисунок 4" descr="http://im3-tub-ru.yandex.net/i?id=449368938-12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373216"/>
            <a:ext cx="3528392" cy="116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Адсорбция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i="1" dirty="0" err="1" smtClean="0"/>
              <a:t>ad</a:t>
            </a:r>
            <a:r>
              <a:rPr lang="ru-RU" dirty="0" smtClean="0"/>
              <a:t> — на, при; </a:t>
            </a:r>
            <a:r>
              <a:rPr lang="ru-RU" i="1" dirty="0" err="1" smtClean="0"/>
              <a:t>sorbeo</a:t>
            </a:r>
            <a:r>
              <a:rPr lang="ru-RU" dirty="0" smtClean="0"/>
              <a:t> — поглощаю)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48737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Прочитайте материал на стр. 149 и ответьте на вопросы:</a:t>
            </a:r>
          </a:p>
          <a:p>
            <a:pPr>
              <a:buNone/>
            </a:pP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Что такое адсорбция?</a:t>
            </a:r>
          </a:p>
          <a:p>
            <a:pPr marL="624078" indent="-514350">
              <a:buAutoNum type="arabicParenR"/>
            </a:pPr>
            <a:r>
              <a:rPr lang="ru-RU" dirty="0" smtClean="0"/>
              <a:t>Какими свойствами обладает активированный уголь?</a:t>
            </a:r>
          </a:p>
          <a:p>
            <a:pPr marL="624078" indent="-514350">
              <a:buAutoNum type="arabicParenR"/>
            </a:pPr>
            <a:r>
              <a:rPr lang="ru-RU" dirty="0" smtClean="0"/>
              <a:t>Приведите пример использования адсорбции  в жизни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4096"/>
          </a:xfrm>
        </p:spPr>
        <p:txBody>
          <a:bodyPr/>
          <a:lstStyle/>
          <a:p>
            <a:r>
              <a:rPr lang="ru-RU" dirty="0" smtClean="0"/>
              <a:t>Химические свойства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Какими свойствами (окислительными или восстановительными) будет обладать углерод?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Химические свойства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112568"/>
          </a:xfrm>
        </p:spPr>
        <p:txBody>
          <a:bodyPr/>
          <a:lstStyle/>
          <a:p>
            <a:r>
              <a:rPr lang="ru-RU" b="1" i="1" u="sng" dirty="0" smtClean="0"/>
              <a:t>Восстановительные свойства.</a:t>
            </a:r>
          </a:p>
          <a:p>
            <a:pPr>
              <a:buNone/>
            </a:pPr>
            <a:r>
              <a:rPr lang="ru-RU" dirty="0" smtClean="0"/>
              <a:t>Записать уравнения реакций взаимодействия углерода </a:t>
            </a:r>
          </a:p>
          <a:p>
            <a:pPr>
              <a:buNone/>
            </a:pPr>
            <a:r>
              <a:rPr lang="ru-RU" dirty="0" smtClean="0"/>
              <a:t>1) с фтором , </a:t>
            </a:r>
          </a:p>
          <a:p>
            <a:pPr>
              <a:buNone/>
            </a:pPr>
            <a:r>
              <a:rPr lang="ru-RU" dirty="0" smtClean="0"/>
              <a:t>2) с кислородом (избыток, недостаток), </a:t>
            </a:r>
          </a:p>
          <a:p>
            <a:pPr>
              <a:buNone/>
            </a:pPr>
            <a:r>
              <a:rPr lang="ru-RU" dirty="0" smtClean="0"/>
              <a:t>3) с серой, </a:t>
            </a:r>
          </a:p>
          <a:p>
            <a:pPr>
              <a:buNone/>
            </a:pPr>
            <a:r>
              <a:rPr lang="ru-RU" dirty="0" smtClean="0"/>
              <a:t>4) с оксидом меди (</a:t>
            </a:r>
            <a:r>
              <a:rPr lang="en-AU" dirty="0" smtClean="0"/>
              <a:t>II)</a:t>
            </a:r>
            <a:r>
              <a:rPr lang="ru-RU" dirty="0" smtClean="0"/>
              <a:t> (восстановление меди</a:t>
            </a:r>
            <a:r>
              <a:rPr lang="ru-RU" dirty="0" smtClean="0"/>
              <a:t>)</a:t>
            </a:r>
          </a:p>
          <a:p>
            <a:pPr lvl="0">
              <a:buClr>
                <a:srgbClr val="A04DA3"/>
              </a:buClr>
              <a:buNone/>
            </a:pPr>
            <a:r>
              <a:rPr lang="ru-RU" sz="2600" dirty="0" smtClean="0">
                <a:solidFill>
                  <a:prstClr val="black"/>
                </a:solidFill>
              </a:rPr>
              <a:t>5) </a:t>
            </a:r>
            <a:r>
              <a:rPr lang="ru-RU" sz="2600" dirty="0">
                <a:solidFill>
                  <a:prstClr val="black"/>
                </a:solidFill>
              </a:rPr>
              <a:t>с серной концентрированной кислотой,</a:t>
            </a:r>
          </a:p>
          <a:p>
            <a:pPr lvl="0">
              <a:buClr>
                <a:srgbClr val="A04DA3"/>
              </a:buClr>
              <a:buNone/>
            </a:pPr>
            <a:r>
              <a:rPr lang="ru-RU" sz="2600" dirty="0">
                <a:solidFill>
                  <a:prstClr val="black"/>
                </a:solidFill>
              </a:rPr>
              <a:t>6</a:t>
            </a:r>
            <a:r>
              <a:rPr lang="ru-RU" sz="2600" dirty="0" smtClean="0">
                <a:solidFill>
                  <a:prstClr val="black"/>
                </a:solidFill>
              </a:rPr>
              <a:t>) </a:t>
            </a:r>
            <a:r>
              <a:rPr lang="ru-RU" sz="2600" dirty="0">
                <a:solidFill>
                  <a:prstClr val="black"/>
                </a:solidFill>
              </a:rPr>
              <a:t>с азотной концентрированной кислотой.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/>
          <a:lstStyle/>
          <a:p>
            <a:r>
              <a:rPr lang="ru-RU" dirty="0" smtClean="0"/>
              <a:t>Химические свойства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Углерод вступает в реакции с солями кислородсодержащих кислот, связывая кислород:</a:t>
            </a:r>
          </a:p>
          <a:p>
            <a:pPr algn="ctr">
              <a:buNone/>
            </a:pPr>
            <a:r>
              <a:rPr lang="en-AU" dirty="0" smtClean="0"/>
              <a:t>BaSO</a:t>
            </a:r>
            <a:r>
              <a:rPr lang="en-AU" baseline="-25000" dirty="0" smtClean="0"/>
              <a:t>4</a:t>
            </a:r>
            <a:r>
              <a:rPr lang="en-AU" dirty="0" smtClean="0"/>
              <a:t> + C = </a:t>
            </a:r>
            <a:r>
              <a:rPr lang="en-AU" dirty="0" err="1" smtClean="0"/>
              <a:t>BaS</a:t>
            </a:r>
            <a:r>
              <a:rPr lang="en-AU" dirty="0" smtClean="0"/>
              <a:t> + CO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Уравнять реакцию, составив схему электронного баланса.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ru-RU" dirty="0" smtClean="0"/>
              <a:t>Химические свойства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945736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Окислительные свойства.</a:t>
            </a:r>
          </a:p>
          <a:p>
            <a:pPr>
              <a:buNone/>
            </a:pPr>
            <a:r>
              <a:rPr lang="ru-RU" dirty="0" smtClean="0"/>
              <a:t>Записать реакции взаимодействия углерода </a:t>
            </a:r>
          </a:p>
          <a:p>
            <a:pPr>
              <a:buNone/>
            </a:pPr>
            <a:r>
              <a:rPr lang="ru-RU" dirty="0" smtClean="0"/>
              <a:t>1) с металлами (А</a:t>
            </a:r>
            <a:r>
              <a:rPr lang="en-AU" dirty="0" smtClean="0"/>
              <a:t>l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dirty="0" smtClean="0"/>
              <a:t>2) с водородом ,</a:t>
            </a:r>
          </a:p>
          <a:p>
            <a:pPr lvl="0">
              <a:buClr>
                <a:srgbClr val="A04DA3"/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3</a:t>
            </a:r>
            <a:r>
              <a:rPr lang="ru-RU" dirty="0" smtClean="0">
                <a:solidFill>
                  <a:prstClr val="black"/>
                </a:solidFill>
              </a:rPr>
              <a:t>) </a:t>
            </a:r>
            <a:r>
              <a:rPr lang="ru-RU" dirty="0">
                <a:solidFill>
                  <a:prstClr val="black"/>
                </a:solidFill>
              </a:rPr>
              <a:t>с оксидом кремния (образование карборунда </a:t>
            </a:r>
            <a:r>
              <a:rPr lang="en-AU" dirty="0" err="1">
                <a:solidFill>
                  <a:prstClr val="black"/>
                </a:solidFill>
              </a:rPr>
              <a:t>SiC</a:t>
            </a:r>
            <a:r>
              <a:rPr lang="en-AU" dirty="0">
                <a:solidFill>
                  <a:prstClr val="black"/>
                </a:solidFill>
              </a:rPr>
              <a:t>)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Реакции </a:t>
            </a:r>
            <a:r>
              <a:rPr lang="ru-RU" dirty="0" err="1" smtClean="0"/>
              <a:t>диспропорционирования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нагревании  с оксидами активных металлов: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СаО</a:t>
            </a:r>
            <a:r>
              <a:rPr lang="ru-RU" dirty="0" smtClean="0"/>
              <a:t> + 3С = СаС</a:t>
            </a:r>
            <a:r>
              <a:rPr lang="ru-RU" baseline="-25000" dirty="0" smtClean="0"/>
              <a:t>2</a:t>
            </a:r>
            <a:r>
              <a:rPr lang="ru-RU" dirty="0" smtClean="0"/>
              <a:t> + СО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2А</a:t>
            </a:r>
            <a:r>
              <a:rPr lang="en-AU" dirty="0" smtClean="0"/>
              <a:t>l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dirty="0" smtClean="0"/>
              <a:t> + 9С = А</a:t>
            </a:r>
            <a:r>
              <a:rPr lang="en-AU" dirty="0" smtClean="0"/>
              <a:t>l</a:t>
            </a:r>
            <a:r>
              <a:rPr lang="ru-RU" baseline="-25000" dirty="0" smtClean="0"/>
              <a:t>4</a:t>
            </a:r>
            <a:r>
              <a:rPr lang="ru-RU" dirty="0" smtClean="0"/>
              <a:t>С</a:t>
            </a:r>
            <a:r>
              <a:rPr lang="ru-RU" baseline="-25000" dirty="0" smtClean="0"/>
              <a:t>3</a:t>
            </a:r>
            <a:r>
              <a:rPr lang="ru-RU" dirty="0" smtClean="0"/>
              <a:t> + 6СО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Углерод. </a:t>
            </a:r>
            <a:br>
              <a:rPr lang="ru-RU" sz="6000" dirty="0" smtClean="0"/>
            </a:br>
            <a:r>
              <a:rPr lang="ru-RU" sz="6000" dirty="0" smtClean="0"/>
              <a:t>Физические и химические свойства.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272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Решить задачу.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125 г раствора серной кислоты добавили избыток гидрокарбоната натрия. Общий объем выделившегося газа составил 11,2 л (н.у.). Определите массовую долю серной кислоты в растворе.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Какие утверждения верны: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449792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Углерод содержится и в воздухе, и в земной коре, в болоте и в организме человека, а так же в растениях и животных.</a:t>
            </a:r>
          </a:p>
          <a:p>
            <a:pPr marL="624078" indent="-514350">
              <a:buAutoNum type="arabicPeriod"/>
            </a:pPr>
            <a:r>
              <a:rPr lang="ru-RU" dirty="0" smtClean="0"/>
              <a:t>Для очищения воздуха можно использовать уголь.</a:t>
            </a:r>
          </a:p>
          <a:p>
            <a:pPr marL="624078" indent="-514350">
              <a:buAutoNum type="arabicPeriod"/>
            </a:pPr>
            <a:r>
              <a:rPr lang="ru-RU" dirty="0" smtClean="0"/>
              <a:t>У углерода 2 </a:t>
            </a:r>
            <a:r>
              <a:rPr lang="ru-RU" dirty="0" err="1" smtClean="0"/>
              <a:t>аллотропные</a:t>
            </a:r>
            <a:r>
              <a:rPr lang="ru-RU" dirty="0" smtClean="0"/>
              <a:t> модификации: алмаз и графит.</a:t>
            </a:r>
          </a:p>
          <a:p>
            <a:pPr marL="624078" indent="-514350">
              <a:buAutoNum type="arabicPeriod"/>
            </a:pPr>
            <a:r>
              <a:rPr lang="ru-RU" dirty="0" smtClean="0"/>
              <a:t>Углерод проявляет только восстановительные свойства.</a:t>
            </a:r>
          </a:p>
          <a:p>
            <a:pPr marL="624078" indent="-514350">
              <a:buAutoNum type="arabicPeriod"/>
            </a:pPr>
            <a:r>
              <a:rPr lang="ru-RU" dirty="0" smtClean="0"/>
              <a:t>Углерод взаимодействует с щелочами.</a:t>
            </a:r>
          </a:p>
          <a:p>
            <a:pPr marL="624078" indent="-514350">
              <a:buAutoNum type="arabicPeriod"/>
            </a:pPr>
            <a:r>
              <a:rPr lang="ru-RU" dirty="0" smtClean="0"/>
              <a:t>Углерод является биогенным элементом.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Домашнее задание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§ 29-30, </a:t>
            </a:r>
          </a:p>
          <a:p>
            <a:r>
              <a:rPr lang="ru-RU" sz="6000" dirty="0" smtClean="0"/>
              <a:t>стр. 150 упр. 4, 5, 6,7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2695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Строение атома углерода.</a:t>
            </a:r>
            <a:endParaRPr lang="ru-RU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4478815" cy="279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84634"/>
            <a:ext cx="4248968" cy="292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6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Степени окисления атома углерода в соединениях: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-4 </a:t>
            </a:r>
            <a:r>
              <a:rPr lang="en-US" dirty="0" smtClean="0"/>
              <a:t>   </a:t>
            </a:r>
            <a:r>
              <a:rPr lang="ru-RU" dirty="0" smtClean="0"/>
              <a:t>(</a:t>
            </a:r>
            <a:r>
              <a:rPr lang="en-US" dirty="0" err="1" smtClean="0"/>
              <a:t>SiC</a:t>
            </a:r>
            <a:r>
              <a:rPr lang="en-US" dirty="0" smtClean="0"/>
              <a:t>, CH</a:t>
            </a:r>
            <a:r>
              <a:rPr lang="en-US" baseline="-25000" dirty="0" smtClean="0"/>
              <a:t>4</a:t>
            </a:r>
            <a:r>
              <a:rPr lang="en-US" dirty="0" smtClean="0"/>
              <a:t>, Al</a:t>
            </a:r>
            <a:r>
              <a:rPr lang="en-US" baseline="-25000" dirty="0" smtClean="0"/>
              <a:t>4</a:t>
            </a: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+2 (CO)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+4 (CO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, CCl</a:t>
            </a:r>
            <a:r>
              <a:rPr lang="en-US" baseline="-25000" dirty="0" smtClean="0"/>
              <a:t>4</a:t>
            </a:r>
            <a:r>
              <a:rPr lang="en-US" dirty="0" smtClean="0"/>
              <a:t> )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9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Охарактеризуйте элемент углерод по его положению в ПСХЭ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Элемент по классификации.</a:t>
            </a:r>
          </a:p>
          <a:p>
            <a:pPr marL="624078" indent="-514350">
              <a:buAutoNum type="arabicPeriod"/>
            </a:pPr>
            <a:r>
              <a:rPr lang="ru-RU" dirty="0" smtClean="0"/>
              <a:t>Как выражены свойства элемента в сравнении с соседями по периоду и подгруппе.</a:t>
            </a:r>
          </a:p>
          <a:p>
            <a:pPr marL="624078" indent="-514350">
              <a:buAutoNum type="arabicPeriod"/>
            </a:pPr>
            <a:r>
              <a:rPr lang="ru-RU" dirty="0" smtClean="0"/>
              <a:t>Формула высшего оксида. Его характер.</a:t>
            </a:r>
          </a:p>
          <a:p>
            <a:pPr marL="624078" indent="-514350">
              <a:buAutoNum type="arabicPeriod"/>
            </a:pPr>
            <a:r>
              <a:rPr lang="ru-RU" dirty="0" smtClean="0"/>
              <a:t>Формула гидроксида. Его характер.</a:t>
            </a:r>
          </a:p>
          <a:p>
            <a:pPr marL="624078" indent="-514350">
              <a:buAutoNum type="arabicPeriod"/>
            </a:pPr>
            <a:r>
              <a:rPr lang="ru-RU" dirty="0" smtClean="0"/>
              <a:t>Формула летучего водородного соединения.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Нахождение углерода в природе.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11 место по распространенности в природе.</a:t>
            </a:r>
          </a:p>
          <a:p>
            <a:r>
              <a:rPr lang="ru-RU" dirty="0" smtClean="0"/>
              <a:t>4 место на Солнце ( Н</a:t>
            </a:r>
            <a:r>
              <a:rPr lang="ru-RU" baseline="-25000" dirty="0" smtClean="0"/>
              <a:t>2</a:t>
            </a:r>
            <a:r>
              <a:rPr lang="ru-RU" dirty="0" smtClean="0"/>
              <a:t>, Не, О</a:t>
            </a:r>
            <a:r>
              <a:rPr lang="ru-RU" baseline="-25000" dirty="0" smtClean="0"/>
              <a:t>2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В земной коре: СаСО</a:t>
            </a:r>
            <a:r>
              <a:rPr lang="ru-RU" baseline="-25000" dirty="0" smtClean="0"/>
              <a:t>3</a:t>
            </a:r>
            <a:r>
              <a:rPr lang="ru-RU" dirty="0" smtClean="0"/>
              <a:t> (известняк, мел,  мрамор), </a:t>
            </a:r>
            <a:endParaRPr lang="en-US" dirty="0" smtClean="0"/>
          </a:p>
          <a:p>
            <a:pPr marL="109728" indent="0">
              <a:buNone/>
            </a:pPr>
            <a:r>
              <a:rPr lang="ru-RU" dirty="0" smtClean="0"/>
              <a:t>М</a:t>
            </a:r>
            <a:r>
              <a:rPr lang="en-US" dirty="0" smtClean="0"/>
              <a:t>gCO</a:t>
            </a:r>
            <a:r>
              <a:rPr lang="en-US" baseline="-25000" dirty="0" smtClean="0"/>
              <a:t>3</a:t>
            </a:r>
            <a:r>
              <a:rPr lang="en-US" dirty="0" smtClean="0">
                <a:sym typeface="Symbol"/>
              </a:rPr>
              <a:t>CaCO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(</a:t>
            </a:r>
            <a:r>
              <a:rPr lang="ru-RU" dirty="0" smtClean="0">
                <a:sym typeface="Symbol"/>
              </a:rPr>
              <a:t>доломит), С</a:t>
            </a:r>
            <a:r>
              <a:rPr lang="en-US" dirty="0" smtClean="0">
                <a:sym typeface="Symbol"/>
              </a:rPr>
              <a:t>u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(OH)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CO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(</a:t>
            </a:r>
            <a:r>
              <a:rPr lang="ru-RU" dirty="0" smtClean="0">
                <a:sym typeface="Symbol"/>
              </a:rPr>
              <a:t>малахит), </a:t>
            </a:r>
            <a:r>
              <a:rPr lang="en-US" dirty="0" smtClean="0">
                <a:sym typeface="Symbol"/>
              </a:rPr>
              <a:t>ZnCO</a:t>
            </a:r>
            <a:r>
              <a:rPr lang="en-US" baseline="-25000" dirty="0" smtClean="0">
                <a:sym typeface="Symbol"/>
              </a:rPr>
              <a:t>3</a:t>
            </a:r>
            <a:r>
              <a:rPr lang="ru-RU" dirty="0" smtClean="0">
                <a:sym typeface="Symbol"/>
              </a:rPr>
              <a:t> (смитсонит);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горючие ископаемые;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 составе органических веществ;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 свободном состоянии в виде графита и алмаза.</a:t>
            </a:r>
          </a:p>
        </p:txBody>
      </p:sp>
    </p:spTree>
    <p:extLst>
      <p:ext uri="{BB962C8B-B14F-4D97-AF65-F5344CB8AC3E}">
        <p14:creationId xmlns:p14="http://schemas.microsoft.com/office/powerpoint/2010/main" val="5667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Простое вещество углерод.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Аллотропные модификации углерода:</a:t>
            </a:r>
          </a:p>
          <a:p>
            <a:pPr marL="109728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алмаз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графит</a:t>
            </a:r>
          </a:p>
          <a:p>
            <a:r>
              <a:rPr lang="ru-RU" dirty="0" err="1" smtClean="0"/>
              <a:t>лонсдейлит</a:t>
            </a:r>
            <a:endParaRPr lang="ru-RU" dirty="0" smtClean="0"/>
          </a:p>
          <a:p>
            <a:r>
              <a:rPr lang="ru-RU" dirty="0" err="1" smtClean="0">
                <a:solidFill>
                  <a:srgbClr val="C00000"/>
                </a:solidFill>
              </a:rPr>
              <a:t>карбин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фуллерены</a:t>
            </a:r>
          </a:p>
          <a:p>
            <a:r>
              <a:rPr lang="ru-RU" dirty="0" err="1" smtClean="0"/>
              <a:t>графен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0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Алмаз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err="1" smtClean="0"/>
              <a:t>adamas</a:t>
            </a:r>
            <a:r>
              <a:rPr lang="en-US" dirty="0" smtClean="0"/>
              <a:t> </a:t>
            </a:r>
            <a:r>
              <a:rPr lang="ru-RU" dirty="0" smtClean="0"/>
              <a:t>– непреклонный, твердый)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729712"/>
          </a:xfrm>
        </p:spPr>
        <p:txBody>
          <a:bodyPr/>
          <a:lstStyle/>
          <a:p>
            <a:r>
              <a:rPr lang="ru-RU" dirty="0" smtClean="0"/>
              <a:t>кристаллическая решетка – </a:t>
            </a:r>
            <a:r>
              <a:rPr lang="ru-RU" dirty="0" smtClean="0">
                <a:solidFill>
                  <a:srgbClr val="FF0000"/>
                </a:solidFill>
              </a:rPr>
              <a:t>атомная;</a:t>
            </a:r>
          </a:p>
          <a:p>
            <a:r>
              <a:rPr lang="ru-RU" dirty="0" smtClean="0"/>
              <a:t>каждый атом находится в вершинах тетраэдра;</a:t>
            </a:r>
          </a:p>
          <a:p>
            <a:r>
              <a:rPr lang="ru-RU" dirty="0" smtClean="0"/>
              <a:t>прозрачный, с сильным лучепреломлением, плохо проводит тепло, не проводит </a:t>
            </a:r>
            <a:r>
              <a:rPr lang="ru-RU" dirty="0" err="1" smtClean="0"/>
              <a:t>эл</a:t>
            </a:r>
            <a:r>
              <a:rPr lang="ru-RU" dirty="0" smtClean="0"/>
              <a:t>. ток;</a:t>
            </a:r>
          </a:p>
          <a:p>
            <a:r>
              <a:rPr lang="ru-RU" u="sng" dirty="0" smtClean="0"/>
              <a:t>самый твердый</a:t>
            </a:r>
            <a:r>
              <a:rPr lang="ru-RU" dirty="0" smtClean="0"/>
              <a:t>, природный материал на Земле</a:t>
            </a:r>
          </a:p>
          <a:p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97152"/>
            <a:ext cx="2413856" cy="171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69160"/>
            <a:ext cx="18954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6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/>
          </a:bodyPr>
          <a:lstStyle/>
          <a:p>
            <a:r>
              <a:rPr lang="ru-RU" dirty="0" smtClean="0"/>
              <a:t>Графит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err="1" smtClean="0"/>
              <a:t>grapho</a:t>
            </a:r>
            <a:r>
              <a:rPr lang="ru-RU" dirty="0" smtClean="0"/>
              <a:t> – пишу)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кристаллическая решетка - </a:t>
            </a:r>
            <a:r>
              <a:rPr lang="ru-RU" dirty="0" smtClean="0">
                <a:solidFill>
                  <a:srgbClr val="FF0000"/>
                </a:solidFill>
              </a:rPr>
              <a:t>атомная</a:t>
            </a:r>
          </a:p>
          <a:p>
            <a:r>
              <a:rPr lang="ru-RU" dirty="0" smtClean="0"/>
              <a:t>серо-черная, непрозрачная, жирная на ощупь, чешуйчатая, </a:t>
            </a:r>
            <a:r>
              <a:rPr lang="ru-RU" u="sng" dirty="0" smtClean="0"/>
              <a:t>очень мягкая </a:t>
            </a:r>
            <a:r>
              <a:rPr lang="ru-RU" dirty="0" smtClean="0"/>
              <a:t> масса с металлическим блеском;</a:t>
            </a:r>
          </a:p>
          <a:p>
            <a:r>
              <a:rPr lang="ru-RU" dirty="0" smtClean="0"/>
              <a:t>при 3700°С возгоняется;</a:t>
            </a:r>
          </a:p>
          <a:p>
            <a:r>
              <a:rPr lang="ru-RU" dirty="0" smtClean="0"/>
              <a:t>проводит </a:t>
            </a:r>
            <a:r>
              <a:rPr lang="ru-RU" dirty="0" err="1" smtClean="0"/>
              <a:t>эл</a:t>
            </a:r>
            <a:r>
              <a:rPr lang="ru-RU" dirty="0" smtClean="0"/>
              <a:t>. ток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259228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90339"/>
            <a:ext cx="23431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47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578</TotalTime>
  <Words>676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  </vt:lpstr>
      <vt:lpstr>Углерод.  Физические и химические свойства.</vt:lpstr>
      <vt:lpstr>Строение атома углерода.</vt:lpstr>
      <vt:lpstr>Степени окисления атома углерода в соединениях:</vt:lpstr>
      <vt:lpstr>Охарактеризуйте элемент углерод по его положению в ПСХЭ</vt:lpstr>
      <vt:lpstr>Нахождение углерода в природе.</vt:lpstr>
      <vt:lpstr>Простое вещество углерод.</vt:lpstr>
      <vt:lpstr>       Алмаз  (adamas – непреклонный, твердый)        </vt:lpstr>
      <vt:lpstr>Графит  (grapho – пишу)</vt:lpstr>
      <vt:lpstr>Амморфный углерод-мелкокристаллический графит.</vt:lpstr>
      <vt:lpstr>Взаимные превращения аллотропных модификаций углерода.</vt:lpstr>
      <vt:lpstr>Карбин</vt:lpstr>
      <vt:lpstr>Фуллерены </vt:lpstr>
      <vt:lpstr>Адсорбция  (ad — на, при; sorbeo — поглощаю)</vt:lpstr>
      <vt:lpstr>Химические свойства углерода</vt:lpstr>
      <vt:lpstr>Химические свойства углерода</vt:lpstr>
      <vt:lpstr>Химические свойства углерода</vt:lpstr>
      <vt:lpstr>Химические свойства углерода</vt:lpstr>
      <vt:lpstr>Реакции диспропорционирования:</vt:lpstr>
      <vt:lpstr>Решить задачу.</vt:lpstr>
      <vt:lpstr>Какие утверждения верны:</vt:lpstr>
      <vt:lpstr>Домашнее задание</vt:lpstr>
    </vt:vector>
  </TitlesOfParts>
  <Company>Lyceum37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him</dc:creator>
  <cp:lastModifiedBy>him</cp:lastModifiedBy>
  <cp:revision>51</cp:revision>
  <dcterms:created xsi:type="dcterms:W3CDTF">2014-02-13T10:02:03Z</dcterms:created>
  <dcterms:modified xsi:type="dcterms:W3CDTF">2014-02-19T04:55:03Z</dcterms:modified>
</cp:coreProperties>
</file>