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5" r:id="rId9"/>
    <p:sldId id="267" r:id="rId10"/>
    <p:sldId id="269" r:id="rId11"/>
    <p:sldId id="270" r:id="rId12"/>
    <p:sldId id="278" r:id="rId13"/>
    <p:sldId id="271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4DB4F-8C52-4A36-AD5C-75BFDA935D6B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740FD-AC9F-4972-984C-383BED7C5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40FD-AC9F-4972-984C-383BED7C57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40FD-AC9F-4972-984C-383BED7C571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40FD-AC9F-4972-984C-383BED7C571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40FD-AC9F-4972-984C-383BED7C571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7B397F-D9B5-4652-BFB5-F3DEE8400C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72A79F-655B-4233-B7D0-9C6126E55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5B8AE-EF80-4FD9-BEB5-6D7D595CBD73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4286E-0ACD-49C7-A93B-BEB9D8B9C0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Информационно – исследовательский проект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71810"/>
            <a:ext cx="7854696" cy="17859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Кристаллы вокруг нас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643446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Ярой альпийской зимой лед превращается в камень.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не в силах затем камень такой растопить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Клавдиан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390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СОШ № 8 с углубленным изучением отдельных предметов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имени Героя Советского Союза А.И. Маркова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Чехова Московской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2" descr="lavaKT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2304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357554" y="2214554"/>
            <a:ext cx="2081212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3" name="Рисунок 4" descr="столбчатый базаль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50"/>
            <a:ext cx="257176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928938" y="3282950"/>
            <a:ext cx="3000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Постепенное удаление воды из насыщенного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раствора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348038" y="4076700"/>
            <a:ext cx="207168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6" name="Рисунок 7" descr="поваренная сол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14688"/>
            <a:ext cx="257176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2987675" y="5084763"/>
            <a:ext cx="285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Конденсация паров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348038" y="5516563"/>
            <a:ext cx="2071687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9" name="Рисунок 11" descr="иней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929188"/>
            <a:ext cx="257176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14688"/>
            <a:ext cx="22304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986338"/>
            <a:ext cx="22304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86063" y="1428750"/>
            <a:ext cx="3214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Охлаждение насыщенного горячего раствора  или расплава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71472" y="0"/>
            <a:ext cx="83058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Способы выращивания кристаллов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642938"/>
            <a:ext cx="8305800" cy="4286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715436" cy="50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1.Чтобы вырастить кристаллы в домашней лаборатории, мы применили методику испарении насыщенного раствора открытым способом .</a:t>
            </a: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2.Для выращивания кристаллов были взяты следующие вещества: поваренная соль, медный купорос, сахар.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3. Мы выяснили, что для выращивания кристаллов подходят все предложенные вещества.  Поваренная соль  образует больше поликристаллов, медный купорос дает крупные кристаллы, и его лучше использовать для получения одиночных  кристаллов, а кристаллы сахара росли  очень медленно и  оказались очень хрупкими.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Полученные кристаллы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gjStPRTm4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58246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286520"/>
            <a:ext cx="334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Кристаллы </a:t>
            </a:r>
            <a:r>
              <a:rPr lang="ru-RU" dirty="0" err="1" smtClean="0"/>
              <a:t>медног</a:t>
            </a:r>
            <a:r>
              <a:rPr lang="ru-RU" dirty="0" smtClean="0"/>
              <a:t> о купороса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000636"/>
            <a:ext cx="31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кристаллы поваренной соли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429000"/>
            <a:ext cx="204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кристаллы сахара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Результаты опытов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501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Times New Roman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Проведя данную исследовательскую работу, можно   утверждать, что выдвинутая гипотеза, подтвердилась. На основании проведенных опытов мы сделали следующие выводы: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14282" y="2887413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кристаллы различных веществ имеют разную форму;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одни растут хорошо, другие – медленно;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 форму кристаллов влияет температура при которой выращивали кристалл: чем выше температура , тем быстрее растут кристаллы;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растворимость вещества  возрастает с повышением температуры;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кристалл, выращенный при медленном охлаждении, имеет более крупные грани;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рост кристаллов зависит от интенсивности испарения.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кристаллах в мире очень высока</a:t>
            </a:r>
          </a:p>
          <a:p>
            <a:pPr marL="342900" indent="-342900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Кристаллы и кристаллические материалы находят применение во многих приборах и устройствах, с которыми мы сталкиваемся каждый день. Десятки тысяч тонн разнообразных кристаллов выращиваются ежегодно, и специалисты по росту и исследованию кристаллов постоянно востребованы как у нас в стране, так и за рубежом. Работы по созданию технологий кристаллических материалов входят в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Перечень Приоритетных направлений развития науки, технологий и техники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утвержденный Президентом РФ.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медицине (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жидкие кристаллы 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необычные вещества, которые совмещают в себе свойства кристаллического твёрдого тела и жидкости),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компьютерах и мобильных телефонах,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Аудио-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видеотехнике,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Без кристаллов не могут работать многие сложные современные устройства для обработки, передачи и хранения информации,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Кристаллы применяются для трансформации одного вида энергии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другой,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Кристаллы нужны для создания когерентных источников света и управления лазерным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излучением,                                       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Великолепие кристаллов издревле вдохновляет людей на создание красивейших ювелирных украшений и декоративных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изделий,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Кристаллы необходимы для обработки поверхностей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pPr marL="342900" indent="-342900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Полученные кристаллы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gjStPRTm4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58246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286520"/>
            <a:ext cx="334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Кристаллы </a:t>
            </a:r>
            <a:r>
              <a:rPr lang="ru-RU" dirty="0" err="1" smtClean="0"/>
              <a:t>медног</a:t>
            </a:r>
            <a:r>
              <a:rPr lang="ru-RU" dirty="0" smtClean="0"/>
              <a:t> о купороса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000636"/>
            <a:ext cx="31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кристаллы поваренной соли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429000"/>
            <a:ext cx="204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кристаллы сахара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9 сентября - день смай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43998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18043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/>
              <a:t>Участницы проекта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Другова Ольга,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Кочетова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Софья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2050" name="Picture 2" descr="C:\Documents and Settings\Учитель\Мои документы\DSCN4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52" r="6452"/>
          <a:stretch>
            <a:fillRect/>
          </a:stretch>
        </p:blipFill>
        <p:spPr bwMode="auto">
          <a:xfrm>
            <a:off x="3357554" y="714356"/>
            <a:ext cx="54292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Актуальность и выбор темы</a:t>
            </a:r>
            <a:r>
              <a:rPr lang="ru-RU" sz="3200" dirty="0" smtClean="0"/>
              <a:t> исследования определены следующими факторами: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выращивание кристаллов по истине увлекательное занятие и, пожалуй, самое простое, доступное и недорогое для большинства начинающих химиков, максимально безопасное с точки зрения техники безопасности, что немаловажно для тех, кто проводит эксперименты дома;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тщательная подготовка и выполнение оттачивают навыки в умении аккуратно обращаться с веществами и правильно организовывать план своей работы;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кристаллы играли и играют до сих пор немаловажную роль в жизни человека. Они сыграли важную роль во многих технических новинках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века, поэтому эта тема актуальна для современного человека.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нашего исследования: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познакомится с разнообразием кристаллов, вырастить кристаллы разнообразных веществ из растворов и сравнить их свойства, определить условия для выращивания кристаллов.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89586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исследования и способы решения: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материала по выращиванию кристалла;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 за образованием кристалла;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описание наблюдений.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4286280"/>
          </a:xfrm>
        </p:spPr>
        <p:txBody>
          <a:bodyPr>
            <a:normAutofit fontScale="90000"/>
          </a:bodyPr>
          <a:lstStyle/>
          <a:p>
            <a:pPr algn="just">
              <a:lnSpc>
                <a:spcPct val="80000"/>
              </a:lnSpc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кристаллы - основа  жизни  на  земле, понятия «кристалл» и «жизнь» - не  взаимоисключающие;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неживой природы  кристалл – живой! Кристаллы  можно вырастить. кристаллы соли могут появляться при создании определенных условий, значит, если изменить условия кристаллизации, то можно получать кристаллы различной формы и цвета. 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Users\Larisa\Desktop\Кристаллы\Nutoyq9QHL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538502" cy="2786082"/>
          </a:xfrm>
          <a:prstGeom prst="rect">
            <a:avLst/>
          </a:prstGeom>
          <a:noFill/>
        </p:spPr>
      </p:pic>
      <p:pic>
        <p:nvPicPr>
          <p:cNvPr id="4102" name="Picture 6" descr="C:\Users\Larisa\Desktop\Кристаллы\9leFZrTRi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14662"/>
            <a:ext cx="3286148" cy="3643338"/>
          </a:xfrm>
          <a:prstGeom prst="rect">
            <a:avLst/>
          </a:prstGeom>
          <a:noFill/>
        </p:spPr>
      </p:pic>
      <p:pic>
        <p:nvPicPr>
          <p:cNvPr id="4103" name="Picture 7" descr="C:\Users\Larisa\Desktop\Кристаллы\tumblr_mq6kyevCfQ1rtosdao1_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928934"/>
            <a:ext cx="271464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6508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кристаллов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916238" y="1052513"/>
            <a:ext cx="3313112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кристаллы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250825" y="1844675"/>
            <a:ext cx="3168650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монокристаллы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5508625" y="1773238"/>
            <a:ext cx="3168650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поликристаллы</a:t>
            </a: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 flipH="1">
            <a:off x="1763713" y="1484313"/>
            <a:ext cx="2663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500563" y="1484313"/>
            <a:ext cx="2519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179388" y="2708275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physbook.ru/images/thumb/c/ce/Img_T-53-002-4.jpg/205px-Img_T-53-002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1952625" cy="2181226"/>
          </a:xfrm>
          <a:prstGeom prst="rect">
            <a:avLst/>
          </a:prstGeom>
          <a:noFill/>
        </p:spPr>
      </p:pic>
      <p:pic>
        <p:nvPicPr>
          <p:cNvPr id="23556" name="Picture 4" descr="http://www.physbook.ru/images/1/1b/Img_T-53-002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2214578" cy="2286016"/>
          </a:xfrm>
          <a:prstGeom prst="rect">
            <a:avLst/>
          </a:prstGeom>
          <a:noFill/>
        </p:spPr>
      </p:pic>
      <p:pic>
        <p:nvPicPr>
          <p:cNvPr id="23558" name="Picture 6" descr="http://www.physbook.ru/images/thumb/7/7a/Img_T-53-002-6.jpg/282px-Img_T-53-002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643182"/>
            <a:ext cx="2357422" cy="22860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929190" y="4929198"/>
            <a:ext cx="1692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каменная соль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4929198"/>
            <a:ext cx="90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кварц 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4786322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 топаз</a:t>
            </a:r>
            <a:endParaRPr lang="ru-RU" i="1" dirty="0"/>
          </a:p>
        </p:txBody>
      </p:sp>
      <p:sp>
        <p:nvSpPr>
          <p:cNvPr id="23560" name="AutoShape 8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9" name="Рисунок 1" descr="id16060_w1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643181"/>
            <a:ext cx="192882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143108" y="4857760"/>
            <a:ext cx="2524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изумруд</a:t>
            </a:r>
            <a:endParaRPr lang="ru-RU" dirty="0"/>
          </a:p>
        </p:txBody>
      </p:sp>
      <p:sp>
        <p:nvSpPr>
          <p:cNvPr id="23571" name="AutoShape 19" descr="data:image/jpeg;base64,/9j/4AAQSkZJRgABAQEAYABgAAD/2wBDAAoHBwgHBgoICAgLCgoLDhgQDg0NDh0VFhEYIx8lJCIfIiEmKzcvJik0KSEiMEExNDk7Pj4+JS5ESUM8SDc9Pjv/2wBDAQoLCw4NDhwQEBw7KCIoOzs7Ozs7Ozs7Ozs7Ozs7Ozs7Ozs7Ozs7Ozs7Ozs7Ozs7Ozs7Ozs7Ozs7Ozs7Ozs7Ozv/wAARCACv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lx6U4Ugp6gd64j6Rijk9KkBA7UKBjrSyYxgUEjRg0EgDkU0D3pGPOKQWAcnpUgwKaox9KcT60gAmkBoo7dKBgOaCc9qTpRmpAAKCaWkNKwC4FIcDnFHFB5osAUcUlL9KBiGk49KWkwT3pDFyMUmfalxSdKADI9KKSjNIdhaQgDtRmkJosAHpSde1GKKQwOOtNwD2paDilYBCKQjilJpOo60DG0UuKMUgsIaSlxTaAsB69KYeKeeaQikMjIGKbTyKaRQCGdT0pDin9KaT3oGNopcfSiiwXLympV9cVGoxUqdeldZiyVSFFRk5brSue3amgUEoUnA60wdc0MfagUmMkB4pc0zNLSAXOTRmk7UUDFzxRijp3oGDSAM0UGjOBSAOp54ooyM0UAIaXpRijIpAIR6CgUvSkye1AwJ5pO9FH1oAMcUYxRk0GkAhxSd+lLRSGIaT60tFAxDzSEClpCKQxtGKdSZ9KQxtJTutJ7UgEzSGlNJigBtHal70hoAQ0zFSYph4oBDSKaafTTSKGYz3opeKKNBGgq1MuFHJqNRzSuecV1mDBuTxQeBQtMkbjFIBM5PWnrUa1IOBSGOP05opM0vWgAozigUGkMMk0tIKU0CD60cUvejvSASilxQSPWgBMcUmMGijvSGGc0AUZxS0AJSHnilyAaQmkAdKKBzRSGJgUGl+lBoAbzRijtQaQwNJxRmjrQAhGaTFLSVJQnakFKaTii4wpMc0uKQ0AIQKbTqQikIaeKaeRTjTetFwEwDTSKfikNAxmKKWikBpYCjk4pmck0kmSwoAxzXWYj88YNRHk8052wKiHXNJgiUDFOzTBTjgUhh1pc460mfSikMXNGTmk68UtACjkUZpKUDHegBeaUUhoxSELnPeigd6WgQ3vRS8UhxQMac04Ud6TOKQCk+1GM0maXOaAE6DmjNBpOKQxaQ+9GQKOvNIBO1GaXtSUDFxTT9KUmkJ96QIKQ0hYYpCeKCrC02gnPekzz1pDsHeg+tJnmjNIYtIcU0tSZpEi000Z96PemAntSGlNNNIYlFKDRTAuEjNLu4qPHrQzYFdJkI7ZOKAKZnJp44pAPBxS5poxS555pBYcCKU8U3vS9qChaKbzSjgUBYd9aUYpmc07tSFYd1ozTRS5oFYU5ozSUlAWF70pOBim5xSbqB2FzRTcikaRUGWIA96EmOw7ilzWRf+IrKxU5kDEdhWOvjqLzDmA7fWuyngcRUXNGJyVMZh6TtOR15PFJmuft/GGnz43MUPvV5NatJB8koNYzw1aD96LNYV6M1eMkaRpu7HeqQv45DhXB/GgzE1g01o0dCSZcLj1pDIKp+axo8w+tTcqxaMlN8z1qtvpNxpDsiz5go31W3HNOEhpXCxOWpM1GGzTu1IB2TikzSD6UooAKTPFLS0CG0UvFFIQ00hpSKDQMbRS7aKBFkEgdajkbmnZwKiJya6mZDl9akXGKYBTgcUgHdKM5NJS8YpDFzSg+tNFOFBSHUYpuTS5PWgBeOtGaOtBPNIBc+9Lmm8UUCsGTS5pKbmgYpakpCRSFuKaQxJHKIzDqK4TXtZvzcNEGKJnHFdu7ZUiuR1bT/tl6YwQpPSvaytQU25I8fNfaOl7jscpI7O2WYsT60w7wMgVq3mkzWHEgDDHDCsmWcgkdq+mck1eJ8gruTTAlgMhuafFevGfvGqhmwTimEljUrXc15DqdCv2N5guSD712Kyggc15npkjRXsZ5HNd5DKWiU57V83nFK01JdT6nJZ/unHsaQcHvSg1SEh9akWSvAeh7ti1mkzUQkpwOaVwJKcoNIozUqikAKvFPAopQKQgopRRigBOtHNL3ox3oJGmg0ppDQAlJil6UhNIBCcUUmfaigdh7tximr60xjk09DXUYkgzS00UtADgadmmKfWlJyKQx4pQaYOlKDmkUOzRmm5pR60DHZozSZopAOzQeabmlzimAtNZvSimmgQmaaxNLSYq0BGxrD1mA4EyfeFbrCqtzD5qFTXXh6vs5pnLiKXtINHLTSyTwGKU5z3NcrqNs1tKcElT+ldzcaa2DtOayrvTJJI2Vo93pX0FPEQ6SPm54Wa+ycciljzV23eOM/MCT71ZTQ7zz8CMgZ6mta30EjDSDJrariaVNbk0sHVqvaxmW8Mlxco6rtANddbEiJQfSoYNNEeOAK0IrYACvncdivbWS6H0WCwqw633EXmpVQ1MkIqZY1FeRI9NMhVDUioalAFLkelQMEAqQcUwGl3Gi4iSlqIMacGouBICKCRTd1GeetAhc0ZppNJmgkdmk60maTNADs4OKaaPrSHigEHPrRSUUwuRocmpl4qFeDUy810mTHijNNzQKAH0GkzigGkxjqBTc5pQTQO44mgMfWm0opDHg5oJpAaQmkMeDRmmBuKUH1pgLupeKbxmikFgNJ7CjrS4Ap3AjcE0wqSORUp60GmpBYqyQg9BUQhHcVdIzUZTnpWiqtEOCK32aM9qY1qB0q3iih1GPlKYgxTxHirO0Gk25rGTuWiJRT+lO2YpNtZMpMBRTgtGKkBoGDThRilxRYLhR3oo70ALSjFIenFJQIU0A02kJoEPPtSZpuaM0wHZpDTc0dqQC5FFNzRTARSKkB9KiUU8HFdRmSZoBpoNLnHFAh2c0ZzTOaXNIY4UucUzNLyBzSGP3UA0ylzzSGPozTc0m6gEPzSZNNzxRSGPBwaXNNBxRmgExQfSlzxzTM0oNIYpoxxSE0ZoAXIppxilpppXGN60lO6Unei4CDNKKQdaOQaQDjmggU3PrShuOlIQ7HFJikzS5pDClGKM8U0nmkAtJmik6UBcWkNFBNAhKKOKSgAzQTSUlMANGSKMmkY0gF696Kj49aKYhwNOzUQNOrpIsSKadmow3FOB4oCw4EdKWmUuRSEOB5pSaZnAo3ZoKHUZpM0ZAqQHg0mfemhqKBjgaXPFMzijPFICQcjNGaYGozSGOB5ozTM0uaQx2TRmm5o3UDHUmabk0ZoEKaOKbmgmgYuRmgmm96Q0gH5zQKaDRnFIB3ejNN3UmaAH7qWmZoB4pAOzzQTTc80hoEOzRmm+9GaBjs0hpKQnimAu40maQ0ZoEkKTTCeaC2ajJpDF30U3NFAhQacGplFdRBIGp+aiFOBxSJY/NKKaKXOOaQXHUAU0HNFIdx2aBTTRSC4/NBamZopDHZpc03tSdqAuP3UE0zNLmkO47NGaYc0c4pDHEn1ozTOtApDHhqAaZ0pc0xXHUUmaaTSBDs0ZpKM0h3FGaM03NBNArik0Z96TJpKAuODcUuaYtL2pAmLuzRmm5ozQVcdmim84pAaBDsmgnimk0hOKB3F3Uhamk0negLik000lITTC4uT60U3O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3" name="AutoShape 21" descr="data:image/jpeg;base64,/9j/4AAQSkZJRgABAQEAYABgAAD/2wBDAAoHBwgHBgoICAgLCgoLDhgQDg0NDh0VFhEYIx8lJCIfIiEmKzcvJik0KSEiMEExNDk7Pj4+JS5ESUM8SDc9Pjv/2wBDAQoLCw4NDhwQEBw7KCIoOzs7Ozs7Ozs7Ozs7Ozs7Ozs7Ozs7Ozs7Ozs7Ozs7Ozs7Ozs7Ozs7Ozs7Ozs7Ozs7Ozv/wAARCAC5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2DxgUoHNIDzTqsQop4FNAqRQaAFAFOC0LTqAFApcikFOA9qAEFPAoApyigYAU4KaUAU4GgBoFPAxSilAoAQCn4oxS0AJtpcU4UDFACUAU8AUUAJg0YNLRzmgAxS0UUAGKKKKAEopaSgBMUGnUmM0AMNFOxikIoAaaTFOxSGgBhpMU40hoAbimmnkcU2gBhphFSEU0igQwjimkU8imnimAwrzRSkUUAUBTwKavNPB7UgHACnr1pg6U4dKAH05TTRTxzQMUU8Dimj6UuTQA4HinA00HNOFADhThzTQKeBQAoFPFNFLmgB1GKQU6gBcUuMUlKKYCilFGaBSACOKSnn60mKAEopcUD3oASilxRQAZ9qTFHeloASgijNGaAEpKWk5oASmkU802gBuKQinHFIeKAGUhp1IaAGHikNPOKYRQAw0xqeRTTTAZRS4ooAzx1pwpBThQA4Gng01acBSAetPFMWnZoAeKUDuaQHinCgBRThSAU4UwHCngU2loAWlFFKKAFFOqjfapbafgSlmbGdqDmsm68VSop8mxKAj5Wlb+grWFGpP4UZzqwh8TOkpea5m08QSjJmJfdzjHSr0HiCN3w8ZA6HHUVUsNUj0IjiKcupsinVHFLHKoaNwwPpTyawNx1LTQ1G6kA7NJmkyMUZoAXOKAc03NL0oAWikPNGaADGaCKUUHmgBpoopKAAmkNKaSgBtJinkU0igBhFNNPNNNADKCeKU000ANJpppxNNNADc0UUUwM8DinimgYpRQA8UvU00GnigBRx1p64pnPpThQBItO+lMFPB9qAHgmnZ9KYKcKAHiniotwp4YUwH02SRY0Y7lBA6FsVwniDxFfzak9rBJJawwuV+Thn9zWY99eMEd52baeG7mu+ngZyipN2uclTFRg7JXNq71ManOolVQ0aldwON9QeaPJ8x4m29MkiscXJEm6QZznkdqja4IBCOyqeq9q9SNHlVo7HmOXO7yNtbuIlkBYbhgZ7VfjjSOPe8uAF6g5rmIJmEgAcLv4OfT604x3KyNEjF1HIIPBolT6XsVF21tc6G31V7OXejgHvzkGuhsvENvcqFl/dt69jXnoneIbHX8DxViG/H8e5ccBs1jVwkJlQxFSG2qPThKCARzS+ZmvOI9ZuoZMW183+6Wz+hrX0zxLcWw/wBNEkyHqTjIPtXDPAVIq61O2GNhLdWOwySad0rM0/XrTUZvJiDo+MgMOtaWK4ZQlF2krHXGSkrofxS9qaKM1JQ7pSZFHWjigBaXNNz2peCKQCcUhNLSHmmAnWjOKTGKKQwJ9qbTj7UlAhp5ptONNJoGIelMNPPIppoEMNNNONMNACGijNFAzODU5WqPOKUNTESinA1Gp4pwagCQH3pwJPeowaUNQBIPrTwajBpQaAJgaXJqHdTg5FMRKATQ2dpwcHHFRiQetBlHrTA85vILj7bJ5+RLuO8v3NVjuVipPHp3ruNb0xL6MzRqPPUf99D0rjpQY8o3B7g9RX0GGqxqRPIrwcJDHgaPC+Yj5GQVOahK5OKUkqQQB9RQHBJrsirHO9RgYqcE8CnrIVPyk++KY3TmkBK9M4NW4lJlyK8OfnTzT9M1Ifs9zkgAjrtztb/A1QDkZIODTwGIyf0NZez10LuTSQKVVVGDngEYNEcjeUYW4AOQc80NJI6KskZfuGPp9aaZQ3LYEg6OP60WutR9S9BcT25iEVw+XGVGelX4tVu1uN3myNt+Ynd0qjbst1EoCoNvBwOQ3qKtIG8wMQAw6nsa5Zxi90aRcujO40vUk1GzWUYDjhh71czmuE068n0+6aVMBM8gdCPpXZWF7Ff24miPsw9DXjV6Lpu62PRp1OZeZazSg4603PFGa5zUXNGaOtFIAJpM0GjpQMM+tJmkJxSCgB3am5oJxSZoAU8000HpSEgCkA0mkzQc00mgAJph56UpppoASijNFAGTup2efeoAw9aeGGaYidW9adnmoQxp26gCbNLuqAN3pd3vQBPuAFLuPrUG6l34pgTBvU0peoN9NMnvTETGTFNaWoGk71E8vvVIRZafAya5XXb63mnxDCA4yHkx1rTvl+0xFRK8Z9VNc7c28sJwyb89GHevQwcY83NfU5MQ3y2toVw2VycVERyW55qaSGUJu2FfqKh5PB617UZKR5/K0CselDMfek2nOelNJyK0Q0hwc/3jTvNIHIyO/FQ7qNx+op3HylwSsnCvx25yKGfzCCQvpxVWMn7tSgDOfzo0JaaLFvO1tLvQZ9jWlDqMUhw3y5HQ1jkZoIyMgVM6cZDjJxOiQljkAEeuauWF7Jp8oki5U8MvqK5aN3g2skzocdDyK1LG9SQhXlxKTjb0zXFUoe676o3jU1PQLK+hvovMibnupPIqxXBSyLasJ0mMTjgMD/P2roNC14XxFtccS9m9a8ethnBc0djvhVUtGb4NGfam5xRnNchsBIpQeKbnNIaAFz6ijGKbuoyaQxSabmgntTc0APJqMmlzTTQAbqaTmgnjFN560ABPvTSaUmmE0AFFGaKAMIGn5qANTt1IRPvx0pdxqDdShqYFgNRu561Du460bjQBNu96QvUO7tSF6YiXzKa0lRFuKYX4pgSNJxUEkwxUcknvVSWbjrVolj5pzzzVOSc81HLKc9arPL710wRlIdLKTVR2GelK75qFmrvpPl2MJq45pDjPFR5NIeVxSA44NelGV1c5uWwNnPPFAakOen60lVcZLGRnOPwqYruOP09KrIcMKlZioBB4pdRNEoYAcYxSluOlQiQU4NxnI+lUQ0OcnGOcU8RrNGUBCv1XDHLexqIuGpA2Rx1pSjcEye2lkjDqOcfeRjwa0bRmEQuN48yI5Hb8KyS7P/vLyCO9SQzFG3AnB7Cs5U1JFKbR6PoWtLqUPlyH96oyD/eH+Na+44rz7S7safcQ3TfIruMpnseM13wb8q+exVFU5+7sepSm5xux2aXI7UzNJmuQ1FPrRnvSfjSE5oAdnPNNNJmkzmkApNITzSEmmk0DAnmkPtQSKaW9KAEOelITgUpPPWmFvagBc0U3migDnQ9ODe9QbqdmkIm3etOBqAMMU8NimBMDRvqLNKDQA/NITxSZpCfamIQnjrUbk9qeTUb0wK8rHmqMzZq7IAapzKDmrRLKMj81Az1PLGarshreDIaGM1RMaeQaYRXXCRlJAp5ocYNGKeBu+tejRndWZzyVtSLFG09RTypHagD0rpsZ3G4K9s0pYk88U/gj0P8AOjinYXMR5HapASfal2j2/KnhAe1NIlyQ0Gl285HNO8tSKaw2fdz70WJuiSAYBY8nNWIIFknXn5epFVo5Qi8Cp4blUDfIeRgYqZP3XYhX57stXDeexx90cCu80a7+2aTbysfm2bW+o4NcBDcBzgITn2rr/DMckVhIJGHzSblXuorycdFezXkd2FnJzaZuhvQ0bhUecUbhXjHojy1GaYWpN3akA/dSZ703PFJmgBxpCaQtSZwKQxc+tNOMUZpCaACmk0E0hNAAWAPQUU3P1ooA5cN707cKrhvSnBqQicNSh8cYqHccUoNMCwGPel3c1AGp4PFAEwagtUW8Ub6YiQmo2NIWprMfpTAjcZqvIKsMaheqQilKuarMtXZF/GoHWrTE0UmWomXFWnWq8gIraMyGiPNODAVCTzRurshVsYyhcn8wd6QulQFqaWrrjiWYukifetLuX1qtuNKGrVV7kumWQy56nFOZ1Byuce9Vw1PVqtViHTJgdwyDRt/GmDGfl4NSMWX7y/iO9appq6M2rCYXsKep44FR7wDTww7Hilclply21N7Y7ZEDL6rwa2bHVRvElvKCR1X/ABFcw49TU9jpV7fSA2sT4zzIeFH41yV6NNq70OilOWx6NaX0d5HleGHVfSp9w9ayNJ0r+zkDSztNNjBY9B9K0d/PXNfPzUVJ8ux6cb21Jt/GM0me+ai3c0bvesyibcfWjdUIf1NG7AoAl396N/aotw9aXdSGSE4ppY0wt2pN1Ahxamk00kCkJxQMfux0oqPdRTA5MNmlDYqANTlYCkIsBqUNUAYjvTt3egCdX7U4HFQb+9OD+9MCbd70E1ECfWgvQBLu4ppPrTd2KTNMQpPNRvmnE0xiKAIm+tQMM1YIqJhzVXEVnWqsi8VdZe1V5EqkxWM+QYNR5qzLGagZMVopktDM0maXFJitVUJ5RKXNJRWqqEuI4GnBqYKUCtFUZLiTo9WEO8YPSqagirMXaqVdoh07khsmlbiTC+lX7fTAygGUD8KihJrQtnww96ieJnumNUYvcu2GjWMbh3TzmHTf0H4VvxsoQBQAB0AHFY9vJjFaEcmR1rhqVJTd5O50xioqyLRak3VBvJpwesWaEu6kJ96i3UbhUgS7vWlLVDuFG+gCYMaTfg8ng96i3c0bqQybdSFuKi3Y5zS7u9Ah+7mkJpm7PWk3UAPL4opm40UDOPDU4PUAanB6Qifd6U7cKrh/UU4N6UwLAanbhVcMDTgfegCfJ6g0Fie9Q7ueKUN7/hTAmBozUW40u73oAk3U0kUnUcc0nbmmAHFNPXmlJpM0CGstQtGDUxOaQ0wKckIPaqzwVosO1RsmaaYrGYYCO1N8o+laRiHemGKquFjPMXtTfKrR8r2pDCPSq5hWM7yj6U4Rmr/kD0p3kD0p84uUpqhqZFqfyB2FOEJFDmHKLF0q7C3TmqqKV4NWIxgg1DkUkaUD9M1eikrLiNXI3qGyi9v96N/vVcPTt3vSAn3Y70b/AM6h3H1pN30pAT7qN9Q7qTOaQE4bmlD+hqEMR3o30ATFsd6N/NQ76XdQBLuo3YqLdRvxQBLuoqLdRQM47d704NUdKKQiTcfWnBxUY60CgCYN6c0u7HNRjrS0wJQ1KDUQp4oAkBx0NLuFMFLQA/dRu9aYKWmAufejOaaKB1oAU80ho70UwGn6U2n0ygBMc0mBnNLR3oATbRtpxo70xBsGKcAOlHel9aLgAX8aUKPShadQAm0VIgpo6U9KQyaPirKN71VH3qmX7tAy0G4o39uKhWn96QEm/wB6N1RjoaD0oAk3+9KHqOg9KQiTf70Fx2qMUHrQMk3e9Lvpgpe9AD92aN1Mo7UASBqKZ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5" name="AutoShape 23" descr="data:image/jpeg;base64,/9j/4AAQSkZJRgABAQEAYABgAAD/2wBDAAoHBwgHBgoICAgLCgoLDhgQDg0NDh0VFhEYIx8lJCIfIiEmKzcvJik0KSEiMEExNDk7Pj4+JS5ESUM8SDc9Pjv/2wBDAQoLCw4NDhwQEBw7KCIoOzs7Ozs7Ozs7Ozs7Ozs7Ozs7Ozs7Ozs7Ozs7Ozs7Ozs7Ozs7Ozs7Ozs7Ozs7Ozs7Ozv/wAARCAC5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2DxgUoHNIDzTqsQop4FNAqRQaAFAFOC0LTqAFApcikFOA9qAEFPAoApyigYAU4KaUAU4GgBoFPAxSilAoAQCn4oxS0AJtpcU4UDFACUAU8AUUAJg0YNLRzmgAxS0UUAGKKKKAEopaSgBMUGnUmM0AMNFOxikIoAaaTFOxSGgBhpMU40hoAbimmnkcU2gBhphFSEU0igQwjimkU8imnimAwrzRSkUUAUBTwKavNPB7UgHACnr1pg6U4dKAH05TTRTxzQMUU8Dimj6UuTQA4HinA00HNOFADhThzTQKeBQAoFPFNFLmgB1GKQU6gBcUuMUlKKYCilFGaBSACOKSnn60mKAEopcUD3oASilxRQAZ9qTFHeloASgijNGaAEpKWk5oASmkU802gBuKQinHFIeKAGUhp1IaAGHikNPOKYRQAw0xqeRTTTAZRS4ooAzx1pwpBThQA4Gng01acBSAetPFMWnZoAeKUDuaQHinCgBRThSAU4UwHCngU2loAWlFFKKAFFOqjfapbafgSlmbGdqDmsm68VSop8mxKAj5Wlb+grWFGpP4UZzqwh8TOkpea5m08QSjJmJfdzjHSr0HiCN3w8ZA6HHUVUsNUj0IjiKcupsinVHFLHKoaNwwPpTyawNx1LTQ1G6kA7NJmkyMUZoAXOKAc03NL0oAWikPNGaADGaCKUUHmgBpoopKAAmkNKaSgBtJinkU0igBhFNNPNNNADKCeKU000ANJpppxNNNADc0UUUwM8DinimgYpRQA8UvU00GnigBRx1p64pnPpThQBItO+lMFPB9qAHgmnZ9KYKcKAHiniotwp4YUwH02SRY0Y7lBA6FsVwniDxFfzak9rBJJawwuV+Thn9zWY99eMEd52baeG7mu+ngZyipN2uclTFRg7JXNq71ManOolVQ0aldwON9QeaPJ8x4m29MkiscXJEm6QZznkdqja4IBCOyqeq9q9SNHlVo7HmOXO7yNtbuIlkBYbhgZ7VfjjSOPe8uAF6g5rmIJmEgAcLv4OfT604x3KyNEjF1HIIPBolT6XsVF21tc6G31V7OXejgHvzkGuhsvENvcqFl/dt69jXnoneIbHX8DxViG/H8e5ccBs1jVwkJlQxFSG2qPThKCARzS+ZmvOI9ZuoZMW183+6Wz+hrX0zxLcWw/wBNEkyHqTjIPtXDPAVIq61O2GNhLdWOwySad0rM0/XrTUZvJiDo+MgMOtaWK4ZQlF2krHXGSkrofxS9qaKM1JQ7pSZFHWjigBaXNNz2peCKQCcUhNLSHmmAnWjOKTGKKQwJ9qbTj7UlAhp5ptONNJoGIelMNPPIppoEMNNNONMNACGijNFAzODU5WqPOKUNTESinA1Gp4pwagCQH3pwJPeowaUNQBIPrTwajBpQaAJgaXJqHdTg5FMRKATQ2dpwcHHFRiQetBlHrTA85vILj7bJ5+RLuO8v3NVjuVipPHp3ruNb0xL6MzRqPPUf99D0rjpQY8o3B7g9RX0GGqxqRPIrwcJDHgaPC+Yj5GQVOahK5OKUkqQQB9RQHBJrsirHO9RgYqcE8CnrIVPyk++KY3TmkBK9M4NW4lJlyK8OfnTzT9M1Ifs9zkgAjrtztb/A1QDkZIODTwGIyf0NZez10LuTSQKVVVGDngEYNEcjeUYW4AOQc80NJI6KskZfuGPp9aaZQ3LYEg6OP60WutR9S9BcT25iEVw+XGVGelX4tVu1uN3myNt+Ynd0qjbst1EoCoNvBwOQ3qKtIG8wMQAw6nsa5Zxi90aRcujO40vUk1GzWUYDjhh71czmuE068n0+6aVMBM8gdCPpXZWF7Ff24miPsw9DXjV6Lpu62PRp1OZeZazSg4603PFGa5zUXNGaOtFIAJpM0GjpQMM+tJmkJxSCgB3am5oJxSZoAU8000HpSEgCkA0mkzQc00mgAJph56UpppoASijNFAGTup2efeoAw9aeGGaYidW9adnmoQxp26gCbNLuqAN3pd3vQBPuAFLuPrUG6l34pgTBvU0peoN9NMnvTETGTFNaWoGk71E8vvVIRZafAya5XXb63mnxDCA4yHkx1rTvl+0xFRK8Z9VNc7c28sJwyb89GHevQwcY83NfU5MQ3y2toVw2VycVERyW55qaSGUJu2FfqKh5PB617UZKR5/K0CselDMfek2nOelNJyK0Q0hwc/3jTvNIHIyO/FQ7qNx+op3HylwSsnCvx25yKGfzCCQvpxVWMn7tSgDOfzo0JaaLFvO1tLvQZ9jWlDqMUhw3y5HQ1jkZoIyMgVM6cZDjJxOiQljkAEeuauWF7Jp8oki5U8MvqK5aN3g2skzocdDyK1LG9SQhXlxKTjb0zXFUoe676o3jU1PQLK+hvovMibnupPIqxXBSyLasJ0mMTjgMD/P2roNC14XxFtccS9m9a8ethnBc0djvhVUtGb4NGfam5xRnNchsBIpQeKbnNIaAFz6ijGKbuoyaQxSabmgntTc0APJqMmlzTTQAbqaTmgnjFN560ABPvTSaUmmE0AFFGaKAMIGn5qANTt1IRPvx0pdxqDdShqYFgNRu561Du460bjQBNu96QvUO7tSF6YiXzKa0lRFuKYX4pgSNJxUEkwxUcknvVSWbjrVolj5pzzzVOSc81HLKc9arPL710wRlIdLKTVR2GelK75qFmrvpPl2MJq45pDjPFR5NIeVxSA44NelGV1c5uWwNnPPFAakOen60lVcZLGRnOPwqYruOP09KrIcMKlZioBB4pdRNEoYAcYxSluOlQiQU4NxnI+lUQ0OcnGOcU8RrNGUBCv1XDHLexqIuGpA2Rx1pSjcEye2lkjDqOcfeRjwa0bRmEQuN48yI5Hb8KyS7P/vLyCO9SQzFG3AnB7Cs5U1JFKbR6PoWtLqUPlyH96oyD/eH+Na+44rz7S7safcQ3TfIruMpnseM13wb8q+exVFU5+7sepSm5xux2aXI7UzNJmuQ1FPrRnvSfjSE5oAdnPNNNJmkzmkApNITzSEmmk0DAnmkPtQSKaW9KAEOelITgUpPPWmFvagBc0U3migDnQ9ODe9QbqdmkIm3etOBqAMMU8NimBMDRvqLNKDQA/NITxSZpCfamIQnjrUbk9qeTUb0wK8rHmqMzZq7IAapzKDmrRLKMj81Az1PLGarshreDIaGM1RMaeQaYRXXCRlJAp5ocYNGKeBu+tejRndWZzyVtSLFG09RTypHagD0rpsZ3G4K9s0pYk88U/gj0P8AOjinYXMR5HapASfal2j2/KnhAe1NIlyQ0Gl285HNO8tSKaw2fdz70WJuiSAYBY8nNWIIFknXn5epFVo5Qi8Cp4blUDfIeRgYqZP3XYhX57stXDeexx90cCu80a7+2aTbysfm2bW+o4NcBDcBzgITn2rr/DMckVhIJGHzSblXuorycdFezXkd2FnJzaZuhvQ0bhUecUbhXjHojy1GaYWpN3akA/dSZ703PFJmgBxpCaQtSZwKQxc+tNOMUZpCaACmk0E0hNAAWAPQUU3P1ooA5cN707cKrhvSnBqQicNSh8cYqHccUoNMCwGPel3c1AGp4PFAEwagtUW8Ub6YiQmo2NIWprMfpTAjcZqvIKsMaheqQilKuarMtXZF/GoHWrTE0UmWomXFWnWq8gIraMyGiPNODAVCTzRurshVsYyhcn8wd6QulQFqaWrrjiWYukifetLuX1qtuNKGrVV7kumWQy56nFOZ1Byuce9Vw1PVqtViHTJgdwyDRt/GmDGfl4NSMWX7y/iO9appq6M2rCYXsKep44FR7wDTww7Hilclply21N7Y7ZEDL6rwa2bHVRvElvKCR1X/ABFcw49TU9jpV7fSA2sT4zzIeFH41yV6NNq70OilOWx6NaX0d5HleGHVfSp9w9ayNJ0r+zkDSztNNjBY9B9K0d/PXNfPzUVJ8ux6cb21Jt/GM0me+ai3c0bvesyibcfWjdUIf1NG7AoAl396N/aotw9aXdSGSE4ppY0wt2pN1Ahxamk00kCkJxQMfux0oqPdRTA5MNmlDYqANTlYCkIsBqUNUAYjvTt3egCdX7U4HFQb+9OD+9MCbd70E1ECfWgvQBLu4ppPrTd2KTNMQpPNRvmnE0xiKAIm+tQMM1YIqJhzVXEVnWqsi8VdZe1V5EqkxWM+QYNR5qzLGagZMVopktDM0maXFJitVUJ5RKXNJRWqqEuI4GnBqYKUCtFUZLiTo9WEO8YPSqagirMXaqVdoh07khsmlbiTC+lX7fTAygGUD8KihJrQtnww96ieJnumNUYvcu2GjWMbh3TzmHTf0H4VvxsoQBQAB0AHFY9vJjFaEcmR1rhqVJTd5O50xioqyLRak3VBvJpwesWaEu6kJ96i3UbhUgS7vWlLVDuFG+gCYMaTfg8ng96i3c0bqQybdSFuKi3Y5zS7u9Ah+7mkJpm7PWk3UAPL4opm40UDOPDU4PUAanB6Qifd6U7cKrh/UU4N6UwLAanbhVcMDTgfegCfJ6g0Fie9Q7ueKUN7/hTAmBozUW40u73oAk3U0kUnUcc0nbmmAHFNPXmlJpM0CGstQtGDUxOaQ0wKckIPaqzwVosO1RsmaaYrGYYCO1N8o+laRiHemGKquFjPMXtTfKrR8r2pDCPSq5hWM7yj6U4Rmr/kD0p3kD0p84uUpqhqZFqfyB2FOEJFDmHKLF0q7C3TmqqKV4NWIxgg1DkUkaUD9M1eikrLiNXI3qGyi9v96N/vVcPTt3vSAn3Y70b/AM6h3H1pN30pAT7qN9Q7qTOaQE4bmlD+hqEMR3o30ATFsd6N/NQ76XdQBLuo3YqLdRvxQBLuoqLdRQM47d704NUdKKQiTcfWnBxUY60CgCYN6c0u7HNRjrS0wJQ1KDUQp4oAkBx0NLuFMFLQA/dRu9aYKWmAufejOaaKB1oAU80ho70UwGn6U2n0ygBMc0mBnNLR3oATbRtpxo70xBsGKcAOlHel9aLgAX8aUKPShadQAm0VIgpo6U9KQyaPirKN71VH3qmX7tAy0G4o39uKhWn96QEm/wB6N1RjoaD0oAk3+9KHqOg9KQiTf70Fx2qMUHrQMk3e9Lvpgpe9AD92aN1Mo7UASBqKZ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7" name="AutoShape 25" descr="data:image/jpeg;base64,/9j/4AAQSkZJRgABAQEAYABgAAD/2wBDAAoHBwgHBgoICAgLCgoLDhgQDg0NDh0VFhEYIx8lJCIfIiEmKzcvJik0KSEiMEExNDk7Pj4+JS5ESUM8SDc9Pjv/2wBDAQoLCw4NDhwQEBw7KCIoOzs7Ozs7Ozs7Ozs7Ozs7Ozs7Ozs7Ozs7Ozs7Ozs7Ozs7Ozs7Ozs7Ozs7Ozs7Ozs7Ozv/wAARCAC5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2DxgUoHNIDzTqsQop4FNAqRQaAFAFOC0LTqAFApcikFOA9qAEFPAoApyigYAU4KaUAU4GgBoFPAxSilAoAQCn4oxS0AJtpcU4UDFACUAU8AUUAJg0YNLRzmgAxS0UUAGKKKKAEopaSgBMUGnUmM0AMNFOxikIoAaaTFOxSGgBhpMU40hoAbimmnkcU2gBhphFSEU0igQwjimkU8imnimAwrzRSkUUAUBTwKavNPB7UgHACnr1pg6U4dKAH05TTRTxzQMUU8Dimj6UuTQA4HinA00HNOFADhThzTQKeBQAoFPFNFLmgB1GKQU6gBcUuMUlKKYCilFGaBSACOKSnn60mKAEopcUD3oASilxRQAZ9qTFHeloASgijNGaAEpKWk5oASmkU802gBuKQinHFIeKAGUhp1IaAGHikNPOKYRQAw0xqeRTTTAZRS4ooAzx1pwpBThQA4Gng01acBSAetPFMWnZoAeKUDuaQHinCgBRThSAU4UwHCngU2loAWlFFKKAFFOqjfapbafgSlmbGdqDmsm68VSop8mxKAj5Wlb+grWFGpP4UZzqwh8TOkpea5m08QSjJmJfdzjHSr0HiCN3w8ZA6HHUVUsNUj0IjiKcupsinVHFLHKoaNwwPpTyawNx1LTQ1G6kA7NJmkyMUZoAXOKAc03NL0oAWikPNGaADGaCKUUHmgBpoopKAAmkNKaSgBtJinkU0igBhFNNPNNNADKCeKU000ANJpppxNNNADc0UUUwM8DinimgYpRQA8UvU00GnigBRx1p64pnPpThQBItO+lMFPB9qAHgmnZ9KYKcKAHiniotwp4YUwH02SRY0Y7lBA6FsVwniDxFfzak9rBJJawwuV+Thn9zWY99eMEd52baeG7mu+ngZyipN2uclTFRg7JXNq71ManOolVQ0aldwON9QeaPJ8x4m29MkiscXJEm6QZznkdqja4IBCOyqeq9q9SNHlVo7HmOXO7yNtbuIlkBYbhgZ7VfjjSOPe8uAF6g5rmIJmEgAcLv4OfT604x3KyNEjF1HIIPBolT6XsVF21tc6G31V7OXejgHvzkGuhsvENvcqFl/dt69jXnoneIbHX8DxViG/H8e5ccBs1jVwkJlQxFSG2qPThKCARzS+ZmvOI9ZuoZMW183+6Wz+hrX0zxLcWw/wBNEkyHqTjIPtXDPAVIq61O2GNhLdWOwySad0rM0/XrTUZvJiDo+MgMOtaWK4ZQlF2krHXGSkrofxS9qaKM1JQ7pSZFHWjigBaXNNz2peCKQCcUhNLSHmmAnWjOKTGKKQwJ9qbTj7UlAhp5ptONNJoGIelMNPPIppoEMNNNONMNACGijNFAzODU5WqPOKUNTESinA1Gp4pwagCQH3pwJPeowaUNQBIPrTwajBpQaAJgaXJqHdTg5FMRKATQ2dpwcHHFRiQetBlHrTA85vILj7bJ5+RLuO8v3NVjuVipPHp3ruNb0xL6MzRqPPUf99D0rjpQY8o3B7g9RX0GGqxqRPIrwcJDHgaPC+Yj5GQVOahK5OKUkqQQB9RQHBJrsirHO9RgYqcE8CnrIVPyk++KY3TmkBK9M4NW4lJlyK8OfnTzT9M1Ifs9zkgAjrtztb/A1QDkZIODTwGIyf0NZez10LuTSQKVVVGDngEYNEcjeUYW4AOQc80NJI6KskZfuGPp9aaZQ3LYEg6OP60WutR9S9BcT25iEVw+XGVGelX4tVu1uN3myNt+Ynd0qjbst1EoCoNvBwOQ3qKtIG8wMQAw6nsa5Zxi90aRcujO40vUk1GzWUYDjhh71czmuE068n0+6aVMBM8gdCPpXZWF7Ff24miPsw9DXjV6Lpu62PRp1OZeZazSg4603PFGa5zUXNGaOtFIAJpM0GjpQMM+tJmkJxSCgB3am5oJxSZoAU8000HpSEgCkA0mkzQc00mgAJph56UpppoASijNFAGTup2efeoAw9aeGGaYidW9adnmoQxp26gCbNLuqAN3pd3vQBPuAFLuPrUG6l34pgTBvU0peoN9NMnvTETGTFNaWoGk71E8vvVIRZafAya5XXb63mnxDCA4yHkx1rTvl+0xFRK8Z9VNc7c28sJwyb89GHevQwcY83NfU5MQ3y2toVw2VycVERyW55qaSGUJu2FfqKh5PB617UZKR5/K0CselDMfek2nOelNJyK0Q0hwc/3jTvNIHIyO/FQ7qNx+op3HylwSsnCvx25yKGfzCCQvpxVWMn7tSgDOfzo0JaaLFvO1tLvQZ9jWlDqMUhw3y5HQ1jkZoIyMgVM6cZDjJxOiQljkAEeuauWF7Jp8oki5U8MvqK5aN3g2skzocdDyK1LG9SQhXlxKTjb0zXFUoe676o3jU1PQLK+hvovMibnupPIqxXBSyLasJ0mMTjgMD/P2roNC14XxFtccS9m9a8ethnBc0djvhVUtGb4NGfam5xRnNchsBIpQeKbnNIaAFz6ijGKbuoyaQxSabmgntTc0APJqMmlzTTQAbqaTmgnjFN560ABPvTSaUmmE0AFFGaKAMIGn5qANTt1IRPvx0pdxqDdShqYFgNRu561Du460bjQBNu96QvUO7tSF6YiXzKa0lRFuKYX4pgSNJxUEkwxUcknvVSWbjrVolj5pzzzVOSc81HLKc9arPL710wRlIdLKTVR2GelK75qFmrvpPl2MJq45pDjPFR5NIeVxSA44NelGV1c5uWwNnPPFAakOen60lVcZLGRnOPwqYruOP09KrIcMKlZioBB4pdRNEoYAcYxSluOlQiQU4NxnI+lUQ0OcnGOcU8RrNGUBCv1XDHLexqIuGpA2Rx1pSjcEye2lkjDqOcfeRjwa0bRmEQuN48yI5Hb8KyS7P/vLyCO9SQzFG3AnB7Cs5U1JFKbR6PoWtLqUPlyH96oyD/eH+Na+44rz7S7safcQ3TfIruMpnseM13wb8q+exVFU5+7sepSm5xux2aXI7UzNJmuQ1FPrRnvSfjSE5oAdnPNNNJmkzmkApNITzSEmmk0DAnmkPtQSKaW9KAEOelITgUpPPWmFvagBc0U3migDnQ9ODe9QbqdmkIm3etOBqAMMU8NimBMDRvqLNKDQA/NITxSZpCfamIQnjrUbk9qeTUb0wK8rHmqMzZq7IAapzKDmrRLKMj81Az1PLGarshreDIaGM1RMaeQaYRXXCRlJAp5ocYNGKeBu+tejRndWZzyVtSLFG09RTypHagD0rpsZ3G4K9s0pYk88U/gj0P8AOjinYXMR5HapASfal2j2/KnhAe1NIlyQ0Gl285HNO8tSKaw2fdz70WJuiSAYBY8nNWIIFknXn5epFVo5Qi8Cp4blUDfIeRgYqZP3XYhX57stXDeexx90cCu80a7+2aTbysfm2bW+o4NcBDcBzgITn2rr/DMckVhIJGHzSblXuorycdFezXkd2FnJzaZuhvQ0bhUecUbhXjHojy1GaYWpN3akA/dSZ703PFJmgBxpCaQtSZwKQxc+tNOMUZpCaACmk0E0hNAAWAPQUU3P1ooA5cN707cKrhvSnBqQicNSh8cYqHccUoNMCwGPel3c1AGp4PFAEwagtUW8Ub6YiQmo2NIWprMfpTAjcZqvIKsMaheqQilKuarMtXZF/GoHWrTE0UmWomXFWnWq8gIraMyGiPNODAVCTzRurshVsYyhcn8wd6QulQFqaWrrjiWYukifetLuX1qtuNKGrVV7kumWQy56nFOZ1Byuce9Vw1PVqtViHTJgdwyDRt/GmDGfl4NSMWX7y/iO9appq6M2rCYXsKep44FR7wDTww7Hilclply21N7Y7ZEDL6rwa2bHVRvElvKCR1X/ABFcw49TU9jpV7fSA2sT4zzIeFH41yV6NNq70OilOWx6NaX0d5HleGHVfSp9w9ayNJ0r+zkDSztNNjBY9B9K0d/PXNfPzUVJ8ux6cb21Jt/GM0me+ai3c0bvesyibcfWjdUIf1NG7AoAl396N/aotw9aXdSGSE4ppY0wt2pN1Ahxamk00kCkJxQMfux0oqPdRTA5MNmlDYqANTlYCkIsBqUNUAYjvTt3egCdX7U4HFQb+9OD+9MCbd70E1ECfWgvQBLu4ppPrTd2KTNMQpPNRvmnE0xiKAIm+tQMM1YIqJhzVXEVnWqsi8VdZe1V5EqkxWM+QYNR5qzLGagZMVopktDM0maXFJitVUJ5RKXNJRWqqEuI4GnBqYKUCtFUZLiTo9WEO8YPSqagirMXaqVdoh07khsmlbiTC+lX7fTAygGUD8KihJrQtnww96ieJnumNUYvcu2GjWMbh3TzmHTf0H4VvxsoQBQAB0AHFY9vJjFaEcmR1rhqVJTd5O50xioqyLRak3VBvJpwesWaEu6kJ96i3UbhUgS7vWlLVDuFG+gCYMaTfg8ng96i3c0bqQybdSFuKi3Y5zS7u9Ah+7mkJpm7PWk3UAPL4opm40UDOPDU4PUAanB6Qifd6U7cKrh/UU4N6UwLAanbhVcMDTgfegCfJ6g0Fie9Q7ueKUN7/hTAmBozUW40u73oAk3U0kUnUcc0nbmmAHFNPXmlJpM0CGstQtGDUxOaQ0wKckIPaqzwVosO1RsmaaYrGYYCO1N8o+laRiHemGKquFjPMXtTfKrR8r2pDCPSq5hWM7yj6U4Rmr/kD0p3kD0p84uUpqhqZFqfyB2FOEJFDmHKLF0q7C3TmqqKV4NWIxgg1DkUkaUD9M1eikrLiNXI3qGyi9v96N/vVcPTt3vSAn3Y70b/AM6h3H1pN30pAT7qN9Q7qTOaQE4bmlD+hqEMR3o30ATFsd6N/NQ76XdQBLuo3YqLdRvxQBLuoqLdRQM47d704NUdKKQiTcfWnBxUY60CgCYN6c0u7HNRjrS0wJQ1KDUQp4oAkBx0NLuFMFLQA/dRu9aYKWmAufejOaaKB1oAU80ho70UwGn6U2n0ygBMc0mBnNLR3oATbRtpxo70xBsGKcAOlHel9aLgAX8aUKPShadQAm0VIgpo6U9KQyaPirKN71VH3qmX7tAy0G4o39uKhWn96QEm/wB6N1RjoaD0oAk3+9KHqOg9KQiTf70Fx2qMUHrQMk3e9Lvpgpe9AD92aN1Mo7UASBqKZ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eo.web.ru/mindraw/skelet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071966" cy="27860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3500438"/>
            <a:ext cx="300569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дендрит самородной меди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7652" name="Picture 4" descr="дендриты льда на стекл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928670"/>
            <a:ext cx="4572032" cy="25431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3429000"/>
            <a:ext cx="399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ветвистые дендриты льда на стекле</a:t>
            </a:r>
            <a:endParaRPr lang="ru-RU" dirty="0"/>
          </a:p>
        </p:txBody>
      </p:sp>
      <p:pic>
        <p:nvPicPr>
          <p:cNvPr id="27654" name="Picture 6" descr="http://geo.web.ru/mindraw/dend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857652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дендриты окислов марганца в трещине яшмы</a:t>
            </a:r>
            <a:endParaRPr lang="ru-RU" dirty="0"/>
          </a:p>
        </p:txBody>
      </p:sp>
      <p:pic>
        <p:nvPicPr>
          <p:cNvPr id="8" name="Picture 5" descr="M:\кристаллы\page6_files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000504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72132" y="6215082"/>
            <a:ext cx="298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дендрит медного купороса</a:t>
            </a:r>
            <a:endParaRPr lang="ru-RU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Дендриты - это расщеплённые  кристаллы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2771775" y="476250"/>
            <a:ext cx="3529013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кристаллы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4787900" y="1557338"/>
            <a:ext cx="3529013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611188" y="1557338"/>
            <a:ext cx="3529012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H="1">
            <a:off x="2195513" y="10525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4427538" y="1052513"/>
            <a:ext cx="244951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4356100" y="4071942"/>
            <a:ext cx="478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  </a:t>
            </a:r>
            <a:r>
              <a:rPr lang="ru-RU" sz="1400">
                <a:latin typeface="Comic Sans MS" pitchFamily="66" charset="0"/>
              </a:rPr>
              <a:t> </a:t>
            </a:r>
            <a:r>
              <a:rPr lang="ru-RU">
                <a:latin typeface="Comic Sans MS" pitchFamily="66" charset="0"/>
              </a:rPr>
              <a:t> </a:t>
            </a:r>
            <a:r>
              <a:rPr lang="ru-RU"/>
              <a:t>  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4787900" y="4110038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323850" y="4119563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      </a:t>
            </a:r>
          </a:p>
        </p:txBody>
      </p:sp>
      <p:pic>
        <p:nvPicPr>
          <p:cNvPr id="140307" name="Picture 19" descr="искусств жем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72008"/>
            <a:ext cx="2214578" cy="1500198"/>
          </a:xfrm>
          <a:prstGeom prst="rect">
            <a:avLst/>
          </a:prstGeom>
          <a:noFill/>
        </p:spPr>
      </p:pic>
      <p:pic>
        <p:nvPicPr>
          <p:cNvPr id="140308" name="Picture 20" descr="перламу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2233613" cy="1558926"/>
          </a:xfrm>
          <a:prstGeom prst="rect">
            <a:avLst/>
          </a:prstGeom>
          <a:noFill/>
        </p:spPr>
      </p:pic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611188" y="6165850"/>
            <a:ext cx="914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ораллы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7" name="Rectangle 29"/>
          <p:cNvSpPr>
            <a:spLocks noChangeArrowheads="1"/>
          </p:cNvSpPr>
          <p:nvPr/>
        </p:nvSpPr>
        <p:spPr bwMode="auto">
          <a:xfrm>
            <a:off x="428596" y="4214818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сапфир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8" name="Rectangle 30"/>
          <p:cNvSpPr>
            <a:spLocks noChangeArrowheads="1"/>
          </p:cNvSpPr>
          <p:nvPr/>
        </p:nvSpPr>
        <p:spPr bwMode="auto">
          <a:xfrm>
            <a:off x="6994264" y="6072206"/>
            <a:ext cx="15655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искусственный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жемчуг</a:t>
            </a:r>
          </a:p>
        </p:txBody>
      </p:sp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6429388" y="4143380"/>
            <a:ext cx="2826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кристаллы поваренной соли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3000364" y="4071942"/>
            <a:ext cx="658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топаз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3786182" y="655022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400"/>
          </a:p>
        </p:txBody>
      </p:sp>
      <p:pic>
        <p:nvPicPr>
          <p:cNvPr id="2050" name="Picture 2" descr="Снежинки: История снежного кристалл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572008"/>
            <a:ext cx="1785950" cy="178595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 flipH="1">
            <a:off x="3000364" y="6143644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кристалл льда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Мед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06"/>
            <a:ext cx="2000250" cy="1500198"/>
          </a:xfrm>
          <a:prstGeom prst="rect">
            <a:avLst/>
          </a:prstGeom>
          <a:noFill/>
        </p:spPr>
      </p:pic>
      <p:pic>
        <p:nvPicPr>
          <p:cNvPr id="2058" name="Picture 10" descr="Выращивание кристаллов: Поваренная со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500306"/>
            <a:ext cx="1976439" cy="1500198"/>
          </a:xfrm>
          <a:prstGeom prst="rect">
            <a:avLst/>
          </a:prstGeom>
          <a:noFill/>
        </p:spPr>
      </p:pic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356100" y="4214818"/>
            <a:ext cx="478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  </a:t>
            </a:r>
            <a:r>
              <a:rPr lang="ru-RU" sz="1400">
                <a:latin typeface="Comic Sans MS" pitchFamily="66" charset="0"/>
              </a:rPr>
              <a:t> </a:t>
            </a:r>
            <a:r>
              <a:rPr lang="ru-RU">
                <a:latin typeface="Comic Sans MS" pitchFamily="66" charset="0"/>
              </a:rPr>
              <a:t> </a:t>
            </a:r>
            <a:r>
              <a:rPr lang="ru-RU"/>
              <a:t>  </a:t>
            </a:r>
          </a:p>
        </p:txBody>
      </p:sp>
      <p:pic>
        <p:nvPicPr>
          <p:cNvPr id="2060" name="Picture 12" descr="Сер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572008"/>
            <a:ext cx="1428750" cy="1438275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4714876" y="6000768"/>
            <a:ext cx="160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кристаллы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6248" y="4143380"/>
            <a:ext cx="2311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кристаллы меди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http://img0.liveinternet.ru/images/attach/c/8/100/684/100684420_large_sapfi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357430"/>
            <a:ext cx="2143140" cy="1890704"/>
          </a:xfrm>
          <a:prstGeom prst="rect">
            <a:avLst/>
          </a:prstGeom>
          <a:noFill/>
        </p:spPr>
      </p:pic>
      <p:pic>
        <p:nvPicPr>
          <p:cNvPr id="2064" name="Picture 16" descr="http://imganaliz.hurriyet.com.tr/LiveImages/YeniFotoAnaliz/886/TA%C5%9ELARIN%20D%C4%B0L%C4%B0%202010/28%20%20Topaz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2500306"/>
            <a:ext cx="1857388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is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728</TotalTime>
  <Words>659</Words>
  <Application>Microsoft Office PowerPoint</Application>
  <PresentationFormat>Экран (4:3)</PresentationFormat>
  <Paragraphs>95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Информационно – исследовательский проект </vt:lpstr>
      <vt:lpstr>Участницы проекта:</vt:lpstr>
      <vt:lpstr>Актуальность и выбор темы исследования определены следующими факторами: </vt:lpstr>
      <vt:lpstr>Цель нашего исследования:  познакомится с разнообразием кристаллов, вырастить кристаллы разнообразных веществ из растворов и сравнить их свойства, определить условия для выращивания кристаллов. </vt:lpstr>
      <vt:lpstr>Гипотеза: кристаллы - основа  жизни  на  земле, понятия «кристалл» и «жизнь» - не  взаимоисключающие; символ неживой природы  кристалл – живой! Кристаллы  можно вырастить. кристаллы соли могут появляться при создании определенных условий, значит, если изменить условия кристаллизации, то можно получать кристаллы различной формы и цвета.      </vt:lpstr>
      <vt:lpstr>Виды кристаллов</vt:lpstr>
      <vt:lpstr>Слайд 7</vt:lpstr>
      <vt:lpstr>Слайд 8</vt:lpstr>
      <vt:lpstr>Слайд 9</vt:lpstr>
      <vt:lpstr>Способы выращивания кристаллов</vt:lpstr>
      <vt:lpstr>Практическая часть</vt:lpstr>
      <vt:lpstr>Полученные кристаллы</vt:lpstr>
      <vt:lpstr>Результаты опытов</vt:lpstr>
      <vt:lpstr>Слайд 14</vt:lpstr>
      <vt:lpstr>Полученные кристаллы</vt:lpstr>
      <vt:lpstr>Благодарим за внимание</vt:lpstr>
    </vt:vector>
  </TitlesOfParts>
  <Company>GSG-Group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исследовательский проект</dc:title>
  <dc:creator>Larisa</dc:creator>
  <cp:lastModifiedBy>Учитель</cp:lastModifiedBy>
  <cp:revision>84</cp:revision>
  <dcterms:created xsi:type="dcterms:W3CDTF">2014-03-08T18:36:54Z</dcterms:created>
  <dcterms:modified xsi:type="dcterms:W3CDTF">2014-03-13T05:01:20Z</dcterms:modified>
</cp:coreProperties>
</file>