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91C70A-1080-4F10-9E0E-A8B1FB53119C}" type="datetimeFigureOut">
              <a:rPr lang="ru-RU" smtClean="0"/>
              <a:pPr/>
              <a:t>27.11.2013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5C5226-F55E-4958-B7BE-7BAC451319E2}"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55C5226-F55E-4958-B7BE-7BAC451319E2}"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24BE7A4F-D4CF-4465-81F7-80E03E58D54A}" type="datetimeFigureOut">
              <a:rPr lang="ru-RU" smtClean="0"/>
              <a:pPr/>
              <a:t>27.11.2013</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E1A0623-E8C7-4C02-94A2-E379C78DC06A}"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4BE7A4F-D4CF-4465-81F7-80E03E58D54A}" type="datetimeFigureOut">
              <a:rPr lang="ru-RU" smtClean="0"/>
              <a:pPr/>
              <a:t>27.11.2013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E1A0623-E8C7-4C02-94A2-E379C78DC06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4BE7A4F-D4CF-4465-81F7-80E03E58D54A}" type="datetimeFigureOut">
              <a:rPr lang="ru-RU" smtClean="0"/>
              <a:pPr/>
              <a:t>27.11.2013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E1A0623-E8C7-4C02-94A2-E379C78DC06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4BE7A4F-D4CF-4465-81F7-80E03E58D54A}" type="datetimeFigureOut">
              <a:rPr lang="ru-RU" smtClean="0"/>
              <a:pPr/>
              <a:t>27.11.2013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E1A0623-E8C7-4C02-94A2-E379C78DC06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24BE7A4F-D4CF-4465-81F7-80E03E58D54A}" type="datetimeFigureOut">
              <a:rPr lang="ru-RU" smtClean="0"/>
              <a:pPr/>
              <a:t>27.11.2013</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E1A0623-E8C7-4C02-94A2-E379C78DC06A}"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4BE7A4F-D4CF-4465-81F7-80E03E58D54A}" type="datetimeFigureOut">
              <a:rPr lang="ru-RU" smtClean="0"/>
              <a:pPr/>
              <a:t>27.11.2013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DE1A0623-E8C7-4C02-94A2-E379C78DC06A}"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24BE7A4F-D4CF-4465-81F7-80E03E58D54A}" type="datetimeFigureOut">
              <a:rPr lang="ru-RU" smtClean="0"/>
              <a:pPr/>
              <a:t>27.11.2013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DE1A0623-E8C7-4C02-94A2-E379C78DC06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24BE7A4F-D4CF-4465-81F7-80E03E58D54A}" type="datetimeFigureOut">
              <a:rPr lang="ru-RU" smtClean="0"/>
              <a:pPr/>
              <a:t>27.11.2013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E1A0623-E8C7-4C02-94A2-E379C78DC06A}"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24BE7A4F-D4CF-4465-81F7-80E03E58D54A}" type="datetimeFigureOut">
              <a:rPr lang="ru-RU" smtClean="0"/>
              <a:pPr/>
              <a:t>27.11.2013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DE1A0623-E8C7-4C02-94A2-E379C78DC06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24BE7A4F-D4CF-4465-81F7-80E03E58D54A}" type="datetimeFigureOut">
              <a:rPr lang="ru-RU" smtClean="0"/>
              <a:pPr/>
              <a:t>27.11.2013</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E1A0623-E8C7-4C02-94A2-E379C78DC06A}"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24BE7A4F-D4CF-4465-81F7-80E03E58D54A}" type="datetimeFigureOut">
              <a:rPr lang="ru-RU" smtClean="0"/>
              <a:pPr/>
              <a:t>27.11.2013</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E1A0623-E8C7-4C02-94A2-E379C78DC06A}"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4BE7A4F-D4CF-4465-81F7-80E03E58D54A}" type="datetimeFigureOut">
              <a:rPr lang="ru-RU" smtClean="0"/>
              <a:pPr/>
              <a:t>27.11.2013</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E1A0623-E8C7-4C02-94A2-E379C78DC06A}"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Оксана\Pictures\р.jpg"/>
          <p:cNvPicPr>
            <a:picLocks noChangeAspect="1" noChangeArrowheads="1"/>
          </p:cNvPicPr>
          <p:nvPr/>
        </p:nvPicPr>
        <p:blipFill>
          <a:blip r:embed="rId3" cstate="print"/>
          <a:srcRect/>
          <a:stretch>
            <a:fillRect/>
          </a:stretch>
        </p:blipFill>
        <p:spPr bwMode="auto">
          <a:xfrm>
            <a:off x="214282" y="3929066"/>
            <a:ext cx="8715436" cy="2714644"/>
          </a:xfrm>
          <a:prstGeom prst="round2DiagRect">
            <a:avLst/>
          </a:prstGeom>
          <a:noFill/>
        </p:spPr>
      </p:pic>
      <p:sp>
        <p:nvSpPr>
          <p:cNvPr id="2" name="Заголовок 1"/>
          <p:cNvSpPr>
            <a:spLocks noGrp="1"/>
          </p:cNvSpPr>
          <p:nvPr>
            <p:ph type="ctrTitle"/>
          </p:nvPr>
        </p:nvSpPr>
        <p:spPr>
          <a:xfrm>
            <a:off x="428596" y="214290"/>
            <a:ext cx="8358246" cy="2357454"/>
          </a:xfrm>
          <a:solidFill>
            <a:schemeClr val="accent3">
              <a:lumMod val="75000"/>
            </a:schemeClr>
          </a:solidFill>
          <a:ln>
            <a:solidFill>
              <a:srgbClr val="002060"/>
            </a:solidFill>
          </a:ln>
          <a:scene3d>
            <a:camera prst="perspectiveAbove"/>
            <a:lightRig rig="threePt" dir="t"/>
          </a:scene3d>
        </p:spPr>
        <p:txBody>
          <a:bodyPr>
            <a:noAutofit/>
          </a:bodyPr>
          <a:lstStyle/>
          <a:p>
            <a:pPr algn="ctr"/>
            <a:r>
              <a:rPr lang="ru-RU"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C00000"/>
                </a:solidFill>
                <a:effectLst>
                  <a:outerShdw blurRad="41275" dist="12700" dir="12000000" algn="tl" rotWithShape="0">
                    <a:srgbClr val="000000">
                      <a:alpha val="40000"/>
                    </a:srgbClr>
                  </a:outerShdw>
                </a:effectLst>
                <a:latin typeface="Tahoma" pitchFamily="34" charset="0"/>
                <a:ea typeface="Tahoma" pitchFamily="34" charset="0"/>
                <a:cs typeface="Tahoma" pitchFamily="34" charset="0"/>
              </a:rPr>
              <a:t>Певцы  мордовской  земли</a:t>
            </a:r>
            <a:endParaRPr lang="ru-RU"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C00000"/>
              </a:solidFill>
              <a:effectLst>
                <a:outerShdw blurRad="41275" dist="12700" dir="12000000" algn="tl" rotWithShape="0">
                  <a:srgbClr val="000000">
                    <a:alpha val="40000"/>
                  </a:srgbClr>
                </a:outerShdw>
              </a:effectLst>
              <a:latin typeface="Tahoma" pitchFamily="34" charset="0"/>
              <a:ea typeface="Tahoma" pitchFamily="34" charset="0"/>
              <a:cs typeface="Tahoma" pitchFamily="34" charset="0"/>
            </a:endParaRPr>
          </a:p>
        </p:txBody>
      </p:sp>
      <p:sp>
        <p:nvSpPr>
          <p:cNvPr id="3" name="Подзаголовок 2"/>
          <p:cNvSpPr>
            <a:spLocks noGrp="1"/>
          </p:cNvSpPr>
          <p:nvPr>
            <p:ph type="subTitle" idx="1"/>
          </p:nvPr>
        </p:nvSpPr>
        <p:spPr/>
        <p:txBody>
          <a:bodyPr/>
          <a:lstStyle/>
          <a:p>
            <a:endParaRPr lang="ru-RU" dirty="0"/>
          </a:p>
        </p:txBody>
      </p:sp>
      <p:sp>
        <p:nvSpPr>
          <p:cNvPr id="9" name="Прямоугольник 8"/>
          <p:cNvSpPr/>
          <p:nvPr/>
        </p:nvSpPr>
        <p:spPr>
          <a:xfrm>
            <a:off x="4286248" y="2643182"/>
            <a:ext cx="4643470" cy="1908215"/>
          </a:xfrm>
          <a:prstGeom prst="rect">
            <a:avLst/>
          </a:prstGeom>
          <a:solidFill>
            <a:schemeClr val="bg2">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ru-RU" sz="2000" b="1" dirty="0" smtClean="0">
                <a:solidFill>
                  <a:schemeClr val="bg1"/>
                </a:solidFill>
              </a:rPr>
              <a:t>             </a:t>
            </a:r>
            <a:r>
              <a:rPr lang="ru-RU" sz="2000" b="1" i="1" dirty="0" smtClean="0">
                <a:solidFill>
                  <a:schemeClr val="bg1"/>
                </a:solidFill>
              </a:rPr>
              <a:t>Земли </a:t>
            </a:r>
            <a:r>
              <a:rPr lang="ru-RU" sz="2000" b="1" i="1" dirty="0">
                <a:solidFill>
                  <a:schemeClr val="bg1"/>
                </a:solidFill>
              </a:rPr>
              <a:t>есть и </a:t>
            </a:r>
            <a:r>
              <a:rPr lang="ru-RU" sz="2000" b="1" i="1" dirty="0" smtClean="0">
                <a:solidFill>
                  <a:schemeClr val="bg1"/>
                </a:solidFill>
              </a:rPr>
              <a:t>красивей-</a:t>
            </a:r>
          </a:p>
          <a:p>
            <a:pPr algn="ctr"/>
            <a:r>
              <a:rPr lang="ru-RU" sz="2000" b="1" i="1" dirty="0" smtClean="0">
                <a:solidFill>
                  <a:schemeClr val="bg1"/>
                </a:solidFill>
              </a:rPr>
              <a:t>Мне </a:t>
            </a:r>
            <a:r>
              <a:rPr lang="ru-RU" sz="2000" b="1" i="1" dirty="0">
                <a:solidFill>
                  <a:schemeClr val="bg1"/>
                </a:solidFill>
              </a:rPr>
              <a:t>не надо иной:</a:t>
            </a:r>
            <a:br>
              <a:rPr lang="ru-RU" sz="2000" b="1" i="1" dirty="0">
                <a:solidFill>
                  <a:schemeClr val="bg1"/>
                </a:solidFill>
              </a:rPr>
            </a:br>
            <a:r>
              <a:rPr lang="ru-RU" sz="2000" b="1" i="1" dirty="0" smtClean="0">
                <a:solidFill>
                  <a:schemeClr val="bg1"/>
                </a:solidFill>
              </a:rPr>
              <a:t>         Ты </a:t>
            </a:r>
            <a:r>
              <a:rPr lang="ru-RU" sz="2000" b="1" i="1" dirty="0">
                <a:solidFill>
                  <a:schemeClr val="bg1"/>
                </a:solidFill>
              </a:rPr>
              <a:t>ведь тоже Россия,</a:t>
            </a:r>
            <a:br>
              <a:rPr lang="ru-RU" sz="2000" b="1" i="1" dirty="0">
                <a:solidFill>
                  <a:schemeClr val="bg1"/>
                </a:solidFill>
              </a:rPr>
            </a:br>
            <a:r>
              <a:rPr lang="ru-RU" sz="2000" b="1" i="1" dirty="0" smtClean="0">
                <a:solidFill>
                  <a:schemeClr val="bg1"/>
                </a:solidFill>
              </a:rPr>
              <a:t>                   Край  </a:t>
            </a:r>
            <a:r>
              <a:rPr lang="ru-RU" sz="2000" b="1" i="1" dirty="0">
                <a:solidFill>
                  <a:schemeClr val="bg1"/>
                </a:solidFill>
              </a:rPr>
              <a:t>мордовский </a:t>
            </a:r>
            <a:r>
              <a:rPr lang="ru-RU" sz="2000" b="1" i="1" dirty="0" smtClean="0">
                <a:solidFill>
                  <a:schemeClr val="bg1"/>
                </a:solidFill>
              </a:rPr>
              <a:t> родной</a:t>
            </a:r>
            <a:r>
              <a:rPr lang="ru-RU" sz="2000" b="1" i="1" dirty="0">
                <a:solidFill>
                  <a:schemeClr val="bg1"/>
                </a:solidFill>
              </a:rPr>
              <a:t>.</a:t>
            </a:r>
            <a:br>
              <a:rPr lang="ru-RU" sz="2000" b="1" i="1" dirty="0">
                <a:solidFill>
                  <a:schemeClr val="bg1"/>
                </a:solidFill>
              </a:rPr>
            </a:br>
            <a:r>
              <a:rPr lang="ru-RU" sz="2000" b="1" dirty="0">
                <a:solidFill>
                  <a:schemeClr val="bg1"/>
                </a:solidFill>
              </a:rPr>
              <a:t>                      </a:t>
            </a:r>
            <a:r>
              <a:rPr lang="ru-RU" sz="2000" b="1" dirty="0" smtClean="0">
                <a:solidFill>
                  <a:schemeClr val="bg1"/>
                </a:solidFill>
              </a:rPr>
              <a:t>                                         </a:t>
            </a:r>
            <a:r>
              <a:rPr lang="ru-RU" b="1" i="1" dirty="0" err="1" smtClean="0">
                <a:solidFill>
                  <a:schemeClr val="bg1"/>
                </a:solidFill>
              </a:rPr>
              <a:t>М.Бебан</a:t>
            </a:r>
            <a:r>
              <a:rPr lang="ru-RU" b="1" i="1" dirty="0">
                <a:solidFill>
                  <a:schemeClr val="bg1"/>
                </a:solidFill>
              </a:rPr>
              <a:t/>
            </a:r>
            <a:br>
              <a:rPr lang="ru-RU" b="1" i="1" dirty="0">
                <a:solidFill>
                  <a:schemeClr val="bg1"/>
                </a:solidFill>
              </a:rPr>
            </a:br>
            <a:endParaRPr lang="ru-RU" b="1" i="1" dirty="0">
              <a:solidFill>
                <a:schemeClr val="bg1"/>
              </a:solidFill>
            </a:endParaRPr>
          </a:p>
        </p:txBody>
      </p:sp>
      <p:pic>
        <p:nvPicPr>
          <p:cNvPr id="1028" name="Picture 4" descr="C:\Users\Оксана\Pictures\р.jpg"/>
          <p:cNvPicPr>
            <a:picLocks noChangeAspect="1" noChangeArrowheads="1"/>
          </p:cNvPicPr>
          <p:nvPr/>
        </p:nvPicPr>
        <p:blipFill>
          <a:blip r:embed="rId4" cstate="print"/>
          <a:srcRect/>
          <a:stretch>
            <a:fillRect/>
          </a:stretch>
        </p:blipFill>
        <p:spPr bwMode="auto">
          <a:xfrm>
            <a:off x="214282" y="2643182"/>
            <a:ext cx="5000660" cy="192882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C:\Users\Оксана\Pictures\Foto.jpg"/>
          <p:cNvPicPr>
            <a:picLocks noChangeAspect="1" noChangeArrowheads="1"/>
          </p:cNvPicPr>
          <p:nvPr/>
        </p:nvPicPr>
        <p:blipFill>
          <a:blip r:embed="rId2" cstate="print"/>
          <a:srcRect/>
          <a:stretch>
            <a:fillRect/>
          </a:stretch>
        </p:blipFill>
        <p:spPr bwMode="auto">
          <a:xfrm>
            <a:off x="571472" y="357166"/>
            <a:ext cx="2286016" cy="2786082"/>
          </a:xfrm>
          <a:prstGeom prst="roundRect">
            <a:avLst/>
          </a:prstGeom>
          <a:noFill/>
          <a:ln>
            <a:solidFill>
              <a:srgbClr val="00B0F0"/>
            </a:solidFill>
          </a:ln>
        </p:spPr>
      </p:pic>
      <p:sp>
        <p:nvSpPr>
          <p:cNvPr id="3" name="Прямоугольник 2"/>
          <p:cNvSpPr/>
          <p:nvPr/>
        </p:nvSpPr>
        <p:spPr>
          <a:xfrm>
            <a:off x="714348" y="3143248"/>
            <a:ext cx="2053704" cy="707886"/>
          </a:xfrm>
          <a:prstGeom prst="rect">
            <a:avLst/>
          </a:prstGeom>
        </p:spPr>
        <p:txBody>
          <a:bodyPr wrap="none">
            <a:spAutoFit/>
          </a:bodyPr>
          <a:lstStyle/>
          <a:p>
            <a:r>
              <a:rPr lang="ru-RU" sz="2000" dirty="0" smtClean="0">
                <a:solidFill>
                  <a:srgbClr val="FFFF00"/>
                </a:solidFill>
              </a:rPr>
              <a:t>Павел  Кузьмич </a:t>
            </a:r>
          </a:p>
          <a:p>
            <a:pPr algn="ctr"/>
            <a:r>
              <a:rPr lang="ru-RU" sz="2000" dirty="0" err="1" smtClean="0">
                <a:solidFill>
                  <a:srgbClr val="FFFF00"/>
                </a:solidFill>
              </a:rPr>
              <a:t>Торопкин</a:t>
            </a:r>
            <a:endParaRPr lang="ru-RU" sz="2000" dirty="0">
              <a:solidFill>
                <a:srgbClr val="FFFF00"/>
              </a:solidFill>
            </a:endParaRPr>
          </a:p>
        </p:txBody>
      </p:sp>
      <p:sp>
        <p:nvSpPr>
          <p:cNvPr id="4" name="Прямоугольник 3"/>
          <p:cNvSpPr/>
          <p:nvPr/>
        </p:nvSpPr>
        <p:spPr>
          <a:xfrm>
            <a:off x="3071802" y="142853"/>
            <a:ext cx="5857916" cy="6555641"/>
          </a:xfrm>
          <a:prstGeom prst="rect">
            <a:avLst/>
          </a:prstGeom>
          <a:solidFill>
            <a:srgbClr val="0070C0"/>
          </a:solidFill>
          <a:ln>
            <a:solidFill>
              <a:srgbClr val="00B0F0"/>
            </a:solidFill>
          </a:ln>
        </p:spPr>
        <p:txBody>
          <a:bodyPr wrap="square">
            <a:spAutoFit/>
          </a:bodyPr>
          <a:lstStyle/>
          <a:p>
            <a:pPr algn="just"/>
            <a:r>
              <a:rPr lang="ru-RU" sz="2000" b="1" dirty="0" smtClean="0"/>
              <a:t>Павел Кузьмич </a:t>
            </a:r>
            <a:r>
              <a:rPr lang="ru-RU" sz="2000" b="1" dirty="0" err="1" smtClean="0"/>
              <a:t>Торопкин</a:t>
            </a:r>
            <a:r>
              <a:rPr lang="ru-RU" sz="2000" b="1" dirty="0" smtClean="0"/>
              <a:t> родился 12 июня 1920 года в деревне </a:t>
            </a:r>
            <a:r>
              <a:rPr lang="ru-RU" sz="2000" b="1" dirty="0" err="1" smtClean="0"/>
              <a:t>Клопинке</a:t>
            </a:r>
            <a:r>
              <a:rPr lang="ru-RU" sz="2000" b="1" dirty="0" smtClean="0"/>
              <a:t> ныне </a:t>
            </a:r>
            <a:r>
              <a:rPr lang="ru-RU" sz="2000" b="1" dirty="0" err="1" smtClean="0"/>
              <a:t>Атюрьевского</a:t>
            </a:r>
            <a:r>
              <a:rPr lang="ru-RU" sz="2000" b="1" dirty="0" smtClean="0"/>
              <a:t> района Республики Мордовия в семье крестьянина-бедняка. Семи лет остался сиротой, рано познал нелегкий крестьянский труд. В 1936 году будущий поэт окончил семь классов Козловской средней школы, после чего началась его трудовая деятельность. Он пахал и сеял, работал печником, заведующим клубом, пионервожатым, строителем. Это были трудные послевоенные годы, но, тем не менее, удачные в становлении его мировоззрения и жизненного опыта.</a:t>
            </a:r>
            <a:br>
              <a:rPr lang="ru-RU" sz="2000" b="1" dirty="0" smtClean="0"/>
            </a:br>
            <a:r>
              <a:rPr lang="ru-RU" sz="2000" b="1" dirty="0" err="1" smtClean="0"/>
              <a:t>П.Торопкин</a:t>
            </a:r>
            <a:r>
              <a:rPr lang="ru-RU" sz="2000" b="1" dirty="0" smtClean="0"/>
              <a:t> начал писать еще в школьные годы, но его поэтический талант раскрылся в 50-е годы, когда он переехал в Саранск. Свои стихи он начал публиковать в газете «</a:t>
            </a:r>
            <a:r>
              <a:rPr lang="ru-RU" sz="2000" b="1" dirty="0" err="1" smtClean="0"/>
              <a:t>Мокшень</a:t>
            </a:r>
            <a:r>
              <a:rPr lang="ru-RU" sz="2000" b="1" dirty="0" smtClean="0"/>
              <a:t> правда», в журнале «Мокша». Он писал как на мордовском, так и на русском языке.</a:t>
            </a:r>
            <a:endParaRPr lang="ru-RU" sz="20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8"/>
            <a:ext cx="8501122" cy="5632311"/>
          </a:xfrm>
          <a:prstGeom prst="rect">
            <a:avLst/>
          </a:prstGeom>
        </p:spPr>
        <p:txBody>
          <a:bodyPr wrap="square">
            <a:spAutoFit/>
          </a:bodyPr>
          <a:lstStyle/>
          <a:p>
            <a:pPr algn="just"/>
            <a:r>
              <a:rPr lang="ru-RU" sz="2000" b="1" dirty="0" smtClean="0"/>
              <a:t>            В 1958 году издал первый сборник стихов «Од </a:t>
            </a:r>
            <a:r>
              <a:rPr lang="ru-RU" sz="2000" b="1" dirty="0" err="1" smtClean="0"/>
              <a:t>толня</a:t>
            </a:r>
            <a:r>
              <a:rPr lang="ru-RU" sz="2000" b="1" dirty="0" smtClean="0"/>
              <a:t>» («Новый огонек»). Уже в этом сборнике проявляет пристальное внимание к характеру и внутреннему миру человека, формированию нового в сознании людей. Стихи отличались светлой жизнеутверждающей силой. В последующие годы вышли книги: «</a:t>
            </a:r>
            <a:r>
              <a:rPr lang="ru-RU" sz="2000" b="1" dirty="0" err="1" smtClean="0"/>
              <a:t>Тундань</a:t>
            </a:r>
            <a:r>
              <a:rPr lang="ru-RU" sz="2000" b="1" dirty="0" smtClean="0"/>
              <a:t> </a:t>
            </a:r>
            <a:r>
              <a:rPr lang="ru-RU" sz="2000" b="1" dirty="0" err="1" smtClean="0"/>
              <a:t>зойф</a:t>
            </a:r>
            <a:r>
              <a:rPr lang="ru-RU" sz="2000" b="1" dirty="0" smtClean="0"/>
              <a:t>» («Весенний звон»), «Панда </a:t>
            </a:r>
            <a:r>
              <a:rPr lang="ru-RU" sz="2000" b="1" dirty="0" err="1" smtClean="0"/>
              <a:t>пряса</a:t>
            </a:r>
            <a:r>
              <a:rPr lang="ru-RU" sz="2000" b="1" dirty="0" smtClean="0"/>
              <a:t> </a:t>
            </a:r>
            <a:r>
              <a:rPr lang="ru-RU" sz="2000" b="1" dirty="0" err="1" smtClean="0"/>
              <a:t>толхт</a:t>
            </a:r>
            <a:r>
              <a:rPr lang="ru-RU" sz="2000" b="1" dirty="0" smtClean="0"/>
              <a:t>» («Огни на горе»), «</a:t>
            </a:r>
            <a:r>
              <a:rPr lang="ru-RU" sz="2000" b="1" dirty="0" err="1" smtClean="0"/>
              <a:t>Пиземда</a:t>
            </a:r>
            <a:r>
              <a:rPr lang="ru-RU" sz="2000" b="1" dirty="0" smtClean="0"/>
              <a:t> меле» (« После дождя»). На русском языке опубликовал сборники стихов «Лесные ручейки», «Сосновая застава».</a:t>
            </a:r>
          </a:p>
          <a:p>
            <a:pPr algn="just"/>
            <a:r>
              <a:rPr lang="ru-RU" sz="2000" b="1" dirty="0" smtClean="0"/>
              <a:t>            Произведения </a:t>
            </a:r>
            <a:r>
              <a:rPr lang="ru-RU" sz="2000" b="1" dirty="0" err="1" smtClean="0"/>
              <a:t>Торопкина</a:t>
            </a:r>
            <a:r>
              <a:rPr lang="ru-RU" sz="2000" b="1" dirty="0" smtClean="0"/>
              <a:t> отличаются разнообразием тематики и многогранным осмыслением действительности. Основной пафос его стихотворений - возвеличивание простого человека. Он воспевал трудовой порыв современников, щедрость их души, коллективный энтузиазм. Лирические герои его произведений - колхозники, рабочие, строители. Поэт прославляет народ-труженик, вынесший на своих плечах тяжелые испытания эпохи, но не потерявший надежду на светлое будущее своей Родины.</a:t>
            </a:r>
            <a:endParaRPr lang="ru-RU" sz="2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Учитель\Pictures\i.jpg"/>
          <p:cNvPicPr>
            <a:picLocks noChangeAspect="1" noChangeArrowheads="1"/>
          </p:cNvPicPr>
          <p:nvPr/>
        </p:nvPicPr>
        <p:blipFill>
          <a:blip r:embed="rId2" cstate="print"/>
          <a:srcRect/>
          <a:stretch>
            <a:fillRect/>
          </a:stretch>
        </p:blipFill>
        <p:spPr bwMode="auto">
          <a:xfrm>
            <a:off x="539552" y="260648"/>
            <a:ext cx="8208912" cy="6048671"/>
          </a:xfrm>
          <a:prstGeom prst="rect">
            <a:avLst/>
          </a:prstGeom>
          <a:noFill/>
        </p:spPr>
      </p:pic>
      <p:sp>
        <p:nvSpPr>
          <p:cNvPr id="1027" name="Rectangle 3"/>
          <p:cNvSpPr>
            <a:spLocks noChangeArrowheads="1"/>
          </p:cNvSpPr>
          <p:nvPr/>
        </p:nvSpPr>
        <p:spPr bwMode="auto">
          <a:xfrm>
            <a:off x="611560" y="332656"/>
            <a:ext cx="8064896" cy="830997"/>
          </a:xfrm>
          <a:prstGeom prst="rect">
            <a:avLst/>
          </a:prstGeom>
          <a:solidFill>
            <a:schemeClr val="accent5">
              <a:lumMod val="7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4800" b="1" i="0" u="none" strike="noStrike" cap="none" normalizeH="0" baseline="0" dirty="0" smtClean="0">
                <a:ln>
                  <a:noFill/>
                </a:ln>
                <a:solidFill>
                  <a:srgbClr val="FF0000"/>
                </a:solidFill>
                <a:effectLst/>
                <a:latin typeface="Arial" pitchFamily="34" charset="0"/>
                <a:ea typeface="Calibri" pitchFamily="34" charset="0"/>
                <a:cs typeface="Times New Roman" pitchFamily="18" charset="0"/>
              </a:rPr>
              <a:t>Спасибо  за  внимание!</a:t>
            </a:r>
            <a:endParaRPr kumimoji="0" lang="ru-RU"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Оксана\Pictures\эркай.jpg"/>
          <p:cNvPicPr>
            <a:picLocks noChangeAspect="1" noChangeArrowheads="1"/>
          </p:cNvPicPr>
          <p:nvPr/>
        </p:nvPicPr>
        <p:blipFill>
          <a:blip r:embed="rId2" cstate="print"/>
          <a:srcRect/>
          <a:stretch>
            <a:fillRect/>
          </a:stretch>
        </p:blipFill>
        <p:spPr bwMode="auto">
          <a:xfrm>
            <a:off x="428596" y="357166"/>
            <a:ext cx="3000396" cy="3643338"/>
          </a:xfrm>
          <a:prstGeom prst="roundRect">
            <a:avLst/>
          </a:prstGeom>
          <a:noFill/>
          <a:ln>
            <a:solidFill>
              <a:srgbClr val="0070C0"/>
            </a:solidFill>
          </a:ln>
          <a:effectLst>
            <a:outerShdw blurRad="50800" dist="38100" dir="5400000" algn="t" rotWithShape="0">
              <a:prstClr val="black">
                <a:alpha val="40000"/>
              </a:prstClr>
            </a:outerShdw>
          </a:effectLst>
        </p:spPr>
      </p:pic>
      <p:sp>
        <p:nvSpPr>
          <p:cNvPr id="3" name="Прямоугольник 2"/>
          <p:cNvSpPr/>
          <p:nvPr/>
        </p:nvSpPr>
        <p:spPr>
          <a:xfrm>
            <a:off x="285720" y="4071942"/>
            <a:ext cx="3248966" cy="707886"/>
          </a:xfrm>
          <a:prstGeom prst="rect">
            <a:avLst/>
          </a:prstGeom>
        </p:spPr>
        <p:txBody>
          <a:bodyPr wrap="none">
            <a:spAutoFit/>
          </a:bodyPr>
          <a:lstStyle/>
          <a:p>
            <a:pPr algn="ctr"/>
            <a:r>
              <a:rPr lang="ru-RU" sz="2000" dirty="0">
                <a:solidFill>
                  <a:srgbClr val="FFFF00"/>
                </a:solidFill>
              </a:rPr>
              <a:t>Николай Азаревич </a:t>
            </a:r>
            <a:r>
              <a:rPr lang="ru-RU" sz="2000" dirty="0" err="1" smtClean="0">
                <a:solidFill>
                  <a:srgbClr val="FFFF00"/>
                </a:solidFill>
              </a:rPr>
              <a:t>Иркаев</a:t>
            </a:r>
            <a:endParaRPr lang="ru-RU" sz="2000" dirty="0" smtClean="0">
              <a:solidFill>
                <a:srgbClr val="FFFF00"/>
              </a:solidFill>
            </a:endParaRPr>
          </a:p>
          <a:p>
            <a:pPr algn="ctr"/>
            <a:r>
              <a:rPr lang="ru-RU" sz="2000" dirty="0" smtClean="0">
                <a:solidFill>
                  <a:srgbClr val="FFFF00"/>
                </a:solidFill>
              </a:rPr>
              <a:t> </a:t>
            </a:r>
            <a:r>
              <a:rPr lang="ru-RU" sz="2000" dirty="0">
                <a:solidFill>
                  <a:srgbClr val="FFFF00"/>
                </a:solidFill>
              </a:rPr>
              <a:t>(</a:t>
            </a:r>
            <a:r>
              <a:rPr lang="ru-RU" sz="2000" dirty="0" err="1">
                <a:solidFill>
                  <a:srgbClr val="FFFF00"/>
                </a:solidFill>
              </a:rPr>
              <a:t>Никул</a:t>
            </a:r>
            <a:r>
              <a:rPr lang="ru-RU" sz="2000" dirty="0">
                <a:solidFill>
                  <a:srgbClr val="FFFF00"/>
                </a:solidFill>
              </a:rPr>
              <a:t> </a:t>
            </a:r>
            <a:r>
              <a:rPr lang="ru-RU" sz="2000" dirty="0" err="1">
                <a:solidFill>
                  <a:srgbClr val="FFFF00"/>
                </a:solidFill>
              </a:rPr>
              <a:t>Эркай</a:t>
            </a:r>
            <a:r>
              <a:rPr lang="ru-RU" sz="2000" dirty="0">
                <a:solidFill>
                  <a:srgbClr val="FFFF00"/>
                </a:solidFill>
              </a:rPr>
              <a:t>)</a:t>
            </a:r>
          </a:p>
        </p:txBody>
      </p:sp>
      <p:sp>
        <p:nvSpPr>
          <p:cNvPr id="5" name="Прямоугольник 4"/>
          <p:cNvSpPr/>
          <p:nvPr/>
        </p:nvSpPr>
        <p:spPr>
          <a:xfrm>
            <a:off x="4214810" y="214290"/>
            <a:ext cx="4714908" cy="6429420"/>
          </a:xfrm>
          <a:prstGeom prst="rect">
            <a:avLst/>
          </a:prstGeom>
          <a:solidFill>
            <a:srgbClr val="0070C0"/>
          </a:solidFill>
          <a:ln>
            <a:solidFill>
              <a:srgbClr val="002060"/>
            </a:solidFill>
          </a:ln>
        </p:spPr>
        <p:txBody>
          <a:bodyPr wrap="square">
            <a:spAutoFit/>
          </a:bodyPr>
          <a:lstStyle/>
          <a:p>
            <a:pPr algn="just"/>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Никул</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Эркай</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(1906-1979) родился 22 мая 1906 года в деревне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Курилово</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Ромодановского района, в родном селе прошли детство и юность поэта. Здесь ему еще до Октябрьской революции посчастливилось окончить трехклассную сельскую школу. Рано приобщился к книгам, все свободное время отдавал чтению. Затем работал в комсомоле, в газете. Сначала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Эркай</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писал рассказы, очерки, затем - пьесы, поэмы и стихи.</a:t>
            </a:r>
            <a:b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В его произведениях нашла отражение красота души мордовского народа, его мудрость, огромное трудолюбие, сердечность и мужество. У него есть и лирические стихи о любви к родимой земле, к мордовскому краю. </a:t>
            </a:r>
            <a:endPar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just"/>
            <a:endPar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just"/>
            <a:endParaRPr lang="ru-RU"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Оксана\Pictures\книга.jpg"/>
          <p:cNvPicPr>
            <a:picLocks noChangeAspect="1" noChangeArrowheads="1"/>
          </p:cNvPicPr>
          <p:nvPr/>
        </p:nvPicPr>
        <p:blipFill>
          <a:blip r:embed="rId2" cstate="print"/>
          <a:srcRect/>
          <a:stretch>
            <a:fillRect/>
          </a:stretch>
        </p:blipFill>
        <p:spPr bwMode="auto">
          <a:xfrm>
            <a:off x="5643570" y="3214686"/>
            <a:ext cx="2643206" cy="3286148"/>
          </a:xfrm>
          <a:prstGeom prst="rect">
            <a:avLst/>
          </a:prstGeom>
          <a:solidFill>
            <a:srgbClr val="002060"/>
          </a:solidFill>
          <a:ln>
            <a:solidFill>
              <a:srgbClr val="002060"/>
            </a:solidFill>
          </a:ln>
        </p:spPr>
      </p:pic>
      <p:pic>
        <p:nvPicPr>
          <p:cNvPr id="3075" name="Picture 3" descr="C:\Users\Оксана\Pictures\книги эркая.jpg"/>
          <p:cNvPicPr>
            <a:picLocks noChangeAspect="1" noChangeArrowheads="1"/>
          </p:cNvPicPr>
          <p:nvPr/>
        </p:nvPicPr>
        <p:blipFill>
          <a:blip r:embed="rId3" cstate="print"/>
          <a:srcRect/>
          <a:stretch>
            <a:fillRect/>
          </a:stretch>
        </p:blipFill>
        <p:spPr bwMode="auto">
          <a:xfrm>
            <a:off x="3071802" y="2500306"/>
            <a:ext cx="2571768" cy="3357586"/>
          </a:xfrm>
          <a:prstGeom prst="rect">
            <a:avLst/>
          </a:prstGeom>
          <a:noFill/>
          <a:ln>
            <a:solidFill>
              <a:srgbClr val="002060"/>
            </a:solidFill>
          </a:ln>
        </p:spPr>
      </p:pic>
      <p:pic>
        <p:nvPicPr>
          <p:cNvPr id="3076" name="Picture 4" descr="C:\Users\Оксана\Pictures\эрк.jpg"/>
          <p:cNvPicPr>
            <a:picLocks noChangeAspect="1" noChangeArrowheads="1"/>
          </p:cNvPicPr>
          <p:nvPr/>
        </p:nvPicPr>
        <p:blipFill>
          <a:blip r:embed="rId4" cstate="print"/>
          <a:srcRect/>
          <a:stretch>
            <a:fillRect/>
          </a:stretch>
        </p:blipFill>
        <p:spPr bwMode="auto">
          <a:xfrm>
            <a:off x="500034" y="1714488"/>
            <a:ext cx="2571768" cy="3214710"/>
          </a:xfrm>
          <a:prstGeom prst="rect">
            <a:avLst/>
          </a:prstGeom>
          <a:noFill/>
          <a:ln>
            <a:solidFill>
              <a:srgbClr val="002060"/>
            </a:solidFill>
          </a:ln>
        </p:spPr>
      </p:pic>
      <p:sp>
        <p:nvSpPr>
          <p:cNvPr id="5" name="Прямоугольник 4"/>
          <p:cNvSpPr/>
          <p:nvPr/>
        </p:nvSpPr>
        <p:spPr>
          <a:xfrm>
            <a:off x="500034" y="571480"/>
            <a:ext cx="8358246" cy="646331"/>
          </a:xfrm>
          <a:prstGeom prst="rect">
            <a:avLst/>
          </a:prstGeom>
          <a:solidFill>
            <a:srgbClr val="002060"/>
          </a:solidFill>
        </p:spPr>
        <p:txBody>
          <a:bodyPr wrap="square">
            <a:spAutoFit/>
          </a:bodyPr>
          <a:lstStyle/>
          <a:p>
            <a:pPr algn="ctr"/>
            <a:r>
              <a:rPr lang="ru-RU" sz="3600" dirty="0" smtClean="0">
                <a:solidFill>
                  <a:srgbClr val="FFFF00"/>
                </a:solidFill>
              </a:rPr>
              <a:t>Книги </a:t>
            </a:r>
            <a:r>
              <a:rPr lang="ru-RU" sz="3600" dirty="0">
                <a:solidFill>
                  <a:srgbClr val="FFFF00"/>
                </a:solidFill>
              </a:rPr>
              <a:t>  </a:t>
            </a:r>
            <a:r>
              <a:rPr lang="ru-RU" sz="3600" dirty="0" err="1" smtClean="0">
                <a:solidFill>
                  <a:srgbClr val="FFFF00"/>
                </a:solidFill>
              </a:rPr>
              <a:t>Никула</a:t>
            </a:r>
            <a:r>
              <a:rPr lang="ru-RU" sz="3600" dirty="0" smtClean="0">
                <a:solidFill>
                  <a:srgbClr val="FFFF00"/>
                </a:solidFill>
              </a:rPr>
              <a:t>  </a:t>
            </a:r>
            <a:r>
              <a:rPr lang="ru-RU" sz="3600" dirty="0" err="1">
                <a:solidFill>
                  <a:srgbClr val="FFFF00"/>
                </a:solidFill>
              </a:rPr>
              <a:t>Э</a:t>
            </a:r>
            <a:r>
              <a:rPr lang="ru-RU" sz="3600" dirty="0" err="1" smtClean="0">
                <a:solidFill>
                  <a:srgbClr val="FFFF00"/>
                </a:solidFill>
              </a:rPr>
              <a:t>ркая</a:t>
            </a:r>
            <a:endParaRPr lang="ru-RU" sz="3600"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Оксана\Pictures\Калинкин Иван Алексеевич.jpg"/>
          <p:cNvPicPr>
            <a:picLocks noChangeAspect="1" noChangeArrowheads="1"/>
          </p:cNvPicPr>
          <p:nvPr/>
        </p:nvPicPr>
        <p:blipFill>
          <a:blip r:embed="rId2" cstate="print"/>
          <a:srcRect/>
          <a:stretch>
            <a:fillRect/>
          </a:stretch>
        </p:blipFill>
        <p:spPr bwMode="auto">
          <a:xfrm>
            <a:off x="500034" y="285728"/>
            <a:ext cx="2857520" cy="3429024"/>
          </a:xfrm>
          <a:prstGeom prst="roundRect">
            <a:avLst/>
          </a:prstGeom>
          <a:noFill/>
          <a:ln>
            <a:solidFill>
              <a:srgbClr val="00B0F0"/>
            </a:solidFill>
          </a:ln>
        </p:spPr>
      </p:pic>
      <p:sp>
        <p:nvSpPr>
          <p:cNvPr id="3" name="Прямоугольник 2"/>
          <p:cNvSpPr/>
          <p:nvPr/>
        </p:nvSpPr>
        <p:spPr>
          <a:xfrm>
            <a:off x="500034" y="3786190"/>
            <a:ext cx="3000396" cy="707886"/>
          </a:xfrm>
          <a:prstGeom prst="rect">
            <a:avLst/>
          </a:prstGeom>
        </p:spPr>
        <p:txBody>
          <a:bodyPr wrap="square">
            <a:spAutoFit/>
          </a:bodyPr>
          <a:lstStyle/>
          <a:p>
            <a:pPr algn="ctr"/>
            <a:r>
              <a:rPr lang="ru-RU" sz="2000" dirty="0" smtClean="0">
                <a:solidFill>
                  <a:srgbClr val="FFFF00"/>
                </a:solidFill>
              </a:rPr>
              <a:t>Иван  </a:t>
            </a:r>
            <a:r>
              <a:rPr lang="ru-RU" sz="2000" dirty="0">
                <a:solidFill>
                  <a:srgbClr val="FFFF00"/>
                </a:solidFill>
              </a:rPr>
              <a:t>Алексеевич Калинкин</a:t>
            </a:r>
          </a:p>
        </p:txBody>
      </p:sp>
      <p:sp>
        <p:nvSpPr>
          <p:cNvPr id="4" name="Прямоугольник 3"/>
          <p:cNvSpPr/>
          <p:nvPr/>
        </p:nvSpPr>
        <p:spPr>
          <a:xfrm>
            <a:off x="3714744" y="214290"/>
            <a:ext cx="5214974" cy="6500858"/>
          </a:xfrm>
          <a:prstGeom prst="rect">
            <a:avLst/>
          </a:prstGeom>
          <a:solidFill>
            <a:srgbClr val="0070C0"/>
          </a:solidFill>
          <a:ln>
            <a:solidFill>
              <a:schemeClr val="bg2">
                <a:lumMod val="75000"/>
              </a:schemeClr>
            </a:solidFill>
          </a:ln>
        </p:spPr>
        <p:txBody>
          <a:bodyPr wrap="square">
            <a:spAutoFit/>
          </a:bodyPr>
          <a:lstStyle/>
          <a:p>
            <a:pPr algn="just"/>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Иван Алексеевич Калинкин родился 23 июня 1935 года в эрзянском селе Чей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Челдаево</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Инзенского</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района Ульяновской области. Родители трудились в колхозе. Отец с первых дней войны ушел на фронт и погиб в 1944 году.</a:t>
            </a:r>
            <a:b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Военное лихолетье вынудило будущего поэта в 1944 году вместе с матерью оставить родные места и перебраться в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Большеигнатовский</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район МАССР. С тех пор стал жить в Мордовии. Учился в Спасской средней школе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Большеигнатовского</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района, служил в Советской Армии. Окончил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Ардатовскую</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культпросветшколу</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заведовал клубом в селе Старое </a:t>
            </a:r>
            <a:r>
              <a:rPr lang="ru-RU" sz="2000" dirty="0" err="1">
                <a:ln w="18415" cmpd="sng">
                  <a:solidFill>
                    <a:srgbClr val="FFFFFF"/>
                  </a:solidFill>
                  <a:prstDash val="solid"/>
                </a:ln>
                <a:solidFill>
                  <a:srgbClr val="FFFFFF"/>
                </a:solidFill>
                <a:effectLst>
                  <a:outerShdw blurRad="63500" dir="3600000" algn="tl" rotWithShape="0">
                    <a:srgbClr val="000000">
                      <a:alpha val="70000"/>
                    </a:srgbClr>
                  </a:outerShdw>
                </a:effectLst>
              </a:rPr>
              <a:t>Чамзино</a:t>
            </a:r>
            <a:r>
              <a:rPr lang="ru-RU"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Работал в редакциях районных газет. В июне 1984 года избран председателем правления СП Мордовии. Автор 19 книг стихов и поэм. Его стихи посвящены людям труда, воспеванию красот родной природы</a:t>
            </a:r>
            <a:r>
              <a:rPr lang="ru-RU"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Оксана\Pictures\001_Foto.jpg"/>
          <p:cNvPicPr>
            <a:picLocks noChangeAspect="1" noChangeArrowheads="1"/>
          </p:cNvPicPr>
          <p:nvPr/>
        </p:nvPicPr>
        <p:blipFill>
          <a:blip r:embed="rId2" cstate="print"/>
          <a:srcRect/>
          <a:stretch>
            <a:fillRect/>
          </a:stretch>
        </p:blipFill>
        <p:spPr bwMode="auto">
          <a:xfrm>
            <a:off x="4716016" y="4500546"/>
            <a:ext cx="1497348" cy="2357454"/>
          </a:xfrm>
          <a:prstGeom prst="rect">
            <a:avLst/>
          </a:prstGeom>
          <a:noFill/>
          <a:ln>
            <a:solidFill>
              <a:srgbClr val="00B0F0"/>
            </a:solidFill>
          </a:ln>
        </p:spPr>
      </p:pic>
      <p:sp>
        <p:nvSpPr>
          <p:cNvPr id="2" name="Прямоугольник 1"/>
          <p:cNvSpPr/>
          <p:nvPr/>
        </p:nvSpPr>
        <p:spPr>
          <a:xfrm>
            <a:off x="214282" y="214290"/>
            <a:ext cx="8786874" cy="646331"/>
          </a:xfrm>
          <a:prstGeom prst="rect">
            <a:avLst/>
          </a:prstGeom>
          <a:solidFill>
            <a:srgbClr val="0070C0"/>
          </a:solidFill>
          <a:effectLst>
            <a:glow rad="63500">
              <a:schemeClr val="accent5">
                <a:satMod val="175000"/>
                <a:alpha val="40000"/>
              </a:schemeClr>
            </a:glow>
            <a:innerShdw blurRad="63500" dist="50800" dir="5400000">
              <a:prstClr val="black">
                <a:alpha val="50000"/>
              </a:prstClr>
            </a:innerShdw>
          </a:effectLst>
        </p:spPr>
        <p:txBody>
          <a:bodyPr wrap="square">
            <a:spAutoFit/>
          </a:bodyPr>
          <a:lstStyle/>
          <a:p>
            <a:pPr algn="ctr"/>
            <a:r>
              <a:rPr lang="ru-RU" sz="3600" dirty="0" smtClean="0">
                <a:solidFill>
                  <a:srgbClr val="FFFF00"/>
                </a:solidFill>
              </a:rPr>
              <a:t>Книги </a:t>
            </a:r>
            <a:r>
              <a:rPr lang="ru-RU" sz="3600" dirty="0">
                <a:solidFill>
                  <a:srgbClr val="FFFF00"/>
                </a:solidFill>
              </a:rPr>
              <a:t>  </a:t>
            </a:r>
            <a:r>
              <a:rPr lang="ru-RU" sz="3600" dirty="0" smtClean="0">
                <a:solidFill>
                  <a:srgbClr val="FFFF00"/>
                </a:solidFill>
              </a:rPr>
              <a:t>Ивана  Алексеевича  Калинкина</a:t>
            </a:r>
            <a:endParaRPr lang="ru-RU" sz="3600" dirty="0">
              <a:solidFill>
                <a:srgbClr val="FFFF00"/>
              </a:solidFill>
            </a:endParaRPr>
          </a:p>
        </p:txBody>
      </p:sp>
      <p:sp>
        <p:nvSpPr>
          <p:cNvPr id="6" name="Прямоугольник 5"/>
          <p:cNvSpPr/>
          <p:nvPr/>
        </p:nvSpPr>
        <p:spPr>
          <a:xfrm>
            <a:off x="179512" y="908720"/>
            <a:ext cx="8784976" cy="3785652"/>
          </a:xfrm>
          <a:prstGeom prst="rect">
            <a:avLst/>
          </a:prstGeom>
          <a:solidFill>
            <a:srgbClr val="002060"/>
          </a:solidFill>
        </p:spPr>
        <p:txBody>
          <a:bodyPr wrap="square">
            <a:spAutoFit/>
          </a:bodyPr>
          <a:lstStyle/>
          <a:p>
            <a:pPr algn="just"/>
            <a:r>
              <a:rPr lang="ru-RU" sz="2000" b="1" dirty="0"/>
              <a:t>Первая поэтическая книга «</a:t>
            </a:r>
            <a:r>
              <a:rPr lang="ru-RU" sz="2000" b="1" dirty="0" err="1"/>
              <a:t>Зорянь</a:t>
            </a:r>
            <a:r>
              <a:rPr lang="ru-RU" sz="2000" b="1" dirty="0"/>
              <a:t> </a:t>
            </a:r>
            <a:r>
              <a:rPr lang="ru-RU" sz="2000" b="1" dirty="0" err="1"/>
              <a:t>мизолкст</a:t>
            </a:r>
            <a:r>
              <a:rPr lang="ru-RU" sz="2000" b="1" dirty="0"/>
              <a:t>» («Улыбки зари») издана в Саранске в 1969 году. Она посвящена людям труда, воспеванию красот родной природы. Книги стихов и поэм «Маней </a:t>
            </a:r>
            <a:r>
              <a:rPr lang="ru-RU" sz="2000" b="1" dirty="0" err="1"/>
              <a:t>пиземе</a:t>
            </a:r>
            <a:r>
              <a:rPr lang="ru-RU" sz="2000" b="1" dirty="0"/>
              <a:t>» («Слепой дождь»), «</a:t>
            </a:r>
            <a:r>
              <a:rPr lang="ru-RU" sz="2000" b="1" dirty="0" err="1"/>
              <a:t>Сырнень</a:t>
            </a:r>
            <a:r>
              <a:rPr lang="ru-RU" sz="2000" b="1" dirty="0"/>
              <a:t> </a:t>
            </a:r>
            <a:r>
              <a:rPr lang="ru-RU" sz="2000" b="1" dirty="0" err="1"/>
              <a:t>сюлмо</a:t>
            </a:r>
            <a:r>
              <a:rPr lang="ru-RU" sz="2000" b="1" dirty="0"/>
              <a:t>» («Золотой узел»), «</a:t>
            </a:r>
            <a:r>
              <a:rPr lang="ru-RU" sz="2000" b="1" dirty="0" err="1"/>
              <a:t>Лемзеркс</a:t>
            </a:r>
            <a:r>
              <a:rPr lang="ru-RU" sz="2000" b="1" dirty="0"/>
              <a:t> </a:t>
            </a:r>
            <a:r>
              <a:rPr lang="ru-RU" sz="2000" b="1" dirty="0" err="1"/>
              <a:t>чире</a:t>
            </a:r>
            <a:r>
              <a:rPr lang="ru-RU" sz="2000" b="1" dirty="0"/>
              <a:t>» («Черемуховый берег»), «Зеленые костры», «</a:t>
            </a:r>
            <a:r>
              <a:rPr lang="ru-RU" sz="2000" b="1" dirty="0" err="1"/>
              <a:t>Кизэнь</a:t>
            </a:r>
            <a:r>
              <a:rPr lang="ru-RU" sz="2000" b="1" dirty="0"/>
              <a:t> </a:t>
            </a:r>
            <a:r>
              <a:rPr lang="ru-RU" sz="2000" b="1" dirty="0" err="1"/>
              <a:t>менель</a:t>
            </a:r>
            <a:r>
              <a:rPr lang="ru-RU" sz="2000" b="1" dirty="0"/>
              <a:t>» («Летнее небо»), «Надежда» и другие также изданы в Саранске.</a:t>
            </a:r>
            <a:endParaRPr lang="ru-RU" sz="2000" b="1" dirty="0" smtClean="0"/>
          </a:p>
          <a:p>
            <a:pPr algn="just"/>
            <a:r>
              <a:rPr lang="ru-RU" sz="2000" b="1" dirty="0"/>
              <a:t>Творчество Ивана Калинкина известно и за пределами Мордовии. Его стихи в переводе на русский язык публиковались на страницах таких широко известных изданий как «Литературная газета», «Литературная Россия», журналов «Наш современник», «Дружба народов», «Нева», «Волга», «Огонек».</a:t>
            </a:r>
          </a:p>
        </p:txBody>
      </p:sp>
      <p:pic>
        <p:nvPicPr>
          <p:cNvPr id="5123" name="Picture 3" descr="C:\Users\Оксана\Pictures\Калинкин И. Кизэнь менель. - Саранск, 1992. - 78 с.jpg"/>
          <p:cNvPicPr>
            <a:picLocks noChangeAspect="1" noChangeArrowheads="1"/>
          </p:cNvPicPr>
          <p:nvPr/>
        </p:nvPicPr>
        <p:blipFill>
          <a:blip r:embed="rId3" cstate="print"/>
          <a:srcRect/>
          <a:stretch>
            <a:fillRect/>
          </a:stretch>
        </p:blipFill>
        <p:spPr bwMode="auto">
          <a:xfrm>
            <a:off x="6012160" y="4509120"/>
            <a:ext cx="1568216" cy="2348880"/>
          </a:xfrm>
          <a:prstGeom prst="rect">
            <a:avLst/>
          </a:prstGeom>
          <a:noFill/>
          <a:ln>
            <a:solidFill>
              <a:srgbClr val="00B0F0"/>
            </a:solidFill>
          </a:ln>
        </p:spPr>
      </p:pic>
      <p:pic>
        <p:nvPicPr>
          <p:cNvPr id="5124" name="Picture 4" descr="C:\Users\Оксана\Pictures\Калинкин И. Кизэнь менель. Автограф.jpg"/>
          <p:cNvPicPr>
            <a:picLocks noChangeAspect="1" noChangeArrowheads="1"/>
          </p:cNvPicPr>
          <p:nvPr/>
        </p:nvPicPr>
        <p:blipFill>
          <a:blip r:embed="rId4" cstate="print"/>
          <a:srcRect/>
          <a:stretch>
            <a:fillRect/>
          </a:stretch>
        </p:blipFill>
        <p:spPr bwMode="auto">
          <a:xfrm>
            <a:off x="7380312" y="4365104"/>
            <a:ext cx="1584176" cy="2492896"/>
          </a:xfrm>
          <a:prstGeom prst="rect">
            <a:avLst/>
          </a:prstGeom>
          <a:noFill/>
          <a:ln>
            <a:solidFill>
              <a:srgbClr val="00B0F0"/>
            </a:solid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Оксана\Pictures\i.jpg"/>
          <p:cNvPicPr>
            <a:picLocks noChangeAspect="1" noChangeArrowheads="1"/>
          </p:cNvPicPr>
          <p:nvPr/>
        </p:nvPicPr>
        <p:blipFill>
          <a:blip r:embed="rId2" cstate="print"/>
          <a:srcRect/>
          <a:stretch>
            <a:fillRect/>
          </a:stretch>
        </p:blipFill>
        <p:spPr bwMode="auto">
          <a:xfrm>
            <a:off x="642910" y="357166"/>
            <a:ext cx="2357454" cy="3071834"/>
          </a:xfrm>
          <a:prstGeom prst="roundRect">
            <a:avLst/>
          </a:prstGeom>
          <a:noFill/>
          <a:ln>
            <a:solidFill>
              <a:srgbClr val="00B0F0"/>
            </a:solidFill>
          </a:ln>
        </p:spPr>
      </p:pic>
      <p:sp>
        <p:nvSpPr>
          <p:cNvPr id="3" name="Прямоугольник 2"/>
          <p:cNvSpPr/>
          <p:nvPr/>
        </p:nvSpPr>
        <p:spPr>
          <a:xfrm>
            <a:off x="785786" y="3429000"/>
            <a:ext cx="2124299" cy="707886"/>
          </a:xfrm>
          <a:prstGeom prst="rect">
            <a:avLst/>
          </a:prstGeom>
        </p:spPr>
        <p:txBody>
          <a:bodyPr wrap="none">
            <a:spAutoFit/>
          </a:bodyPr>
          <a:lstStyle/>
          <a:p>
            <a:r>
              <a:rPr lang="ru-RU" sz="2000" dirty="0" smtClean="0">
                <a:solidFill>
                  <a:srgbClr val="FFFF00"/>
                </a:solidFill>
              </a:rPr>
              <a:t>Иван Данилович</a:t>
            </a:r>
          </a:p>
          <a:p>
            <a:pPr algn="ctr"/>
            <a:r>
              <a:rPr lang="ru-RU" sz="2000" dirty="0" smtClean="0">
                <a:solidFill>
                  <a:srgbClr val="FFFF00"/>
                </a:solidFill>
              </a:rPr>
              <a:t> </a:t>
            </a:r>
            <a:r>
              <a:rPr lang="ru-RU" sz="2000" dirty="0" err="1" smtClean="0">
                <a:solidFill>
                  <a:srgbClr val="FFFF00"/>
                </a:solidFill>
              </a:rPr>
              <a:t>Пиняев</a:t>
            </a:r>
            <a:r>
              <a:rPr lang="ru-RU" sz="2000" dirty="0" smtClean="0">
                <a:solidFill>
                  <a:srgbClr val="FFFF00"/>
                </a:solidFill>
              </a:rPr>
              <a:t> </a:t>
            </a:r>
            <a:endParaRPr lang="ru-RU" sz="2000" dirty="0">
              <a:solidFill>
                <a:srgbClr val="FFFF00"/>
              </a:solidFill>
            </a:endParaRPr>
          </a:p>
        </p:txBody>
      </p:sp>
      <p:sp>
        <p:nvSpPr>
          <p:cNvPr id="4" name="Прямоугольник 3"/>
          <p:cNvSpPr/>
          <p:nvPr/>
        </p:nvSpPr>
        <p:spPr>
          <a:xfrm>
            <a:off x="3286116" y="214291"/>
            <a:ext cx="5643602" cy="6555641"/>
          </a:xfrm>
          <a:prstGeom prst="rect">
            <a:avLst/>
          </a:prstGeom>
          <a:solidFill>
            <a:srgbClr val="0070C0"/>
          </a:solidFill>
        </p:spPr>
        <p:txBody>
          <a:bodyPr wrap="square">
            <a:spAutoFit/>
          </a:bodyPr>
          <a:lstStyle/>
          <a:p>
            <a:pPr algn="just"/>
            <a:r>
              <a:rPr lang="ru-RU" sz="2000" b="1" dirty="0" smtClean="0"/>
              <a:t>Заслуженный писатель Мордовии Иван Данилович </a:t>
            </a:r>
            <a:r>
              <a:rPr lang="ru-RU" sz="2000" b="1" dirty="0" err="1" smtClean="0"/>
              <a:t>Пиняев</a:t>
            </a:r>
            <a:r>
              <a:rPr lang="ru-RU" sz="2000" b="1" dirty="0" smtClean="0"/>
              <a:t> (1923-1979) родился 14 сентября 1923 года в мордовском селе Напольном Порецкого района Чувашии. Юность будущего поэта опалена войной. С боями он прошел Румынию, Венгрию, Чехословакию. Первые стихи Ивана </a:t>
            </a:r>
            <a:r>
              <a:rPr lang="ru-RU" sz="2000" b="1" dirty="0" err="1" smtClean="0"/>
              <a:t>Пиняева</a:t>
            </a:r>
            <a:r>
              <a:rPr lang="ru-RU" sz="2000" b="1" dirty="0" smtClean="0"/>
              <a:t> появились на страницах фронтовых газет.</a:t>
            </a:r>
            <a:br>
              <a:rPr lang="ru-RU" sz="2000" b="1" dirty="0" smtClean="0"/>
            </a:br>
            <a:r>
              <a:rPr lang="ru-RU" sz="2000" b="1" dirty="0" smtClean="0"/>
              <a:t>Вернувшись с войны, Иван Данилович </a:t>
            </a:r>
            <a:r>
              <a:rPr lang="ru-RU" sz="2000" b="1" dirty="0" err="1" smtClean="0"/>
              <a:t>Пиняев</a:t>
            </a:r>
            <a:r>
              <a:rPr lang="ru-RU" sz="2000" b="1" dirty="0" smtClean="0"/>
              <a:t> окончил Чувашский пединститут, после чего много отдал сил журналистской деятельности.  В 1950 году в городе Чебоксары вышла первая книга поэта - «Родные просторы». Всего перу Ивана </a:t>
            </a:r>
            <a:r>
              <a:rPr lang="ru-RU" sz="2000" b="1" dirty="0" err="1" smtClean="0"/>
              <a:t>Пиняева</a:t>
            </a:r>
            <a:r>
              <a:rPr lang="ru-RU" sz="2000" b="1" dirty="0" smtClean="0"/>
              <a:t> принадлежат тридцать книг. Он выступает и как поэт, и как прозаик. С 1955 года Иван </a:t>
            </a:r>
            <a:r>
              <a:rPr lang="ru-RU" sz="2000" b="1" dirty="0" err="1" smtClean="0"/>
              <a:t>Пиняев</a:t>
            </a:r>
            <a:r>
              <a:rPr lang="ru-RU" sz="2000" b="1" dirty="0" smtClean="0"/>
              <a:t> жил в городе Саранске.</a:t>
            </a:r>
          </a:p>
          <a:p>
            <a:pPr algn="just"/>
            <a:endParaRPr lang="ru-RU" sz="2000" b="1" dirty="0" smtClean="0"/>
          </a:p>
          <a:p>
            <a:pPr algn="just"/>
            <a:r>
              <a:rPr lang="ru-RU" sz="2000" b="1" dirty="0" smtClean="0"/>
              <a:t/>
            </a:r>
            <a:br>
              <a:rPr lang="ru-RU" sz="2000" b="1" dirty="0" smtClean="0"/>
            </a:br>
            <a:endParaRPr lang="ru-RU" sz="2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214290"/>
            <a:ext cx="8429684" cy="1323439"/>
          </a:xfrm>
          <a:prstGeom prst="rect">
            <a:avLst/>
          </a:prstGeom>
        </p:spPr>
        <p:txBody>
          <a:bodyPr wrap="square">
            <a:spAutoFit/>
          </a:bodyPr>
          <a:lstStyle/>
          <a:p>
            <a:r>
              <a:rPr lang="ru-RU" sz="2000" b="1" dirty="0" smtClean="0"/>
              <a:t>Его  стихи  наполнены  лирическими  теплыми  интонациями. В них - чувства  ощущения  великого  счастья  жить  на  земле  и творить  добрые  дела.</a:t>
            </a:r>
            <a:br>
              <a:rPr lang="ru-RU" sz="2000" b="1" dirty="0" smtClean="0"/>
            </a:br>
            <a:endParaRPr lang="ru-RU" sz="2000" dirty="0"/>
          </a:p>
        </p:txBody>
      </p:sp>
      <p:sp>
        <p:nvSpPr>
          <p:cNvPr id="2049" name="Rectangle 1"/>
          <p:cNvSpPr>
            <a:spLocks noChangeArrowheads="1"/>
          </p:cNvSpPr>
          <p:nvPr/>
        </p:nvSpPr>
        <p:spPr bwMode="auto">
          <a:xfrm>
            <a:off x="285720" y="1285860"/>
            <a:ext cx="464343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a:t>
            </a:r>
            <a:r>
              <a:rPr kumimoji="0" lang="ru-RU"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Собирайся – ждет дорога.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Да  блокнот свой  не забудь.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Видеть много, делать много -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rPr>
              <a:t>   В  этом  нашей  жизни суть. </a:t>
            </a:r>
          </a:p>
          <a:p>
            <a:pPr marL="0" marR="0" lvl="0" indent="0" algn="l" defTabSz="914400" rtl="0" eaLnBrk="0" fontAlgn="base" latinLnBrk="0" hangingPunct="0">
              <a:lnSpc>
                <a:spcPct val="100000"/>
              </a:lnSpc>
              <a:spcBef>
                <a:spcPct val="0"/>
              </a:spcBef>
              <a:spcAft>
                <a:spcPct val="0"/>
              </a:spcAft>
              <a:buClrTx/>
              <a:buSzTx/>
              <a:buFontTx/>
              <a:buNone/>
              <a:tabLst/>
            </a:pPr>
            <a:r>
              <a:rPr lang="ru-RU" sz="2000" dirty="0" smtClean="0">
                <a:solidFill>
                  <a:srgbClr val="FFFF00"/>
                </a:solidFill>
                <a:latin typeface="Arial" pitchFamily="34" charset="0"/>
                <a:ea typeface="Times New Roman" pitchFamily="18" charset="0"/>
                <a:cs typeface="Arial" pitchFamily="34" charset="0"/>
              </a:rPr>
              <a:t>                                         («Счастье»)</a:t>
            </a:r>
            <a:endParaRPr kumimoji="0" lang="ru-RU" sz="2000" b="0" i="0" u="none" strike="noStrike" cap="none" normalizeH="0" baseline="0" dirty="0" smtClean="0">
              <a:ln>
                <a:noFill/>
              </a:ln>
              <a:solidFill>
                <a:srgbClr val="FFFF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0" name="Picture 2" descr="C:\Users\Оксана\Pictures\1005638854.jpg"/>
          <p:cNvPicPr>
            <a:picLocks noChangeAspect="1" noChangeArrowheads="1"/>
          </p:cNvPicPr>
          <p:nvPr/>
        </p:nvPicPr>
        <p:blipFill>
          <a:blip r:embed="rId2" cstate="print"/>
          <a:srcRect/>
          <a:stretch>
            <a:fillRect/>
          </a:stretch>
        </p:blipFill>
        <p:spPr bwMode="auto">
          <a:xfrm>
            <a:off x="285720" y="3643314"/>
            <a:ext cx="2286016" cy="3000396"/>
          </a:xfrm>
          <a:prstGeom prst="rect">
            <a:avLst/>
          </a:prstGeom>
          <a:noFill/>
          <a:ln>
            <a:solidFill>
              <a:schemeClr val="tx2">
                <a:lumMod val="25000"/>
              </a:schemeClr>
            </a:solidFill>
          </a:ln>
        </p:spPr>
      </p:pic>
      <p:sp>
        <p:nvSpPr>
          <p:cNvPr id="9" name="Прямоугольник 8"/>
          <p:cNvSpPr/>
          <p:nvPr/>
        </p:nvSpPr>
        <p:spPr>
          <a:xfrm>
            <a:off x="2571736" y="3500438"/>
            <a:ext cx="6357982" cy="3170099"/>
          </a:xfrm>
          <a:prstGeom prst="rect">
            <a:avLst/>
          </a:prstGeom>
        </p:spPr>
        <p:txBody>
          <a:bodyPr wrap="square">
            <a:spAutoFit/>
          </a:bodyPr>
          <a:lstStyle/>
          <a:p>
            <a:pPr algn="just"/>
            <a:r>
              <a:rPr lang="ru-RU" sz="2000" b="1" dirty="0" smtClean="0"/>
              <a:t>С тревожной грустью пишет </a:t>
            </a:r>
            <a:r>
              <a:rPr lang="ru-RU" sz="2000" b="1" dirty="0" err="1" smtClean="0"/>
              <a:t>Пиняев</a:t>
            </a:r>
            <a:r>
              <a:rPr lang="ru-RU" sz="2000" b="1" dirty="0" smtClean="0"/>
              <a:t> о погибших товарищах. В своем творчестве поэт возвращается к событиям минувшей войны. Всего И. </a:t>
            </a:r>
            <a:r>
              <a:rPr lang="ru-RU" sz="2000" b="1" dirty="0" err="1" smtClean="0"/>
              <a:t>Пиняевым</a:t>
            </a:r>
            <a:r>
              <a:rPr lang="ru-RU" sz="2000" b="1" dirty="0" smtClean="0"/>
              <a:t> выпущено более двадцати поэтических сборников. Популярностью пользуются   "Мужество" (1961), "Я иду по земле" (1966), "Человеку надо быть красивым" (1968), "Не зря живу" (1971), "Наливается рожь" (1973), "Отцовская рубашка" (1973), "Бессмертники" (1980) и другие.</a:t>
            </a:r>
            <a:endParaRPr lang="ru-RU"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descr="&amp;Mcy;&amp;ocy;&amp;rcy;&amp;ocy; &amp;Acy;&amp;rcy;&amp;tcy;&amp;ucy;&amp;rcy; &amp;Mcy;&amp;acy;&amp;tcy;&amp;vcy;&amp;iecy;&amp;iecy;&amp;vcy;&amp;icy;&amp;chcy;"/>
          <p:cNvSpPr>
            <a:spLocks noChangeAspect="1" noChangeArrowheads="1"/>
          </p:cNvSpPr>
          <p:nvPr/>
        </p:nvSpPr>
        <p:spPr bwMode="auto">
          <a:xfrm>
            <a:off x="155575" y="-1219200"/>
            <a:ext cx="1905000" cy="2543175"/>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2531" name="Picture 3" descr="C:\Users\Оксана\Pictures\Моро Артур Матвеевич.jpg"/>
          <p:cNvPicPr>
            <a:picLocks noChangeAspect="1" noChangeArrowheads="1"/>
          </p:cNvPicPr>
          <p:nvPr/>
        </p:nvPicPr>
        <p:blipFill>
          <a:blip r:embed="rId2" cstate="print"/>
          <a:srcRect/>
          <a:stretch>
            <a:fillRect/>
          </a:stretch>
        </p:blipFill>
        <p:spPr bwMode="auto">
          <a:xfrm>
            <a:off x="500034" y="285728"/>
            <a:ext cx="2071702" cy="2714644"/>
          </a:xfrm>
          <a:prstGeom prst="roundRect">
            <a:avLst/>
          </a:prstGeom>
          <a:noFill/>
          <a:ln>
            <a:solidFill>
              <a:srgbClr val="00B0F0"/>
            </a:solidFill>
          </a:ln>
        </p:spPr>
      </p:pic>
      <p:sp>
        <p:nvSpPr>
          <p:cNvPr id="4" name="Прямоугольник 3"/>
          <p:cNvSpPr/>
          <p:nvPr/>
        </p:nvSpPr>
        <p:spPr>
          <a:xfrm>
            <a:off x="428596" y="3000372"/>
            <a:ext cx="2218108" cy="707886"/>
          </a:xfrm>
          <a:prstGeom prst="rect">
            <a:avLst/>
          </a:prstGeom>
        </p:spPr>
        <p:txBody>
          <a:bodyPr wrap="none">
            <a:spAutoFit/>
          </a:bodyPr>
          <a:lstStyle/>
          <a:p>
            <a:r>
              <a:rPr lang="ru-RU" sz="2000" dirty="0" smtClean="0">
                <a:solidFill>
                  <a:srgbClr val="FFFF00"/>
                </a:solidFill>
              </a:rPr>
              <a:t>Артур Матвеевич</a:t>
            </a:r>
          </a:p>
          <a:p>
            <a:pPr algn="ctr"/>
            <a:r>
              <a:rPr lang="ru-RU" sz="2000" dirty="0" smtClean="0">
                <a:solidFill>
                  <a:srgbClr val="FFFF00"/>
                </a:solidFill>
              </a:rPr>
              <a:t> Моро (Осипов) </a:t>
            </a:r>
            <a:endParaRPr lang="ru-RU" sz="2000" dirty="0">
              <a:solidFill>
                <a:srgbClr val="FFFF00"/>
              </a:solidFill>
            </a:endParaRPr>
          </a:p>
        </p:txBody>
      </p:sp>
      <p:sp>
        <p:nvSpPr>
          <p:cNvPr id="5" name="Прямоугольник 4"/>
          <p:cNvSpPr/>
          <p:nvPr/>
        </p:nvSpPr>
        <p:spPr>
          <a:xfrm>
            <a:off x="3071802" y="117693"/>
            <a:ext cx="5857916" cy="6247864"/>
          </a:xfrm>
          <a:prstGeom prst="rect">
            <a:avLst/>
          </a:prstGeom>
          <a:solidFill>
            <a:srgbClr val="0070C0"/>
          </a:solidFill>
          <a:ln>
            <a:solidFill>
              <a:srgbClr val="00B0F0"/>
            </a:solidFill>
          </a:ln>
        </p:spPr>
        <p:txBody>
          <a:bodyPr wrap="square">
            <a:spAutoFit/>
          </a:bodyPr>
          <a:lstStyle/>
          <a:p>
            <a:pPr algn="just"/>
            <a:r>
              <a:rPr lang="ru-RU" sz="2000" b="1" dirty="0" smtClean="0"/>
              <a:t>Артур Матвеевич Моро (Осипов) (1909-1989) родился 11 мая 1909 года в селе Красные ключи  Куйбышевской области. Рано пришлось ему познать вкус подневольного труда, в голодные годы воспитывался в детских домах Зауралья, затем школа ФЗУ в Москве при типографии Центрального издательства. Первый сборник стихов. Затем воевал на фронтах Великой Отечественной войны. После войны Артур Моро заканчивает академию общественных наук и защищает кандидатскую диссертацию. Долгое время читал лекции в Мордовском государственном университете. Вместе с тем плодотворно занимался и литературным творчеством.</a:t>
            </a:r>
            <a:br>
              <a:rPr lang="ru-RU" sz="2000" b="1" dirty="0" smtClean="0"/>
            </a:br>
            <a:r>
              <a:rPr lang="ru-RU" sz="2000" b="1" dirty="0" smtClean="0"/>
              <a:t>Творчество Артура Моро характеризует философская глубина. Поэт жил жизнью родного народа. Он прекрасно осознавал, что только в служении народу и счастью людей заключается сила и призвание поэта.</a:t>
            </a:r>
            <a:endParaRPr lang="ru-RU" sz="20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14290"/>
            <a:ext cx="8643998" cy="646331"/>
          </a:xfrm>
          <a:prstGeom prst="rect">
            <a:avLst/>
          </a:prstGeom>
          <a:solidFill>
            <a:srgbClr val="0070C0"/>
          </a:solidFill>
          <a:effectLst>
            <a:glow rad="63500">
              <a:schemeClr val="accent5">
                <a:satMod val="175000"/>
                <a:alpha val="40000"/>
              </a:schemeClr>
            </a:glow>
            <a:innerShdw blurRad="63500" dist="50800" dir="5400000">
              <a:prstClr val="black">
                <a:alpha val="50000"/>
              </a:prstClr>
            </a:innerShdw>
          </a:effectLst>
        </p:spPr>
        <p:txBody>
          <a:bodyPr wrap="square">
            <a:spAutoFit/>
          </a:bodyPr>
          <a:lstStyle/>
          <a:p>
            <a:pPr algn="ctr"/>
            <a:r>
              <a:rPr lang="ru-RU" sz="3600" dirty="0" smtClean="0">
                <a:solidFill>
                  <a:srgbClr val="FFFF00"/>
                </a:solidFill>
              </a:rPr>
              <a:t>Книги </a:t>
            </a:r>
            <a:r>
              <a:rPr lang="ru-RU" sz="3600" dirty="0">
                <a:solidFill>
                  <a:srgbClr val="FFFF00"/>
                </a:solidFill>
              </a:rPr>
              <a:t> </a:t>
            </a:r>
            <a:r>
              <a:rPr lang="ru-RU" sz="3600" dirty="0" smtClean="0">
                <a:solidFill>
                  <a:srgbClr val="FFFF00"/>
                </a:solidFill>
              </a:rPr>
              <a:t>Артура Матвеевича  Моро</a:t>
            </a:r>
            <a:endParaRPr lang="ru-RU" sz="3600" dirty="0">
              <a:solidFill>
                <a:srgbClr val="FFFF00"/>
              </a:solidFill>
            </a:endParaRPr>
          </a:p>
        </p:txBody>
      </p:sp>
      <p:pic>
        <p:nvPicPr>
          <p:cNvPr id="23555" name="Picture 3" descr="C:\Users\Оксана\Pictures\i.jpg"/>
          <p:cNvPicPr>
            <a:picLocks noChangeAspect="1" noChangeArrowheads="1"/>
          </p:cNvPicPr>
          <p:nvPr/>
        </p:nvPicPr>
        <p:blipFill>
          <a:blip r:embed="rId2" cstate="print"/>
          <a:srcRect/>
          <a:stretch>
            <a:fillRect/>
          </a:stretch>
        </p:blipFill>
        <p:spPr bwMode="auto">
          <a:xfrm>
            <a:off x="2214546" y="3357562"/>
            <a:ext cx="2143140" cy="2571768"/>
          </a:xfrm>
          <a:prstGeom prst="rect">
            <a:avLst/>
          </a:prstGeom>
          <a:noFill/>
        </p:spPr>
      </p:pic>
      <p:pic>
        <p:nvPicPr>
          <p:cNvPr id="23556" name="Picture 4" descr="C:\Users\Оксана\Pictures\п.jpg"/>
          <p:cNvPicPr>
            <a:picLocks noChangeAspect="1" noChangeArrowheads="1"/>
          </p:cNvPicPr>
          <p:nvPr/>
        </p:nvPicPr>
        <p:blipFill>
          <a:blip r:embed="rId3" cstate="print"/>
          <a:srcRect/>
          <a:stretch>
            <a:fillRect/>
          </a:stretch>
        </p:blipFill>
        <p:spPr bwMode="auto">
          <a:xfrm>
            <a:off x="4143372" y="3786190"/>
            <a:ext cx="2286016" cy="2857510"/>
          </a:xfrm>
          <a:prstGeom prst="rect">
            <a:avLst/>
          </a:prstGeom>
          <a:noFill/>
        </p:spPr>
      </p:pic>
      <p:sp>
        <p:nvSpPr>
          <p:cNvPr id="6" name="Прямоугольник 5"/>
          <p:cNvSpPr/>
          <p:nvPr/>
        </p:nvSpPr>
        <p:spPr>
          <a:xfrm>
            <a:off x="285720" y="857232"/>
            <a:ext cx="8572560" cy="2554545"/>
          </a:xfrm>
          <a:prstGeom prst="rect">
            <a:avLst/>
          </a:prstGeom>
        </p:spPr>
        <p:txBody>
          <a:bodyPr wrap="square">
            <a:spAutoFit/>
          </a:bodyPr>
          <a:lstStyle/>
          <a:p>
            <a:pPr algn="just"/>
            <a:r>
              <a:rPr lang="ru-RU" sz="2000" b="1" dirty="0" smtClean="0"/>
              <a:t>Всего Артуром Моро было издано 15 сборников — 9 на эрзянском и 6 на русском языке. А. Моро был дружен со знаменитым скульптором С. Д. </a:t>
            </a:r>
            <a:r>
              <a:rPr lang="ru-RU" sz="2000" b="1" dirty="0" err="1" smtClean="0"/>
              <a:t>Эрьзей</a:t>
            </a:r>
            <a:r>
              <a:rPr lang="ru-RU" sz="2000" b="1" dirty="0" smtClean="0"/>
              <a:t> и написал о нем документально-художественный роман «Степан </a:t>
            </a:r>
            <a:r>
              <a:rPr lang="ru-RU" sz="2000" b="1" dirty="0" err="1" smtClean="0"/>
              <a:t>Эрьзя</a:t>
            </a:r>
            <a:r>
              <a:rPr lang="ru-RU" sz="2000" b="1" dirty="0" smtClean="0"/>
              <a:t>». Автор как истинный патриот привез рукопись в Саранск. Здесь она вышла в свет в сокращённом варианте лишь в 1997 году, т.к. в течение почти двадцати лет до смерти поэта на издание его произведений в Мордовии существовал негласный запрет. </a:t>
            </a:r>
            <a:endParaRPr lang="ru-RU" sz="20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605</TotalTime>
  <Words>861</Words>
  <Application>Microsoft Office PowerPoint</Application>
  <PresentationFormat>Экран (4:3)</PresentationFormat>
  <Paragraphs>36</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Литейная</vt:lpstr>
      <vt:lpstr>Певцы  мордовской  земли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Певцы  мордовской  земли</dc:title>
  <dc:creator>Оксана</dc:creator>
  <cp:lastModifiedBy>Учитель</cp:lastModifiedBy>
  <cp:revision>63</cp:revision>
  <dcterms:created xsi:type="dcterms:W3CDTF">2013-11-24T10:02:50Z</dcterms:created>
  <dcterms:modified xsi:type="dcterms:W3CDTF">2013-11-27T10:17:41Z</dcterms:modified>
</cp:coreProperties>
</file>