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30562-86B3-4A60-9425-0EB0D9C374C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CC9EF-92FB-47DE-985C-DA5ECE83C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69A-5588-4418-9F86-7038B8C0E37F}" type="datetime1">
              <a:rPr lang="ru-RU" smtClean="0"/>
              <a:t>23.11.2013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FC2E-D0FB-4A1A-8FC1-6DEA99408AB4}" type="datetime1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C846-50B7-4554-BDCF-9CC65E99332A}" type="datetime1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E89F-1563-4601-A8EB-C164A26F79AB}" type="datetime1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0B4-38AC-45C4-989F-D8F8C3059FDF}" type="datetime1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1F71-A1E5-41B5-8574-D6A5AF3E1721}" type="datetime1">
              <a:rPr lang="ru-RU" smtClean="0"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8C13-D126-4737-B4AB-27418C34F0B6}" type="datetime1">
              <a:rPr lang="ru-RU" smtClean="0"/>
              <a:t>23.11.2013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AF94-D82D-4F78-BA2E-1D1C3CD98DFD}" type="datetime1">
              <a:rPr lang="ru-RU" smtClean="0"/>
              <a:t>23.11.2013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2F6A-059C-4AB2-837F-1BEC34991498}" type="datetime1">
              <a:rPr lang="ru-RU" smtClean="0"/>
              <a:t>23.11.2013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434-86EB-455A-8A14-7A4254F71E8B}" type="datetime1">
              <a:rPr lang="ru-RU" smtClean="0"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A9E4-B619-4D2A-A6CC-3538BE0CE6D0}" type="datetime1">
              <a:rPr lang="ru-RU" smtClean="0"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41C76C-BA92-45B4-8B07-107435569E02}" type="datetime1">
              <a:rPr lang="ru-RU" smtClean="0"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034C3C-C79A-4E7B-904D-A5C86A4AC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19399"/>
          </a:xfrm>
        </p:spPr>
        <p:txBody>
          <a:bodyPr/>
          <a:lstStyle/>
          <a:p>
            <a:r>
              <a:rPr lang="ru-RU" sz="7200" dirty="0" smtClean="0"/>
              <a:t>«Господин из Сан-Франциско»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Иван Бунин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88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Почему, на ваш взгляд, сюжет рассказа закольцован? </a:t>
            </a:r>
          </a:p>
          <a:p>
            <a:pPr algn="ctr">
              <a:buNone/>
            </a:pPr>
            <a:r>
              <a:rPr lang="ru-RU" sz="3200" dirty="0" smtClean="0"/>
              <a:t>Он начинается на «Атлантиде» и заканчивается на ней? </a:t>
            </a:r>
          </a:p>
          <a:p>
            <a:pPr algn="ctr">
              <a:buNone/>
            </a:pPr>
            <a:r>
              <a:rPr lang="ru-RU" sz="3200" dirty="0" smtClean="0"/>
              <a:t>В чем разница между описанием обстановки на корабле в начале рассказа и в конце?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Какую роль играет океан в этом рассказе?</a:t>
            </a:r>
            <a:endParaRPr lang="ru-RU" sz="2800" b="1" dirty="0"/>
          </a:p>
        </p:txBody>
      </p:sp>
      <p:pic>
        <p:nvPicPr>
          <p:cNvPr id="22530" name="Picture 2" descr="http://www.diletant.ru/upload/medialibrary/fdc/fdcb02f291d03a33d62c2f4265708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6096000" cy="499110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Какие детали в этом рассказе вас больше всего удивили? Что вам показалось важным и значимым?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454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Нанятая за деньги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влюбленна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я пара.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Отношение к смерти господина из Сан-Франциско (как будто он что-то натворил).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 Капри главный герой увидел человека из своего сна.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«Что чувствовал, что думал господин из Сан-Франциско в этот столь знаменательный для него вечер? Он, как всякий испытавший качку, только очень хотел есть…»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Разделение «Атлантиды» на два мира: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блистающий мир балов, оркестров верхних палуб и похожий на преисподнюю мир нижних палуб, где тысячи котлов, сочатся кипятком.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0" indent="447675" algn="ctr">
              <a:buNone/>
            </a:pPr>
            <a:r>
              <a:rPr lang="ru-RU" sz="4400" dirty="0" smtClean="0"/>
              <a:t>Попробуйте сформулировать одним предложением, о чем этот рассказ. </a:t>
            </a:r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848872" cy="1368152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Почему рассказ называется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«Господин из Сан-Франциско»?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61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4042792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Слово «господин» говорит только о социальном положении главного героя. Он человек без имени. Такой же, как и все остальные богатые люди. Типичный.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3115"/>
            <a:ext cx="2095128" cy="2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0" y="3000223"/>
            <a:ext cx="4293096" cy="32783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Св. Франциск Ассизский</a:t>
            </a:r>
          </a:p>
          <a:p>
            <a:pPr marL="0" indent="0" algn="ctr">
              <a:buNone/>
            </a:pPr>
            <a:r>
              <a:rPr lang="ru-RU" dirty="0" smtClean="0"/>
              <a:t>Он проповедовал крайнюю бедность, аскетизм, отказ от любой собственности. </a:t>
            </a:r>
            <a:r>
              <a:rPr lang="ru-RU" dirty="0"/>
              <a:t>Основным свойством Франциска было живое, отзывчивое чувство </a:t>
            </a:r>
            <a:r>
              <a:rPr lang="ru-RU" dirty="0" smtClean="0"/>
              <a:t>сострадания.</a:t>
            </a:r>
            <a:endParaRPr lang="ru-RU" dirty="0"/>
          </a:p>
        </p:txBody>
      </p:sp>
      <p:pic>
        <p:nvPicPr>
          <p:cNvPr id="2050" name="Picture 2" descr="http://cs411223.vk.me/v411223585/3c06/VV0A8b_e2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00438"/>
            <a:ext cx="2106447" cy="2966991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72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434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Богатство пассажиров и бедность прислуги</a:t>
            </a:r>
          </a:p>
          <a:p>
            <a:r>
              <a:rPr lang="ru-RU" dirty="0" smtClean="0"/>
              <a:t>Мечтания и планы героя и то, что произойдет на самом деле в реальности</a:t>
            </a:r>
          </a:p>
          <a:p>
            <a:r>
              <a:rPr lang="ru-RU" dirty="0" smtClean="0"/>
              <a:t>Триумфальный путь на Капри и бесславное возвращение обратно в трюме корабля</a:t>
            </a:r>
          </a:p>
          <a:p>
            <a:r>
              <a:rPr lang="ru-RU" dirty="0" smtClean="0"/>
              <a:t>Жизнь и смерть. Отношение к смерти главного героя</a:t>
            </a:r>
          </a:p>
          <a:p>
            <a:r>
              <a:rPr lang="ru-RU" dirty="0" smtClean="0"/>
              <a:t>Погода до смерти главного героя и после его смерти</a:t>
            </a:r>
          </a:p>
          <a:p>
            <a:r>
              <a:rPr lang="ru-RU" dirty="0" smtClean="0"/>
              <a:t>Начало и конец рассказа</a:t>
            </a:r>
          </a:p>
          <a:p>
            <a:r>
              <a:rPr lang="ru-RU" dirty="0" smtClean="0"/>
              <a:t>Притворство, жизнь на показ обитателей корабля и жизнь простых людей, например, Лоренцо, высокого старика лодочника</a:t>
            </a:r>
          </a:p>
          <a:p>
            <a:r>
              <a:rPr lang="ru-RU" dirty="0" smtClean="0"/>
              <a:t>Новый свет и Старый свет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04611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Уже в названии спрятано противопоставление, какие еще противопоставления есть в рассказе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8573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Как называется корабль, на котором плыл господин из Сан-Франциско?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Как вы думаете случайно ли такое название?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Символом чего является корабль?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wvbeard.com/heath/Sax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643702" cy="363180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28572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Атлантида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известное по различным преданиям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островное государство, которое населяли могущественные атланты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Во время сильного землетрясения, сопровождавшегося наводнением, остров был поглощен морем в один день и одну ночь, вместе со своими жителями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 descr="http://www.ufostation.net/images/articles/2012/atlanti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6000792" cy="381050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000108"/>
            <a:ext cx="4143404" cy="40719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Только уже в самой последней редакции, незадолго до смерти, Бунин снял многозначительный эпиграф, ранее всегда открывавший этот рассказ:</a:t>
            </a:r>
          </a:p>
          <a:p>
            <a:pPr algn="ctr">
              <a:buNone/>
            </a:pPr>
            <a:r>
              <a:rPr lang="ru-RU" sz="2800" b="1" dirty="0" smtClean="0"/>
              <a:t> "Горе тебе, Вавилон, город крепкий"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Это цитата из Апокалипсиса. </a:t>
            </a:r>
            <a:endParaRPr lang="ru-RU" dirty="0"/>
          </a:p>
        </p:txBody>
      </p:sp>
      <p:pic>
        <p:nvPicPr>
          <p:cNvPr id="18436" name="Picture 4" descr="http://www.k-istine.ru/images/faith/apokalipsi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475200" cy="628232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Почему кульминация рассказа происходит именно на острове Капри?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643602" cy="6215106"/>
          </a:xfrm>
        </p:spPr>
        <p:txBody>
          <a:bodyPr>
            <a:normAutofit fontScale="92500"/>
          </a:bodyPr>
          <a:lstStyle/>
          <a:p>
            <a:pPr marL="0" indent="266700" algn="ctr">
              <a:buNone/>
            </a:pPr>
            <a:r>
              <a:rPr lang="ru-RU" dirty="0" smtClean="0"/>
              <a:t>«На этом острове, две тысячи лет тому назад, жил человек, совершенно запутавшийся в своих жестоких и грязных поступках, который почему-то забрал власть над миллионами людей и который, сам растерявшись от бессмысленности этой власти и от страха, что кто-нибудь убьет его из-за угла, наделал жестокостей сверх всякой меры, - и человечество навеки запомнило его, и те, что в совокупности своей, столь же непонятно и, по существу, столь же жестоко, как и он, властвуют теперь в мире, со всего света съезжаются смотреть на остатки того каменного дома, где он жил на одном из самых крутых подъемов острова».</a:t>
            </a:r>
            <a:endParaRPr lang="ru-RU" dirty="0"/>
          </a:p>
        </p:txBody>
      </p:sp>
      <p:pic>
        <p:nvPicPr>
          <p:cNvPr id="21506" name="Picture 2" descr="http://www.hrono.ru/img/skulptur/tibery_s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14422"/>
            <a:ext cx="1905000" cy="2667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4071943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Тиберий I, Клавдий Нерон</a:t>
            </a:r>
          </a:p>
          <a:p>
            <a:pPr algn="ctr"/>
            <a:r>
              <a:rPr lang="ru-RU" sz="1400" dirty="0" smtClean="0"/>
              <a:t>Во время его правления был распят Иисус Христос.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Шиманская Анна Александровна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</TotalTime>
  <Words>590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«Господин из Сан-Франциско»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гадя</cp:lastModifiedBy>
  <cp:revision>23</cp:revision>
  <dcterms:created xsi:type="dcterms:W3CDTF">2013-11-11T11:59:27Z</dcterms:created>
  <dcterms:modified xsi:type="dcterms:W3CDTF">2013-11-23T10:21:49Z</dcterms:modified>
</cp:coreProperties>
</file>