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60" r:id="rId3"/>
    <p:sldId id="257" r:id="rId4"/>
    <p:sldId id="262" r:id="rId5"/>
    <p:sldId id="261"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330"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8E0F5B3-7718-46AC-AB94-2B89AF014F53}" type="datetimeFigureOut">
              <a:rPr lang="ru-RU"/>
              <a:pPr>
                <a:defRPr/>
              </a:pPr>
              <a:t>13.01.2012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24C3BDE-8EE8-4B8A-8703-3BAC143F546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E7E65F-B492-4933-A104-C6AC95F3B47A}" type="slidenum">
              <a:rPr lang="ru-RU"/>
              <a:pPr fontAlgn="base">
                <a:spcBef>
                  <a:spcPct val="0"/>
                </a:spcBef>
                <a:spcAft>
                  <a:spcPct val="0"/>
                </a:spcAft>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109216-2DF8-4912-8B87-22DFE7A0D556}" type="slidenum">
              <a:rPr lang="ru-RU"/>
              <a:pPr fontAlgn="base">
                <a:spcBef>
                  <a:spcPct val="0"/>
                </a:spcBef>
                <a:spcAft>
                  <a:spcPct val="0"/>
                </a:spcAft>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4"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Прямоугольник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Прямоугольник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Прямая соединительная линия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Прямоугольник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a:defRPr/>
            </a:pPr>
            <a:fld id="{94302F5C-3F7C-4341-92FC-95080E26CB50}" type="datetimeFigureOut">
              <a:rPr lang="ru-RU"/>
              <a:pPr>
                <a:defRPr/>
              </a:pPr>
              <a:t>13.01.2012</a:t>
            </a:fld>
            <a:endParaRPr lang="ru-RU"/>
          </a:p>
        </p:txBody>
      </p:sp>
      <p:sp>
        <p:nvSpPr>
          <p:cNvPr id="16" name="Нижний колонтитул 16"/>
          <p:cNvSpPr>
            <a:spLocks noGrp="1"/>
          </p:cNvSpPr>
          <p:nvPr>
            <p:ph type="ftr" sz="quarter" idx="11"/>
          </p:nvPr>
        </p:nvSpPr>
        <p:spPr/>
        <p:txBody>
          <a:bodyPr/>
          <a:lstStyle>
            <a:lvl1pPr>
              <a:defRPr/>
            </a:lvl1pPr>
          </a:lstStyle>
          <a:p>
            <a:pPr>
              <a:defRPr/>
            </a:pPr>
            <a:endParaRPr lang="ru-RU"/>
          </a:p>
        </p:txBody>
      </p:sp>
      <p:sp>
        <p:nvSpPr>
          <p:cNvPr id="17" name="Номер слайда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2B53452A-34A8-4EA8-9625-41C333F6DD24}"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721996EE-31A9-4A17-A13E-5AFC92C91183}" type="datetimeFigureOut">
              <a:rPr lang="ru-RU"/>
              <a:pPr>
                <a:defRPr/>
              </a:pPr>
              <a:t>13.01.2012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5542D17-2011-40AA-81E7-91457548A46C}"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4"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ая соединительная линия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Овал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Овал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7391400" y="304802"/>
            <a:ext cx="14478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6915150" y="3009900"/>
            <a:ext cx="457200" cy="441325"/>
          </a:xfrm>
        </p:spPr>
        <p:txBody>
          <a:bodyPr/>
          <a:lstStyle>
            <a:lvl1pPr>
              <a:defRPr/>
            </a:lvl1pPr>
          </a:lstStyle>
          <a:p>
            <a:pPr>
              <a:defRPr/>
            </a:pPr>
            <a:fld id="{189A4F9A-50EA-4D66-8294-71F3F27EF468}" type="slidenum">
              <a:rPr lang="ru-RU"/>
              <a:pPr>
                <a:defRPr/>
              </a:pPr>
              <a:t>‹#›</a:t>
            </a:fld>
            <a:endParaRPr lang="ru-RU"/>
          </a:p>
        </p:txBody>
      </p:sp>
      <p:sp>
        <p:nvSpPr>
          <p:cNvPr id="14" name="Дата 3"/>
          <p:cNvSpPr>
            <a:spLocks noGrp="1"/>
          </p:cNvSpPr>
          <p:nvPr>
            <p:ph type="dt" sz="half" idx="11"/>
          </p:nvPr>
        </p:nvSpPr>
        <p:spPr/>
        <p:txBody>
          <a:bodyPr/>
          <a:lstStyle>
            <a:lvl1pPr>
              <a:defRPr/>
            </a:lvl1pPr>
          </a:lstStyle>
          <a:p>
            <a:pPr>
              <a:defRPr/>
            </a:pPr>
            <a:fld id="{D0C8AA7B-E4AF-4971-87A0-E592D84934B6}" type="datetimeFigureOut">
              <a:rPr lang="ru-RU"/>
              <a:pPr>
                <a:defRPr/>
              </a:pPr>
              <a:t>13.01.2012</a:t>
            </a:fld>
            <a:endParaRPr lang="ru-RU"/>
          </a:p>
        </p:txBody>
      </p:sp>
      <p:sp>
        <p:nvSpPr>
          <p:cNvPr id="15" name="Нижний колонтитул 4"/>
          <p:cNvSpPr>
            <a:spLocks noGrp="1"/>
          </p:cNvSpPr>
          <p:nvPr>
            <p:ph type="ftr" sz="quarter" idx="12"/>
          </p:nvPr>
        </p:nvSpPr>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Содержимое 7"/>
          <p:cNvSpPr>
            <a:spLocks noGrp="1"/>
          </p:cNvSpPr>
          <p:nvPr>
            <p:ph sz="quarter" idx="1"/>
          </p:nvPr>
        </p:nvSpPr>
        <p:spPr>
          <a:xfrm>
            <a:off x="301752" y="1527048"/>
            <a:ext cx="850392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91ACCC35-FA45-4B00-BD7E-25AA28BD3B55}" type="datetimeFigureOut">
              <a:rPr lang="ru-RU"/>
              <a:pPr>
                <a:defRPr/>
              </a:pPr>
              <a:t>13.01.2012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4362450" y="1027113"/>
            <a:ext cx="457200" cy="441325"/>
          </a:xfrm>
        </p:spPr>
        <p:txBody>
          <a:bodyPr/>
          <a:lstStyle>
            <a:lvl1pPr>
              <a:defRPr/>
            </a:lvl1pPr>
          </a:lstStyle>
          <a:p>
            <a:pPr>
              <a:defRPr/>
            </a:pPr>
            <a:fld id="{E8F774A9-5698-448A-A819-8332A8FC9B7B}"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Прямоугольник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Прямоугольник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Прямая соединительная линия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Овал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1368426" y="2743201"/>
            <a:ext cx="6480175"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a:defRPr/>
            </a:pPr>
            <a:endParaRPr lang="ru-RU"/>
          </a:p>
        </p:txBody>
      </p:sp>
      <p:sp>
        <p:nvSpPr>
          <p:cNvPr id="16" name="Дата 3"/>
          <p:cNvSpPr>
            <a:spLocks noGrp="1"/>
          </p:cNvSpPr>
          <p:nvPr>
            <p:ph type="dt" sz="half" idx="11"/>
          </p:nvPr>
        </p:nvSpPr>
        <p:spPr/>
        <p:txBody>
          <a:bodyPr/>
          <a:lstStyle>
            <a:lvl1pPr>
              <a:defRPr/>
            </a:lvl1pPr>
          </a:lstStyle>
          <a:p>
            <a:pPr>
              <a:defRPr/>
            </a:pPr>
            <a:fld id="{53A39A6B-2627-49F6-AF45-4D9D34067298}" type="datetimeFigureOut">
              <a:rPr lang="ru-RU"/>
              <a:pPr>
                <a:defRPr/>
              </a:pPr>
              <a:t>13.01.2012</a:t>
            </a:fld>
            <a:endParaRPr lang="ru-RU"/>
          </a:p>
        </p:txBody>
      </p:sp>
      <p:sp>
        <p:nvSpPr>
          <p:cNvPr id="17" name="Номер слайда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027B972F-4E7F-47C3-8283-CA751641205C}"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301752" y="228600"/>
            <a:ext cx="8534400" cy="758952"/>
          </a:xfrm>
        </p:spPr>
        <p:txBody>
          <a:bodyPr/>
          <a:lstStyle/>
          <a:p>
            <a:r>
              <a:rPr lang="ru-RU" smtClean="0"/>
              <a:t>Образец заголовка</a:t>
            </a:r>
            <a:endParaRPr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5791200" y="6410325"/>
            <a:ext cx="3044825" cy="365125"/>
          </a:xfrm>
        </p:spPr>
        <p:txBody>
          <a:bodyPr/>
          <a:lstStyle>
            <a:lvl1pPr>
              <a:defRPr/>
            </a:lvl1pPr>
          </a:lstStyle>
          <a:p>
            <a:pPr>
              <a:defRPr/>
            </a:pPr>
            <a:fld id="{596485E0-AEA3-4157-B176-BF8084B64741}" type="datetimeFigureOut">
              <a:rPr lang="ru-RU"/>
              <a:pPr>
                <a:defRPr/>
              </a:pPr>
              <a:t>13.01.2012</a:t>
            </a:fld>
            <a:endParaRPr lang="ru-RU"/>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6D22C8FC-0D0D-4679-B489-506E12930538}"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7" name="Прямая соединительная линия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Прямоугольник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Прямая соединительная линия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Прямоугольник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Овал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Овал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301753" y="1524001"/>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Содержимое 23"/>
          <p:cNvSpPr>
            <a:spLocks noGrp="1"/>
          </p:cNvSpPr>
          <p:nvPr>
            <p:ph sz="quarter" idx="2"/>
          </p:nvPr>
        </p:nvSpPr>
        <p:spPr>
          <a:xfrm>
            <a:off x="301752" y="2471384"/>
            <a:ext cx="4041648"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Содержимое 25"/>
          <p:cNvSpPr>
            <a:spLocks noGrp="1"/>
          </p:cNvSpPr>
          <p:nvPr>
            <p:ph sz="quarter" idx="4"/>
          </p:nvPr>
        </p:nvSpPr>
        <p:spPr>
          <a:xfrm>
            <a:off x="4800600" y="2471383"/>
            <a:ext cx="40386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a:defRPr/>
            </a:pPr>
            <a:fld id="{2FF77F75-8FC5-4D1D-A2CF-474BE6A26146}" type="datetimeFigureOut">
              <a:rPr lang="ru-RU"/>
              <a:pPr>
                <a:defRPr/>
              </a:pPr>
              <a:t>13.01.2012</a:t>
            </a:fld>
            <a:endParaRPr lang="ru-RU"/>
          </a:p>
        </p:txBody>
      </p:sp>
      <p:sp>
        <p:nvSpPr>
          <p:cNvPr id="19" name="Нижний колонтитул 7"/>
          <p:cNvSpPr>
            <a:spLocks noGrp="1"/>
          </p:cNvSpPr>
          <p:nvPr>
            <p:ph type="ftr" sz="quarter" idx="11"/>
          </p:nvPr>
        </p:nvSpPr>
        <p:spPr>
          <a:xfrm>
            <a:off x="304800" y="6410325"/>
            <a:ext cx="3581400" cy="365125"/>
          </a:xfrm>
        </p:spPr>
        <p:txBody>
          <a:bodyPr/>
          <a:lstStyle>
            <a:lvl1pPr>
              <a:defRPr/>
            </a:lvl1pPr>
          </a:lstStyle>
          <a:p>
            <a:pPr>
              <a:defRPr/>
            </a:pPr>
            <a:endParaRPr lang="ru-RU"/>
          </a:p>
        </p:txBody>
      </p:sp>
      <p:sp>
        <p:nvSpPr>
          <p:cNvPr id="20" name="Номер слайда 8"/>
          <p:cNvSpPr>
            <a:spLocks noGrp="1"/>
          </p:cNvSpPr>
          <p:nvPr>
            <p:ph type="sldNum" sz="quarter" idx="12"/>
          </p:nvPr>
        </p:nvSpPr>
        <p:spPr>
          <a:xfrm>
            <a:off x="4343400" y="1042988"/>
            <a:ext cx="457200" cy="441325"/>
          </a:xfrm>
        </p:spPr>
        <p:txBody>
          <a:bodyPr/>
          <a:lstStyle>
            <a:lvl1pPr algn="ctr">
              <a:defRPr smtClean="0"/>
            </a:lvl1pPr>
          </a:lstStyle>
          <a:p>
            <a:pPr>
              <a:defRPr/>
            </a:pPr>
            <a:fld id="{28BD23CB-8374-4658-836A-7F36482F2B75}"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21D6D677-EACE-4395-876E-3CD10F434982}" type="datetimeFigureOut">
              <a:rPr lang="ru-RU"/>
              <a:pPr>
                <a:defRPr/>
              </a:pPr>
              <a:t>13.01.2012</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4343400" y="1036638"/>
            <a:ext cx="457200" cy="441325"/>
          </a:xfrm>
        </p:spPr>
        <p:txBody>
          <a:bodyPr/>
          <a:lstStyle>
            <a:lvl1pPr>
              <a:defRPr/>
            </a:lvl1pPr>
          </a:lstStyle>
          <a:p>
            <a:pPr>
              <a:defRPr/>
            </a:pPr>
            <a:fld id="{535A1D0E-C784-43A4-8C6D-D970D43979E4}" type="slidenum">
              <a:rPr lang="ru-RU"/>
              <a:pPr>
                <a:defRPr/>
              </a:pPr>
              <a:t>‹#›</a:t>
            </a:fld>
            <a:endParaRPr lang="ru-RU"/>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Прямоугольник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Дата 1"/>
          <p:cNvSpPr>
            <a:spLocks noGrp="1"/>
          </p:cNvSpPr>
          <p:nvPr>
            <p:ph type="dt" sz="half" idx="10"/>
          </p:nvPr>
        </p:nvSpPr>
        <p:spPr/>
        <p:txBody>
          <a:bodyPr/>
          <a:lstStyle>
            <a:lvl1pPr>
              <a:defRPr/>
            </a:lvl1pPr>
          </a:lstStyle>
          <a:p>
            <a:pPr>
              <a:defRPr/>
            </a:pPr>
            <a:fld id="{2D52667E-4BF6-4E81-B767-2961A3CFD4A4}" type="datetimeFigureOut">
              <a:rPr lang="ru-RU"/>
              <a:pPr>
                <a:defRPr/>
              </a:pPr>
              <a:t>13.01.2012</a:t>
            </a:fld>
            <a:endParaRPr lang="ru-RU"/>
          </a:p>
        </p:txBody>
      </p:sp>
      <p:sp>
        <p:nvSpPr>
          <p:cNvPr id="9" name="Нижний колонтитул 2"/>
          <p:cNvSpPr>
            <a:spLocks noGrp="1"/>
          </p:cNvSpPr>
          <p:nvPr>
            <p:ph type="ftr" sz="quarter" idx="11"/>
          </p:nvPr>
        </p:nvSpPr>
        <p:spPr/>
        <p:txBody>
          <a:bodyPr/>
          <a:lstStyle>
            <a:lvl1pPr>
              <a:defRPr/>
            </a:lvl1pPr>
          </a:lstStyle>
          <a:p>
            <a:pPr>
              <a:defRPr/>
            </a:pPr>
            <a:endParaRPr lang="ru-RU"/>
          </a:p>
        </p:txBody>
      </p:sp>
      <p:sp>
        <p:nvSpPr>
          <p:cNvPr id="10" name="Номер слайда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4EAE6F3B-886C-4F39-83BF-0A39D38E91C8}" type="slidenum">
              <a:rPr lang="ru-RU"/>
              <a:pPr>
                <a:defRPr/>
              </a:pPr>
              <a:t>‹#›</a:t>
            </a:fld>
            <a:endParaRPr lang="ru-RU"/>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Прямоугольник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Прямая соединительная линия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Содержимое 19"/>
          <p:cNvSpPr>
            <a:spLocks noGrp="1"/>
          </p:cNvSpPr>
          <p:nvPr>
            <p:ph sz="quarter" idx="1"/>
          </p:nvPr>
        </p:nvSpPr>
        <p:spPr>
          <a:xfrm>
            <a:off x="3124200" y="685800"/>
            <a:ext cx="56388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8A53E8B4-1AB9-4FE7-B749-53DD00BC83DF}" type="slidenum">
              <a:rPr lang="ru-RU"/>
              <a:pPr>
                <a:defRPr/>
              </a:pPr>
              <a:t>‹#›</a:t>
            </a:fld>
            <a:endParaRPr lang="ru-RU"/>
          </a:p>
        </p:txBody>
      </p:sp>
      <p:sp>
        <p:nvSpPr>
          <p:cNvPr id="17" name="Дата 4"/>
          <p:cNvSpPr>
            <a:spLocks noGrp="1"/>
          </p:cNvSpPr>
          <p:nvPr>
            <p:ph type="dt" sz="half" idx="11"/>
          </p:nvPr>
        </p:nvSpPr>
        <p:spPr/>
        <p:txBody>
          <a:bodyPr/>
          <a:lstStyle>
            <a:lvl1pPr>
              <a:defRPr/>
            </a:lvl1pPr>
          </a:lstStyle>
          <a:p>
            <a:pPr>
              <a:defRPr/>
            </a:pPr>
            <a:fld id="{266CA6C5-35DF-45C3-BD2B-D33ED87CFE4F}" type="datetimeFigureOut">
              <a:rPr lang="ru-RU"/>
              <a:pPr>
                <a:defRPr/>
              </a:pPr>
              <a:t>13.01.2012</a:t>
            </a:fld>
            <a:endParaRPr lang="ru-RU"/>
          </a:p>
        </p:txBody>
      </p:sp>
      <p:sp>
        <p:nvSpPr>
          <p:cNvPr id="18" name="Нижний колонтитул 5"/>
          <p:cNvSpPr>
            <a:spLocks noGrp="1"/>
          </p:cNvSpPr>
          <p:nvPr>
            <p:ph type="ftr" sz="quarter" idx="12"/>
          </p:nvPr>
        </p:nvSpPr>
        <p:spPr>
          <a:xfrm>
            <a:off x="301625" y="6410325"/>
            <a:ext cx="3382963" cy="366713"/>
          </a:xfrm>
        </p:spPr>
        <p:txBody>
          <a:bodyPr/>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оугольник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Прямоугольник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371600" y="312738"/>
            <a:ext cx="457200" cy="441325"/>
          </a:xfrm>
        </p:spPr>
        <p:txBody>
          <a:bodyPr/>
          <a:lstStyle>
            <a:lvl1pPr>
              <a:defRPr/>
            </a:lvl1pPr>
          </a:lstStyle>
          <a:p>
            <a:pPr>
              <a:defRPr/>
            </a:pPr>
            <a:fld id="{AD679541-14FB-4D50-96BC-B3335E89A8EF}" type="slidenum">
              <a:rPr lang="ru-RU"/>
              <a:pPr>
                <a:defRPr/>
              </a:pPr>
              <a:t>‹#›</a:t>
            </a:fld>
            <a:endParaRPr lang="ru-RU"/>
          </a:p>
        </p:txBody>
      </p:sp>
      <p:sp>
        <p:nvSpPr>
          <p:cNvPr id="17" name="Дата 4"/>
          <p:cNvSpPr>
            <a:spLocks noGrp="1"/>
          </p:cNvSpPr>
          <p:nvPr>
            <p:ph type="dt" sz="half" idx="11"/>
          </p:nvPr>
        </p:nvSpPr>
        <p:spPr>
          <a:xfrm>
            <a:off x="5788025" y="6405563"/>
            <a:ext cx="3044825" cy="365125"/>
          </a:xfrm>
        </p:spPr>
        <p:txBody>
          <a:bodyPr/>
          <a:lstStyle>
            <a:lvl1pPr>
              <a:defRPr/>
            </a:lvl1pPr>
          </a:lstStyle>
          <a:p>
            <a:pPr>
              <a:defRPr/>
            </a:pPr>
            <a:fld id="{B68DE1C2-3354-4CED-A270-A93FD5F1E6C3}" type="datetimeFigureOut">
              <a:rPr lang="ru-RU"/>
              <a:pPr>
                <a:defRPr/>
              </a:pPr>
              <a:t>13.01.2012</a:t>
            </a:fld>
            <a:endParaRPr lang="ru-RU"/>
          </a:p>
        </p:txBody>
      </p:sp>
      <p:sp>
        <p:nvSpPr>
          <p:cNvPr id="18" name="Нижний колонтитул 5"/>
          <p:cNvSpPr>
            <a:spLocks noGrp="1"/>
          </p:cNvSpPr>
          <p:nvPr>
            <p:ph type="ftr" sz="quarter" idx="12"/>
          </p:nvPr>
        </p:nvSpPr>
        <p:spPr>
          <a:xfrm>
            <a:off x="301625" y="6410325"/>
            <a:ext cx="3584575" cy="366713"/>
          </a:xfrm>
        </p:spPr>
        <p:txBody>
          <a:bodyPr/>
          <a:lstStyle>
            <a:lvl1pPr>
              <a:defRPr/>
            </a:lvl1pPr>
          </a:lstStyle>
          <a:p>
            <a:pPr>
              <a:defRPr/>
            </a:pPr>
            <a:endParaRPr lang="ru-RU"/>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Прямоугольник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Дата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0756E513-A7DA-4358-B7D6-00CC1AC0ACBA}" type="datetimeFigureOut">
              <a:rPr lang="ru-RU"/>
              <a:pPr>
                <a:defRPr/>
              </a:pPr>
              <a:t>13.01.2012</a:t>
            </a:fld>
            <a:endParaRPr lang="ru-RU"/>
          </a:p>
        </p:txBody>
      </p:sp>
      <p:sp>
        <p:nvSpPr>
          <p:cNvPr id="3" name="Нижний колонтитул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ru-RU"/>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Номер слайда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FBE7757A-753E-46E0-B50F-F1F5998ADC1A}" type="slidenum">
              <a:rPr lang="ru-RU"/>
              <a:pPr>
                <a:defRPr/>
              </a:pPr>
              <a:t>‹#›</a:t>
            </a:fld>
            <a:endParaRPr lang="ru-RU"/>
          </a:p>
        </p:txBody>
      </p:sp>
      <p:sp>
        <p:nvSpPr>
          <p:cNvPr id="1038" name="Заголовок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39" name="Текст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diamond/>
  </p:transition>
  <p:txStyles>
    <p:titleStyle>
      <a:lvl1pPr algn="ctr" rtl="0" fontAlgn="base">
        <a:spcBef>
          <a:spcPct val="0"/>
        </a:spcBef>
        <a:spcAft>
          <a:spcPct val="0"/>
        </a:spcAft>
        <a:defRPr sz="3300" kern="1200">
          <a:solidFill>
            <a:srgbClr val="AB2627"/>
          </a:solidFill>
          <a:latin typeface="+mj-lt"/>
          <a:ea typeface="+mj-ea"/>
          <a:cs typeface="+mj-cs"/>
        </a:defRPr>
      </a:lvl1pPr>
      <a:lvl2pPr algn="ctr" rtl="0" fontAlgn="base">
        <a:spcBef>
          <a:spcPct val="0"/>
        </a:spcBef>
        <a:spcAft>
          <a:spcPct val="0"/>
        </a:spcAft>
        <a:defRPr sz="3300">
          <a:solidFill>
            <a:srgbClr val="AB2627"/>
          </a:solidFill>
          <a:latin typeface="Constantia" pitchFamily="18" charset="0"/>
        </a:defRPr>
      </a:lvl2pPr>
      <a:lvl3pPr algn="ctr" rtl="0" fontAlgn="base">
        <a:spcBef>
          <a:spcPct val="0"/>
        </a:spcBef>
        <a:spcAft>
          <a:spcPct val="0"/>
        </a:spcAft>
        <a:defRPr sz="3300">
          <a:solidFill>
            <a:srgbClr val="AB2627"/>
          </a:solidFill>
          <a:latin typeface="Constantia" pitchFamily="18" charset="0"/>
        </a:defRPr>
      </a:lvl3pPr>
      <a:lvl4pPr algn="ctr" rtl="0" fontAlgn="base">
        <a:spcBef>
          <a:spcPct val="0"/>
        </a:spcBef>
        <a:spcAft>
          <a:spcPct val="0"/>
        </a:spcAft>
        <a:defRPr sz="3300">
          <a:solidFill>
            <a:srgbClr val="AB2627"/>
          </a:solidFill>
          <a:latin typeface="Constantia" pitchFamily="18" charset="0"/>
        </a:defRPr>
      </a:lvl4pPr>
      <a:lvl5pPr algn="ctr" rtl="0" fontAlgn="base">
        <a:spcBef>
          <a:spcPct val="0"/>
        </a:spcBef>
        <a:spcAft>
          <a:spcPct val="0"/>
        </a:spcAft>
        <a:defRPr sz="3300">
          <a:solidFill>
            <a:srgbClr val="AB2627"/>
          </a:solidFill>
          <a:latin typeface="Constantia" pitchFamily="18" charset="0"/>
        </a:defRPr>
      </a:lvl5pPr>
      <a:lvl6pPr marL="457200" algn="ctr" rtl="0" fontAlgn="base">
        <a:spcBef>
          <a:spcPct val="0"/>
        </a:spcBef>
        <a:spcAft>
          <a:spcPct val="0"/>
        </a:spcAft>
        <a:defRPr sz="3300">
          <a:solidFill>
            <a:srgbClr val="AB2627"/>
          </a:solidFill>
          <a:latin typeface="Constantia" pitchFamily="18" charset="0"/>
        </a:defRPr>
      </a:lvl6pPr>
      <a:lvl7pPr marL="914400" algn="ctr" rtl="0" fontAlgn="base">
        <a:spcBef>
          <a:spcPct val="0"/>
        </a:spcBef>
        <a:spcAft>
          <a:spcPct val="0"/>
        </a:spcAft>
        <a:defRPr sz="3300">
          <a:solidFill>
            <a:srgbClr val="AB2627"/>
          </a:solidFill>
          <a:latin typeface="Constantia" pitchFamily="18" charset="0"/>
        </a:defRPr>
      </a:lvl7pPr>
      <a:lvl8pPr marL="1371600" algn="ctr" rtl="0" fontAlgn="base">
        <a:spcBef>
          <a:spcPct val="0"/>
        </a:spcBef>
        <a:spcAft>
          <a:spcPct val="0"/>
        </a:spcAft>
        <a:defRPr sz="3300">
          <a:solidFill>
            <a:srgbClr val="AB2627"/>
          </a:solidFill>
          <a:latin typeface="Constantia" pitchFamily="18" charset="0"/>
        </a:defRPr>
      </a:lvl8pPr>
      <a:lvl9pPr marL="1828800" algn="ctr" rtl="0" fontAlgn="base">
        <a:spcBef>
          <a:spcPct val="0"/>
        </a:spcBef>
        <a:spcAft>
          <a:spcPct val="0"/>
        </a:spcAft>
        <a:defRPr sz="3300">
          <a:solidFill>
            <a:srgbClr val="AB2627"/>
          </a:solidFill>
          <a:latin typeface="Constant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C32D2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4AA33"/>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964305"/>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71750" y="2786063"/>
            <a:ext cx="6400800" cy="1752600"/>
          </a:xfrm>
        </p:spPr>
        <p:txBody>
          <a:bodyPr>
            <a:normAutofit/>
          </a:bodyPr>
          <a:lstStyle/>
          <a:p>
            <a:pPr algn="just" fontAlgn="auto">
              <a:spcAft>
                <a:spcPts val="0"/>
              </a:spcAft>
              <a:buFont typeface="Wingdings 2"/>
              <a:buNone/>
              <a:defRPr/>
            </a:pPr>
            <a:r>
              <a:rPr lang="ru-RU" dirty="0" smtClean="0">
                <a:effectLst>
                  <a:outerShdw blurRad="38100" dist="38100" dir="2700000" algn="tl">
                    <a:srgbClr val="000000">
                      <a:alpha val="43137"/>
                    </a:srgbClr>
                  </a:outerShdw>
                </a:effectLst>
              </a:rPr>
              <a:t>«Это был несравненный художник... Художник жизни... И достоинство его творчества в том, что оно понятно и сродно не только всякому русскому, но и всякому человеку вообще...».                                                                            </a:t>
            </a:r>
          </a:p>
          <a:p>
            <a:pPr algn="just" fontAlgn="auto">
              <a:spcAft>
                <a:spcPts val="0"/>
              </a:spcAft>
              <a:buFont typeface="Wingdings 2"/>
              <a:buNone/>
              <a:defRPr/>
            </a:pPr>
            <a:r>
              <a:rPr lang="ru-RU" dirty="0" smtClean="0">
                <a:solidFill>
                  <a:schemeClr val="accent1"/>
                </a:solidFill>
                <a:effectLst>
                  <a:outerShdw blurRad="38100" dist="38100" dir="2700000" algn="tl">
                    <a:srgbClr val="000000">
                      <a:alpha val="43137"/>
                    </a:srgbClr>
                  </a:outerShdw>
                </a:effectLst>
              </a:rPr>
              <a:t>                                             Л.Н.Толстой.</a:t>
            </a:r>
          </a:p>
          <a:p>
            <a:pPr algn="just" fontAlgn="auto">
              <a:spcAft>
                <a:spcPts val="0"/>
              </a:spcAft>
              <a:buFont typeface="Wingdings 2"/>
              <a:buNone/>
              <a:defRPr/>
            </a:pPr>
            <a:endParaRPr lang="ru-RU" dirty="0"/>
          </a:p>
        </p:txBody>
      </p:sp>
      <p:sp>
        <p:nvSpPr>
          <p:cNvPr id="2" name="Заголовок 1"/>
          <p:cNvSpPr>
            <a:spLocks noGrp="1"/>
          </p:cNvSpPr>
          <p:nvPr>
            <p:ph type="ctrTitle"/>
          </p:nvPr>
        </p:nvSpPr>
        <p:spPr/>
        <p:txBody>
          <a:bodyPr>
            <a:normAutofit/>
          </a:bodyPr>
          <a:lstStyle/>
          <a:p>
            <a:pPr fontAlgn="auto">
              <a:spcAft>
                <a:spcPts val="0"/>
              </a:spcAft>
              <a:defRPr/>
            </a:pPr>
            <a:r>
              <a:rPr lang="ru-RU" b="1" dirty="0" smtClean="0">
                <a:solidFill>
                  <a:srgbClr val="FF0000"/>
                </a:solidFill>
                <a:effectLst>
                  <a:outerShdw blurRad="38100" dist="38100" dir="2700000" algn="tl">
                    <a:srgbClr val="000000">
                      <a:alpha val="43137"/>
                    </a:srgbClr>
                  </a:outerShdw>
                </a:effectLst>
              </a:rPr>
              <a:t> </a:t>
            </a:r>
            <a:r>
              <a:rPr lang="ru-RU" b="1" dirty="0" smtClean="0">
                <a:solidFill>
                  <a:schemeClr val="accent3"/>
                </a:solidFill>
                <a:effectLst>
                  <a:outerShdw blurRad="38100" dist="38100" dir="2700000" algn="tl">
                    <a:srgbClr val="000000">
                      <a:alpha val="43137"/>
                    </a:srgbClr>
                  </a:outerShdw>
                </a:effectLst>
              </a:rPr>
              <a:t>Детали в произведениях А.П.Чехова.</a:t>
            </a:r>
            <a:endParaRPr lang="ru-RU" b="1" dirty="0">
              <a:solidFill>
                <a:schemeClr val="accent3"/>
              </a:solidFill>
              <a:effectLst>
                <a:outerShdw blurRad="38100" dist="38100" dir="2700000" algn="tl">
                  <a:srgbClr val="000000">
                    <a:alpha val="43137"/>
                  </a:srgbClr>
                </a:outerShdw>
              </a:effectLst>
            </a:endParaRPr>
          </a:p>
        </p:txBody>
      </p:sp>
      <p:pic>
        <p:nvPicPr>
          <p:cNvPr id="5" name="Рисунок 4" descr="250px-Чехов.jpg"/>
          <p:cNvPicPr>
            <a:picLocks noChangeAspect="1"/>
          </p:cNvPicPr>
          <p:nvPr/>
        </p:nvPicPr>
        <p:blipFill>
          <a:blip r:embed="rId2">
            <a:lum contrast="-20000"/>
          </a:blip>
          <a:stretch>
            <a:fillRect/>
          </a:stretch>
        </p:blipFill>
        <p:spPr>
          <a:xfrm>
            <a:off x="214282" y="3357562"/>
            <a:ext cx="2381250" cy="3000375"/>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2" dur="80"/>
                                        <p:tgtEl>
                                          <p:spTgt spid="3">
                                            <p:txEl>
                                              <p:pRg st="0" end="0"/>
                                            </p:txEl>
                                          </p:spTgt>
                                        </p:tgtEl>
                                        <p:attrNameLst>
                                          <p:attrName>fill.type</p:attrName>
                                        </p:attrNameLst>
                                      </p:cBhvr>
                                      <p:to>
                                        <p:strVal val="solid"/>
                                      </p:to>
                                    </p:se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5"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7"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r>
              <a:rPr lang="ru-RU" b="1" smtClean="0">
                <a:solidFill>
                  <a:srgbClr val="AB2627"/>
                </a:solidFill>
              </a:rPr>
              <a:t>Вывод:</a:t>
            </a:r>
          </a:p>
        </p:txBody>
      </p:sp>
      <p:sp>
        <p:nvSpPr>
          <p:cNvPr id="3" name="Содержимое 2"/>
          <p:cNvSpPr>
            <a:spLocks noGrp="1"/>
          </p:cNvSpPr>
          <p:nvPr>
            <p:ph sz="quarter" idx="1"/>
          </p:nvPr>
        </p:nvSpPr>
        <p:spPr>
          <a:xfrm>
            <a:off x="301625" y="1527175"/>
            <a:ext cx="8504238" cy="4572000"/>
          </a:xfrm>
        </p:spPr>
        <p:txBody>
          <a:bodyPr/>
          <a:lstStyle/>
          <a:p>
            <a:pPr algn="just"/>
            <a:r>
              <a:rPr lang="ru-RU" smtClean="0"/>
              <a:t>Предметное построение пейзажа подчиняется общим принципам использования вещи, детали в художественной системе Чехова. Антон Павлович использует в своих произведениях пейзаж как деталь , показывающую постоянные изменения трепетного мира. </a:t>
            </a:r>
          </a:p>
          <a:p>
            <a:endParaRPr lang="ru-RU" smtClean="0"/>
          </a:p>
        </p:txBody>
      </p:sp>
      <p:pic>
        <p:nvPicPr>
          <p:cNvPr id="4" name="Рисунок 3" descr="p74_chehov002.jpg"/>
          <p:cNvPicPr>
            <a:picLocks noChangeAspect="1"/>
          </p:cNvPicPr>
          <p:nvPr/>
        </p:nvPicPr>
        <p:blipFill>
          <a:blip r:embed="rId2"/>
          <a:stretch>
            <a:fillRect/>
          </a:stretch>
        </p:blipFill>
        <p:spPr>
          <a:xfrm>
            <a:off x="785786" y="4000504"/>
            <a:ext cx="3357586" cy="2375650"/>
          </a:xfrm>
          <a:prstGeom prst="rect">
            <a:avLst/>
          </a:prstGeom>
          <a:ln>
            <a:noFill/>
          </a:ln>
          <a:effectLst>
            <a:softEdge rad="112500"/>
          </a:effectLst>
        </p:spPr>
      </p:pic>
      <p:sp>
        <p:nvSpPr>
          <p:cNvPr id="5" name="Прямоугольник 4"/>
          <p:cNvSpPr>
            <a:spLocks noChangeArrowheads="1"/>
          </p:cNvSpPr>
          <p:nvPr/>
        </p:nvSpPr>
        <p:spPr bwMode="auto">
          <a:xfrm>
            <a:off x="1785938" y="6286500"/>
            <a:ext cx="1857375" cy="369888"/>
          </a:xfrm>
          <a:prstGeom prst="rect">
            <a:avLst/>
          </a:prstGeom>
          <a:noFill/>
          <a:ln w="9525">
            <a:noFill/>
            <a:miter lim="800000"/>
            <a:headEnd/>
            <a:tailEnd/>
          </a:ln>
        </p:spPr>
        <p:txBody>
          <a:bodyPr>
            <a:spAutoFit/>
          </a:bodyPr>
          <a:lstStyle/>
          <a:p>
            <a:r>
              <a:rPr lang="ru-RU" b="1" i="1">
                <a:solidFill>
                  <a:schemeClr val="bg1"/>
                </a:solidFill>
                <a:latin typeface="Constantia" pitchFamily="18" charset="0"/>
              </a:rPr>
              <a:t>«Свирель»</a:t>
            </a:r>
          </a:p>
        </p:txBody>
      </p:sp>
      <p:pic>
        <p:nvPicPr>
          <p:cNvPr id="6" name="Рисунок 5" descr="p74_chehov004.jpg"/>
          <p:cNvPicPr>
            <a:picLocks noChangeAspect="1"/>
          </p:cNvPicPr>
          <p:nvPr/>
        </p:nvPicPr>
        <p:blipFill>
          <a:blip r:embed="rId3"/>
          <a:stretch>
            <a:fillRect/>
          </a:stretch>
        </p:blipFill>
        <p:spPr>
          <a:xfrm>
            <a:off x="5857884" y="3714752"/>
            <a:ext cx="3071834" cy="2648132"/>
          </a:xfrm>
          <a:prstGeom prst="rect">
            <a:avLst/>
          </a:prstGeom>
          <a:ln>
            <a:noFill/>
          </a:ln>
          <a:effectLst>
            <a:softEdge rad="112500"/>
          </a:effectLst>
        </p:spPr>
      </p:pic>
      <p:sp>
        <p:nvSpPr>
          <p:cNvPr id="7" name="Прямоугольник 6"/>
          <p:cNvSpPr>
            <a:spLocks noChangeArrowheads="1"/>
          </p:cNvSpPr>
          <p:nvPr/>
        </p:nvSpPr>
        <p:spPr bwMode="auto">
          <a:xfrm>
            <a:off x="6715125" y="6286500"/>
            <a:ext cx="2000250" cy="369888"/>
          </a:xfrm>
          <a:prstGeom prst="rect">
            <a:avLst/>
          </a:prstGeom>
          <a:noFill/>
          <a:ln w="9525">
            <a:noFill/>
            <a:miter lim="800000"/>
            <a:headEnd/>
            <a:tailEnd/>
          </a:ln>
        </p:spPr>
        <p:txBody>
          <a:bodyPr>
            <a:spAutoFit/>
          </a:bodyPr>
          <a:lstStyle/>
          <a:p>
            <a:r>
              <a:rPr lang="ru-RU" b="1" i="1">
                <a:solidFill>
                  <a:schemeClr val="bg1"/>
                </a:solidFill>
                <a:latin typeface="Constantia" pitchFamily="18" charset="0"/>
              </a:rPr>
              <a:t>«Три года»</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571500"/>
            <a:ext cx="8534400" cy="758825"/>
          </a:xfrm>
        </p:spPr>
        <p:txBody>
          <a:bodyPr>
            <a:normAutofit fontScale="90000"/>
          </a:bodyPr>
          <a:lstStyle/>
          <a:p>
            <a:pPr fontAlgn="auto">
              <a:spcAft>
                <a:spcPts val="0"/>
              </a:spcAft>
              <a:defRPr/>
            </a:pPr>
            <a:r>
              <a:rPr lang="ru-RU" b="1" dirty="0" smtClean="0">
                <a:effectLst>
                  <a:outerShdw blurRad="38100" dist="38100" dir="2700000" algn="tl">
                    <a:srgbClr val="000000">
                      <a:alpha val="43137"/>
                    </a:srgbClr>
                  </a:outerShdw>
                </a:effectLst>
              </a:rPr>
              <a:t>Цветовая деталь у Чехова.</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01625" y="1527175"/>
            <a:ext cx="8504238" cy="4572000"/>
          </a:xfrm>
        </p:spPr>
        <p:txBody>
          <a:bodyPr/>
          <a:lstStyle/>
          <a:p>
            <a:pPr algn="just"/>
            <a:r>
              <a:rPr lang="ru-RU" sz="2000" smtClean="0"/>
              <a:t>Цветовая деталь играет важную роль в понимании характеров героев его рассказов, той ситуации, которая описана в рассказе. Цветовая деталь для Чехова- это и способ отражения внутреннего состояния героев, и способ характеристики героев. С помощью цветовой детали Чехов даёт читателю возможность предчувствовать дальнейшие события. Символическое значение многих деталей загадочное, позволяющее сделать оригинальные выводы. </a:t>
            </a:r>
          </a:p>
          <a:p>
            <a:endParaRPr lang="ru-RU" smtClean="0"/>
          </a:p>
        </p:txBody>
      </p:sp>
      <p:pic>
        <p:nvPicPr>
          <p:cNvPr id="4" name="Рисунок 3" descr="78739801_large_Myasoedov_GG_18341911_Tri_sestruy_v_parke_1880e_gg.JPG"/>
          <p:cNvPicPr>
            <a:picLocks noChangeAspect="1"/>
          </p:cNvPicPr>
          <p:nvPr/>
        </p:nvPicPr>
        <p:blipFill>
          <a:blip r:embed="rId3"/>
          <a:stretch>
            <a:fillRect/>
          </a:stretch>
        </p:blipFill>
        <p:spPr>
          <a:xfrm>
            <a:off x="5143504" y="3714752"/>
            <a:ext cx="3571900" cy="2694591"/>
          </a:xfrm>
          <a:prstGeom prst="rect">
            <a:avLst/>
          </a:prstGeom>
          <a:ln>
            <a:noFill/>
          </a:ln>
          <a:effectLst>
            <a:softEdge rad="112500"/>
          </a:effectLst>
        </p:spPr>
      </p:pic>
      <p:sp>
        <p:nvSpPr>
          <p:cNvPr id="5" name="Прямоугольник 4"/>
          <p:cNvSpPr>
            <a:spLocks noChangeArrowheads="1"/>
          </p:cNvSpPr>
          <p:nvPr/>
        </p:nvSpPr>
        <p:spPr bwMode="auto">
          <a:xfrm>
            <a:off x="3143250" y="5929313"/>
            <a:ext cx="2000250" cy="400050"/>
          </a:xfrm>
          <a:prstGeom prst="rect">
            <a:avLst/>
          </a:prstGeom>
          <a:noFill/>
          <a:ln w="9525">
            <a:noFill/>
            <a:miter lim="800000"/>
            <a:headEnd/>
            <a:tailEnd/>
          </a:ln>
        </p:spPr>
        <p:txBody>
          <a:bodyPr>
            <a:spAutoFit/>
          </a:bodyPr>
          <a:lstStyle/>
          <a:p>
            <a:r>
              <a:rPr lang="ru-RU" sz="2000" i="1">
                <a:latin typeface="Constantia" pitchFamily="18" charset="0"/>
              </a:rPr>
              <a:t>«Три сестры»</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r>
              <a:rPr lang="ru-RU" b="1" smtClean="0">
                <a:solidFill>
                  <a:srgbClr val="AB2627"/>
                </a:solidFill>
              </a:rPr>
              <a:t>Пример: «Человек в футляре»</a:t>
            </a:r>
          </a:p>
        </p:txBody>
      </p:sp>
      <p:sp>
        <p:nvSpPr>
          <p:cNvPr id="3" name="Содержимое 2"/>
          <p:cNvSpPr>
            <a:spLocks noGrp="1"/>
          </p:cNvSpPr>
          <p:nvPr>
            <p:ph sz="quarter" idx="1"/>
          </p:nvPr>
        </p:nvSpPr>
        <p:spPr>
          <a:xfrm>
            <a:off x="285750" y="1500188"/>
            <a:ext cx="6072188" cy="4143375"/>
          </a:xfrm>
        </p:spPr>
        <p:txBody>
          <a:bodyPr/>
          <a:lstStyle/>
          <a:p>
            <a:pPr algn="just">
              <a:buFont typeface="Wingdings 2" pitchFamily="18" charset="2"/>
              <a:buNone/>
            </a:pPr>
            <a:r>
              <a:rPr lang="ru-RU" sz="2400" smtClean="0"/>
              <a:t>	Темные очки Беликова - образ точный, конкретный: темные очки отделяют человека от всего живого, гасят все краски жизни. К «темным очкам» примыкают и другие внешние детали: плащ, зонтик, теплое пальто на вате, чехольчик из серой замши для перочинного ножа; «лицо, казалось, тоже было в чехле, так как он все время прятал его в поднятый воротник». </a:t>
            </a:r>
            <a:br>
              <a:rPr lang="ru-RU" sz="2400" smtClean="0"/>
            </a:br>
            <a:endParaRPr lang="ru-RU" sz="2400" smtClean="0"/>
          </a:p>
        </p:txBody>
      </p:sp>
      <p:pic>
        <p:nvPicPr>
          <p:cNvPr id="4" name="Рисунок 3" descr="index_pic.JPG"/>
          <p:cNvPicPr>
            <a:picLocks noChangeAspect="1"/>
          </p:cNvPicPr>
          <p:nvPr/>
        </p:nvPicPr>
        <p:blipFill>
          <a:blip r:embed="rId2"/>
          <a:stretch>
            <a:fillRect/>
          </a:stretch>
        </p:blipFill>
        <p:spPr>
          <a:xfrm>
            <a:off x="6429388" y="1500174"/>
            <a:ext cx="2448880" cy="4014557"/>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par>
                                <p:cTn id="12" presetID="15"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r>
              <a:rPr lang="ru-RU" b="1" smtClean="0">
                <a:solidFill>
                  <a:srgbClr val="AB2627"/>
                </a:solidFill>
              </a:rPr>
              <a:t>Пример: «Степь»</a:t>
            </a:r>
          </a:p>
        </p:txBody>
      </p:sp>
      <p:sp>
        <p:nvSpPr>
          <p:cNvPr id="3" name="Содержимое 2"/>
          <p:cNvSpPr>
            <a:spLocks noGrp="1"/>
          </p:cNvSpPr>
          <p:nvPr>
            <p:ph sz="quarter" idx="1"/>
          </p:nvPr>
        </p:nvSpPr>
        <p:spPr>
          <a:xfrm>
            <a:off x="0" y="1500188"/>
            <a:ext cx="6127750" cy="4572000"/>
          </a:xfrm>
        </p:spPr>
        <p:txBody>
          <a:bodyPr>
            <a:normAutofit fontScale="85000" lnSpcReduction="10000"/>
          </a:bodyPr>
          <a:lstStyle/>
          <a:p>
            <a:pPr marL="274320" indent="-274320" algn="just" fontAlgn="auto">
              <a:spcAft>
                <a:spcPts val="0"/>
              </a:spcAft>
              <a:buFont typeface="Wingdings 2"/>
              <a:buNone/>
              <a:defRPr/>
            </a:pPr>
            <a:r>
              <a:rPr lang="ru-RU" sz="2400" dirty="0" smtClean="0"/>
              <a:t>	Состояние и настроение природы в произведении очень ёмко и точно передают различные цвета, используемые писателем. В одной из начальных картин рассвета в степи динамичный пейзаж строится на активном взаимопроникновении оттенков цвета, света, температурных ощущений. Цветовые характеристики становятся главным способом обрисовки специфического облика степной природы: («загорелые холмы, буро-зелёные, вдали лиловые»), с преобладанием насыщенной жёлтой и зелёной цветовой гаммы, запечатлевающей изобилие степи – и в «ярко-жёлтом ковре» «полос пшеницы», и в «стройной фигуре и в зелёной одежде» тополя, и в том, как «зеленела густая, пышная осока». </a:t>
            </a:r>
          </a:p>
          <a:p>
            <a:pPr marL="274320" indent="-274320" fontAlgn="auto">
              <a:spcAft>
                <a:spcPts val="0"/>
              </a:spcAft>
              <a:buFont typeface="Wingdings 2"/>
              <a:buChar char=""/>
              <a:defRPr/>
            </a:pPr>
            <a:endParaRPr lang="ru-RU" dirty="0"/>
          </a:p>
        </p:txBody>
      </p:sp>
      <p:pic>
        <p:nvPicPr>
          <p:cNvPr id="4" name="Рисунок 3" descr="e04a46f907f71d3f72af82376dd09c2e.jpg"/>
          <p:cNvPicPr>
            <a:picLocks noChangeAspect="1"/>
          </p:cNvPicPr>
          <p:nvPr/>
        </p:nvPicPr>
        <p:blipFill>
          <a:blip r:embed="rId2"/>
          <a:stretch>
            <a:fillRect/>
          </a:stretch>
        </p:blipFill>
        <p:spPr>
          <a:xfrm>
            <a:off x="6072198" y="1428736"/>
            <a:ext cx="2850658" cy="4572032"/>
          </a:xfrm>
          <a:prstGeom prst="rect">
            <a:avLst/>
          </a:prstGeom>
          <a:ln>
            <a:noFill/>
          </a:ln>
          <a:effectLst>
            <a:softEdge rad="112500"/>
          </a:effectLst>
        </p:spPr>
      </p:pic>
      <p:pic>
        <p:nvPicPr>
          <p:cNvPr id="5" name="Рисунок 4" descr="000020.jpg"/>
          <p:cNvPicPr>
            <a:picLocks noChangeAspect="1"/>
          </p:cNvPicPr>
          <p:nvPr/>
        </p:nvPicPr>
        <p:blipFill>
          <a:blip r:embed="rId3"/>
          <a:stretch>
            <a:fillRect/>
          </a:stretch>
        </p:blipFill>
        <p:spPr>
          <a:xfrm>
            <a:off x="1" y="1428736"/>
            <a:ext cx="6143635" cy="4572032"/>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8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r>
              <a:rPr lang="ru-RU" b="1" smtClean="0">
                <a:solidFill>
                  <a:srgbClr val="AB2627"/>
                </a:solidFill>
              </a:rPr>
              <a:t>Вывод:</a:t>
            </a:r>
          </a:p>
        </p:txBody>
      </p:sp>
      <p:sp>
        <p:nvSpPr>
          <p:cNvPr id="3" name="Содержимое 2"/>
          <p:cNvSpPr>
            <a:spLocks noGrp="1"/>
          </p:cNvSpPr>
          <p:nvPr>
            <p:ph sz="quarter" idx="1"/>
          </p:nvPr>
        </p:nvSpPr>
        <p:spPr>
          <a:xfrm>
            <a:off x="2786063" y="1714500"/>
            <a:ext cx="6072187" cy="4384675"/>
          </a:xfrm>
        </p:spPr>
        <p:txBody>
          <a:bodyPr/>
          <a:lstStyle/>
          <a:p>
            <a:pPr algn="just"/>
            <a:r>
              <a:rPr lang="ru-RU" sz="2000" smtClean="0"/>
              <a:t>Таким образом, цветовая деталь играет важную роль в понимании характеров героев, той ситуации, которая описана в рассказе. Цветовая деталь для Чехова- это и способ отражения внутреннего состояния героев, и способ их характеристики.  С помощью цветовой детали Чехов даёт читателю возможность предчувствовать дальнейшие события, именно поэтому  можно сделать вывод, что А. П. Чехов является  истинным художником слова, способным поднять цветовую гамму произведения на уровень символики.</a:t>
            </a:r>
          </a:p>
          <a:p>
            <a:pPr algn="just">
              <a:buFont typeface="Wingdings 2" pitchFamily="18" charset="2"/>
              <a:buNone/>
            </a:pPr>
            <a:r>
              <a:rPr lang="ru-RU" sz="2400" smtClean="0"/>
              <a:t> </a:t>
            </a:r>
          </a:p>
          <a:p>
            <a:pPr algn="just"/>
            <a:endParaRPr lang="ru-RU" sz="2400" smtClean="0"/>
          </a:p>
        </p:txBody>
      </p:sp>
      <p:pic>
        <p:nvPicPr>
          <p:cNvPr id="4" name="Рисунок 3" descr="chehov01.jpg"/>
          <p:cNvPicPr>
            <a:picLocks noChangeAspect="1"/>
          </p:cNvPicPr>
          <p:nvPr/>
        </p:nvPicPr>
        <p:blipFill>
          <a:blip r:embed="rId2"/>
          <a:stretch>
            <a:fillRect/>
          </a:stretch>
        </p:blipFill>
        <p:spPr>
          <a:xfrm>
            <a:off x="285720" y="1428736"/>
            <a:ext cx="2500330" cy="5048590"/>
          </a:xfrm>
          <a:prstGeom prst="rect">
            <a:avLst/>
          </a:prstGeom>
          <a:ln>
            <a:noFill/>
          </a:ln>
          <a:effectLst>
            <a:softEdge rad="317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857250"/>
            <a:ext cx="8534400" cy="544513"/>
          </a:xfrm>
        </p:spPr>
        <p:txBody>
          <a:bodyPr>
            <a:normAutofit fontScale="90000"/>
          </a:bodyPr>
          <a:lstStyle/>
          <a:p>
            <a:pPr fontAlgn="auto">
              <a:spcAft>
                <a:spcPts val="0"/>
              </a:spcAft>
              <a:defRPr/>
            </a:pPr>
            <a:r>
              <a:rPr lang="ru-RU" b="1" dirty="0" smtClean="0">
                <a:effectLst>
                  <a:outerShdw blurRad="38100" dist="38100" dir="2700000" algn="tl">
                    <a:srgbClr val="000000">
                      <a:alpha val="43137"/>
                    </a:srgbClr>
                  </a:outerShdw>
                </a:effectLst>
              </a:rPr>
              <a:t>Музыкальные детали в творчестве Чехова.</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285750" y="1571625"/>
            <a:ext cx="8504238" cy="1500188"/>
          </a:xfrm>
        </p:spPr>
        <p:txBody>
          <a:bodyPr>
            <a:normAutofit fontScale="92500" lnSpcReduction="20000"/>
          </a:bodyPr>
          <a:lstStyle/>
          <a:p>
            <a:pPr marL="274320" indent="-274320" algn="r" fontAlgn="auto">
              <a:spcAft>
                <a:spcPts val="0"/>
              </a:spcAft>
              <a:buFont typeface="Wingdings 2"/>
              <a:buNone/>
              <a:defRPr/>
            </a:pPr>
            <a:r>
              <a:rPr lang="ru-RU" sz="1900" i="1" dirty="0" smtClean="0"/>
              <a:t>«Корректуру я читаю не для того, чтобы исправлять внешность рассказа; обыкновенно в ней я заканчиваю рассказ и исправляю его, так сказать, с музыкальной стороны».</a:t>
            </a:r>
          </a:p>
          <a:p>
            <a:pPr marL="274320" indent="-274320" algn="r" fontAlgn="auto">
              <a:spcAft>
                <a:spcPts val="0"/>
              </a:spcAft>
              <a:buFont typeface="Wingdings 2"/>
              <a:buNone/>
              <a:defRPr/>
            </a:pPr>
            <a:r>
              <a:rPr lang="ru-RU" sz="1900" i="1" dirty="0" smtClean="0"/>
              <a:t>(А.П.Чехов)</a:t>
            </a:r>
          </a:p>
          <a:p>
            <a:pPr marL="274320" indent="-274320" algn="just" fontAlgn="auto">
              <a:spcAft>
                <a:spcPts val="0"/>
              </a:spcAft>
              <a:buFont typeface="Wingdings 2"/>
              <a:buNone/>
              <a:defRPr/>
            </a:pPr>
            <a:r>
              <a:rPr lang="ru-RU" sz="2400" dirty="0" smtClean="0"/>
              <a:t>	</a:t>
            </a:r>
            <a:endParaRPr lang="ru-RU" dirty="0"/>
          </a:p>
        </p:txBody>
      </p:sp>
      <p:sp>
        <p:nvSpPr>
          <p:cNvPr id="4" name="Прямоугольник 3"/>
          <p:cNvSpPr>
            <a:spLocks noChangeArrowheads="1"/>
          </p:cNvSpPr>
          <p:nvPr/>
        </p:nvSpPr>
        <p:spPr bwMode="auto">
          <a:xfrm>
            <a:off x="214313" y="2357438"/>
            <a:ext cx="5000625" cy="4154487"/>
          </a:xfrm>
          <a:prstGeom prst="rect">
            <a:avLst/>
          </a:prstGeom>
          <a:noFill/>
          <a:ln w="9525">
            <a:noFill/>
            <a:miter lim="800000"/>
            <a:headEnd/>
            <a:tailEnd/>
          </a:ln>
        </p:spPr>
        <p:txBody>
          <a:bodyPr>
            <a:spAutoFit/>
          </a:bodyPr>
          <a:lstStyle/>
          <a:p>
            <a:pPr algn="just"/>
            <a:r>
              <a:rPr lang="ru-RU" sz="2400">
                <a:latin typeface="Constantia" pitchFamily="18" charset="0"/>
              </a:rPr>
              <a:t>	Чехов стремился усилить эмоциональное воздействие текста на читателя посредством звука и структуры речи персонажей. </a:t>
            </a:r>
          </a:p>
          <a:p>
            <a:pPr algn="just"/>
            <a:r>
              <a:rPr lang="ru-RU" sz="2400">
                <a:latin typeface="Constantia" pitchFamily="18" charset="0"/>
              </a:rPr>
              <a:t>	Проза Чехова чрезвычайно богата звуковыми эффектами, которые сопровождают многие значительные события или образы, становясь символическим отзвуком в нашей памяти. </a:t>
            </a:r>
          </a:p>
        </p:txBody>
      </p:sp>
      <p:pic>
        <p:nvPicPr>
          <p:cNvPr id="5" name="Рисунок 4" descr="126b84f4984672eaa850a32bea378d03.jpg"/>
          <p:cNvPicPr>
            <a:picLocks noChangeAspect="1"/>
          </p:cNvPicPr>
          <p:nvPr/>
        </p:nvPicPr>
        <p:blipFill>
          <a:blip r:embed="rId2"/>
          <a:stretch>
            <a:fillRect/>
          </a:stretch>
        </p:blipFill>
        <p:spPr>
          <a:xfrm>
            <a:off x="5286380" y="3071810"/>
            <a:ext cx="3671079" cy="2873070"/>
          </a:xfrm>
          <a:prstGeom prst="rect">
            <a:avLst/>
          </a:prstGeom>
          <a:ln>
            <a:noFill/>
          </a:ln>
          <a:effectLst>
            <a:softEdge rad="112500"/>
          </a:effectLst>
        </p:spPr>
      </p:pic>
      <p:sp>
        <p:nvSpPr>
          <p:cNvPr id="6" name="Прямоугольник 5"/>
          <p:cNvSpPr>
            <a:spLocks noChangeArrowheads="1"/>
          </p:cNvSpPr>
          <p:nvPr/>
        </p:nvSpPr>
        <p:spPr bwMode="auto">
          <a:xfrm>
            <a:off x="6643688" y="5857875"/>
            <a:ext cx="1714500" cy="400050"/>
          </a:xfrm>
          <a:prstGeom prst="rect">
            <a:avLst/>
          </a:prstGeom>
          <a:noFill/>
          <a:ln w="9525">
            <a:noFill/>
            <a:miter lim="800000"/>
            <a:headEnd/>
            <a:tailEnd/>
          </a:ln>
        </p:spPr>
        <p:txBody>
          <a:bodyPr>
            <a:spAutoFit/>
          </a:bodyPr>
          <a:lstStyle/>
          <a:p>
            <a:r>
              <a:rPr lang="ru-RU" sz="2000" b="1" i="1">
                <a:latin typeface="Constantia" pitchFamily="18" charset="0"/>
              </a:rPr>
              <a:t>«Ионыч»</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56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6080"/>
                            </p:stCondLst>
                            <p:childTnLst>
                              <p:par>
                                <p:cTn id="17" presetID="10"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2000"/>
                                        <p:tgtEl>
                                          <p:spTgt spid="4">
                                            <p:txEl>
                                              <p:pRg st="0" end="0"/>
                                            </p:txEl>
                                          </p:spTgt>
                                        </p:tgtEl>
                                      </p:cBhvr>
                                    </p:animEffect>
                                  </p:childTnLst>
                                </p:cTn>
                              </p:par>
                            </p:childTnLst>
                          </p:cTn>
                        </p:par>
                        <p:par>
                          <p:cTn id="20" fill="hold">
                            <p:stCondLst>
                              <p:cond delay="8080"/>
                            </p:stCondLst>
                            <p:childTnLst>
                              <p:par>
                                <p:cTn id="21" presetID="10" presetClass="entr" presetSubtype="0" fill="hold" grpId="0"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2000"/>
                                        <p:tgtEl>
                                          <p:spTgt spid="4">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r>
              <a:rPr lang="ru-RU" b="1" smtClean="0">
                <a:solidFill>
                  <a:srgbClr val="AB2627"/>
                </a:solidFill>
              </a:rPr>
              <a:t>Вывод:</a:t>
            </a:r>
          </a:p>
        </p:txBody>
      </p:sp>
      <p:sp>
        <p:nvSpPr>
          <p:cNvPr id="3" name="Содержимое 2"/>
          <p:cNvSpPr>
            <a:spLocks noGrp="1"/>
          </p:cNvSpPr>
          <p:nvPr>
            <p:ph sz="quarter" idx="1"/>
          </p:nvPr>
        </p:nvSpPr>
        <p:spPr>
          <a:xfrm>
            <a:off x="301625" y="1527175"/>
            <a:ext cx="8504238" cy="4572000"/>
          </a:xfrm>
        </p:spPr>
        <p:txBody>
          <a:bodyPr/>
          <a:lstStyle/>
          <a:p>
            <a:pPr algn="just">
              <a:buFont typeface="Wingdings 2" pitchFamily="18" charset="2"/>
              <a:buNone/>
            </a:pPr>
            <a:r>
              <a:rPr lang="ru-RU" smtClean="0"/>
              <a:t>	Музыка в рассказах Чехова - отражение невыразимого и одновременно сила, вызывающая глубоко скрытые чувства. Чехов очень любил музыку. Чехов считал музыку лучшим средством для отражения сложных чувств и настроений. Кроме того, он видел в музыке силу, эмоционально воздействующую на человека. </a:t>
            </a:r>
          </a:p>
          <a:p>
            <a:pPr algn="just"/>
            <a:endParaRPr lang="ru-RU" smtClean="0"/>
          </a:p>
        </p:txBody>
      </p:sp>
      <p:pic>
        <p:nvPicPr>
          <p:cNvPr id="4" name="Рисунок 3" descr="49.jpg"/>
          <p:cNvPicPr>
            <a:picLocks noChangeAspect="1"/>
          </p:cNvPicPr>
          <p:nvPr/>
        </p:nvPicPr>
        <p:blipFill>
          <a:blip r:embed="rId2"/>
          <a:stretch>
            <a:fillRect/>
          </a:stretch>
        </p:blipFill>
        <p:spPr>
          <a:xfrm>
            <a:off x="5286380" y="4071942"/>
            <a:ext cx="3611546" cy="2374399"/>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p:stCondLst>
                              <p:cond delay="13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01625" y="1524000"/>
            <a:ext cx="4040188" cy="733425"/>
          </a:xfrm>
        </p:spPr>
        <p:txBody>
          <a:bodyPr/>
          <a:lstStyle/>
          <a:p>
            <a:pPr algn="ctr" fontAlgn="auto">
              <a:spcAft>
                <a:spcPts val="0"/>
              </a:spcAft>
              <a:buFont typeface="Wingdings 2"/>
              <a:buNone/>
              <a:defRPr/>
            </a:pPr>
            <a:r>
              <a:rPr lang="ru-RU" sz="3600" b="0" u="sng"/>
              <a:t>Цель:</a:t>
            </a:r>
            <a:endParaRPr lang="ru-RU" sz="3600" b="0" u="sng"/>
          </a:p>
        </p:txBody>
      </p:sp>
      <p:sp>
        <p:nvSpPr>
          <p:cNvPr id="3" name="Текст 2"/>
          <p:cNvSpPr>
            <a:spLocks noGrp="1"/>
          </p:cNvSpPr>
          <p:nvPr>
            <p:ph type="body" sz="half" idx="3"/>
          </p:nvPr>
        </p:nvSpPr>
        <p:spPr>
          <a:xfrm>
            <a:off x="4791075" y="1524000"/>
            <a:ext cx="4041775" cy="731838"/>
          </a:xfrm>
        </p:spPr>
        <p:txBody>
          <a:bodyPr/>
          <a:lstStyle/>
          <a:p>
            <a:pPr algn="ctr" fontAlgn="auto">
              <a:spcAft>
                <a:spcPts val="0"/>
              </a:spcAft>
              <a:buFont typeface="Wingdings 2"/>
              <a:buNone/>
              <a:defRPr/>
            </a:pPr>
            <a:r>
              <a:rPr lang="ru-RU" sz="3600" u="sng" dirty="0" smtClean="0"/>
              <a:t>Задачи:</a:t>
            </a:r>
            <a:endParaRPr lang="ru-RU" sz="3600" u="sng" dirty="0"/>
          </a:p>
        </p:txBody>
      </p:sp>
      <p:sp>
        <p:nvSpPr>
          <p:cNvPr id="4" name="Содержимое 3"/>
          <p:cNvSpPr>
            <a:spLocks noGrp="1"/>
          </p:cNvSpPr>
          <p:nvPr>
            <p:ph sz="quarter" idx="2"/>
          </p:nvPr>
        </p:nvSpPr>
        <p:spPr>
          <a:xfrm>
            <a:off x="301625" y="2471738"/>
            <a:ext cx="4041775" cy="3817937"/>
          </a:xfrm>
        </p:spPr>
        <p:txBody>
          <a:bodyPr>
            <a:normAutofit fontScale="92500"/>
          </a:bodyPr>
          <a:lstStyle/>
          <a:p>
            <a:pPr marL="274320" indent="-274320" algn="just" fontAlgn="auto">
              <a:spcAft>
                <a:spcPts val="0"/>
              </a:spcAft>
              <a:buFont typeface="Wingdings 2"/>
              <a:buChar char=""/>
              <a:defRPr/>
            </a:pPr>
            <a:r>
              <a:rPr lang="ru-RU" i="1" dirty="0" smtClean="0"/>
              <a:t>Подробное изучение отдельных произведений писателя, исследование художественной структуры и выяснение роли художественной детали в произведениях А.П.Чехова.</a:t>
            </a:r>
          </a:p>
          <a:p>
            <a:pPr marL="274320" indent="-274320" fontAlgn="auto">
              <a:spcAft>
                <a:spcPts val="0"/>
              </a:spcAft>
              <a:buFont typeface="Wingdings 2"/>
              <a:buChar char=""/>
              <a:defRPr/>
            </a:pPr>
            <a:endParaRPr lang="ru-RU" dirty="0"/>
          </a:p>
        </p:txBody>
      </p:sp>
      <p:sp>
        <p:nvSpPr>
          <p:cNvPr id="5" name="Содержимое 4"/>
          <p:cNvSpPr>
            <a:spLocks noGrp="1"/>
          </p:cNvSpPr>
          <p:nvPr>
            <p:ph sz="quarter" idx="4"/>
          </p:nvPr>
        </p:nvSpPr>
        <p:spPr>
          <a:xfrm>
            <a:off x="4800600" y="2471738"/>
            <a:ext cx="4038600" cy="3821112"/>
          </a:xfrm>
        </p:spPr>
        <p:txBody>
          <a:bodyPr/>
          <a:lstStyle/>
          <a:p>
            <a:pPr algn="just"/>
            <a:r>
              <a:rPr lang="ru-RU" sz="2000" i="1" smtClean="0"/>
              <a:t>Определить круг изучаемых рассказов Чехова.</a:t>
            </a:r>
            <a:endParaRPr lang="ru-RU" sz="2000" b="1" i="1" smtClean="0"/>
          </a:p>
          <a:p>
            <a:pPr algn="just"/>
            <a:r>
              <a:rPr lang="ru-RU" sz="2000" i="1" smtClean="0"/>
              <a:t>Выявить художественные детали, которые играют наиболее важную роль для раскрытия образов героев и главной идеи в этих произведениях.</a:t>
            </a:r>
          </a:p>
          <a:p>
            <a:pPr algn="just"/>
            <a:r>
              <a:rPr lang="ru-RU" sz="2000" i="1" smtClean="0"/>
              <a:t> Определить смысл этого художественного приёма и его место в образной   системе произведений.</a:t>
            </a:r>
          </a:p>
          <a:p>
            <a:pPr algn="just"/>
            <a:endParaRPr lang="ru-RU" sz="2000" i="1" smtClean="0"/>
          </a:p>
          <a:p>
            <a:endParaRPr lang="ru-RU" sz="2000" smtClean="0"/>
          </a:p>
        </p:txBody>
      </p:sp>
      <p:sp>
        <p:nvSpPr>
          <p:cNvPr id="15365" name="Заголовок 5"/>
          <p:cNvSpPr>
            <a:spLocks noGrp="1"/>
          </p:cNvSpPr>
          <p:nvPr>
            <p:ph type="title"/>
          </p:nvPr>
        </p:nvSpPr>
        <p:spPr/>
        <p:txBody>
          <a:bodyPr/>
          <a:lstStyle/>
          <a:p>
            <a:r>
              <a:rPr lang="ru-RU" smtClean="0"/>
              <a:t>Цель и задачи проекта.</a:t>
            </a:r>
          </a:p>
        </p:txBody>
      </p:sp>
      <p:pic>
        <p:nvPicPr>
          <p:cNvPr id="7" name="Рисунок 6" descr="chehov.jpg"/>
          <p:cNvPicPr>
            <a:picLocks noChangeAspect="1"/>
          </p:cNvPicPr>
          <p:nvPr/>
        </p:nvPicPr>
        <p:blipFill>
          <a:blip r:embed="rId3"/>
          <a:stretch>
            <a:fillRect/>
          </a:stretch>
        </p:blipFill>
        <p:spPr>
          <a:xfrm>
            <a:off x="214282" y="122310"/>
            <a:ext cx="928694" cy="1195743"/>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nodeType="withEffect">
                                  <p:stCondLst>
                                    <p:cond delay="0"/>
                                  </p:stCondLst>
                                  <p:iterate type="lt">
                                    <p:tmPct val="10000"/>
                                  </p:iterate>
                                  <p:childTnLst>
                                    <p:animClr clrSpc="rgb" dir="cw">
                                      <p:cBhvr override="childStyle">
                                        <p:cTn id="6" dur="500" fill="hold"/>
                                        <p:tgtEl>
                                          <p:spTgt spid="2">
                                            <p:txEl>
                                              <p:pRg st="0" end="0"/>
                                            </p:txEl>
                                          </p:spTgt>
                                        </p:tgtEl>
                                        <p:attrNameLst>
                                          <p:attrName>style.color</p:attrName>
                                        </p:attrNameLst>
                                      </p:cBhvr>
                                      <p:to>
                                        <a:schemeClr val="accent2"/>
                                      </p:to>
                                    </p:animClr>
                                    <p:animClr clrSpc="rgb" dir="cw">
                                      <p:cBhvr>
                                        <p:cTn id="7" dur="500" fill="hold"/>
                                        <p:tgtEl>
                                          <p:spTgt spid="2">
                                            <p:txEl>
                                              <p:pRg st="0" end="0"/>
                                            </p:txEl>
                                          </p:spTgt>
                                        </p:tgtEl>
                                        <p:attrNameLst>
                                          <p:attrName>fillcolor</p:attrName>
                                        </p:attrNameLst>
                                      </p:cBhvr>
                                      <p:to>
                                        <a:schemeClr val="accent2"/>
                                      </p:to>
                                    </p:animClr>
                                    <p:set>
                                      <p:cBhvr>
                                        <p:cTn id="8" dur="500" fill="hold"/>
                                        <p:tgtEl>
                                          <p:spTgt spid="2">
                                            <p:txEl>
                                              <p:pRg st="0" end="0"/>
                                            </p:txEl>
                                          </p:spTgt>
                                        </p:tgtEl>
                                        <p:attrNameLst>
                                          <p:attrName>fill.type</p:attrName>
                                        </p:attrNameLst>
                                      </p:cBhvr>
                                      <p:to>
                                        <p:strVal val="solid"/>
                                      </p:to>
                                    </p:set>
                                    <p:anim to="1.5" calcmode="lin" valueType="num">
                                      <p:cBhvr override="childStyle">
                                        <p:cTn id="9" dur="500" fill="hold"/>
                                        <p:tgtEl>
                                          <p:spTgt spid="2">
                                            <p:txEl>
                                              <p:pRg st="0" end="0"/>
                                            </p:txEl>
                                          </p:spTgt>
                                        </p:tgtEl>
                                        <p:attrNameLst>
                                          <p:attrName>style.fontSize</p:attrName>
                                        </p:attrNameLst>
                                      </p:cBhvr>
                                    </p:anim>
                                  </p:childTnLst>
                                </p:cTn>
                              </p:par>
                              <p:par>
                                <p:cTn id="10" presetID="10"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par>
                          <p:cTn id="13" fill="hold">
                            <p:stCondLst>
                              <p:cond delay="2000"/>
                            </p:stCondLst>
                            <p:childTnLst>
                              <p:par>
                                <p:cTn id="14" presetID="28" presetClass="emph" presetSubtype="0" fill="hold" nodeType="afterEffect">
                                  <p:stCondLst>
                                    <p:cond delay="6000"/>
                                  </p:stCondLst>
                                  <p:iterate type="lt">
                                    <p:tmPct val="10000"/>
                                  </p:iterate>
                                  <p:childTnLst>
                                    <p:animClr clrSpc="rgb" dir="cw">
                                      <p:cBhvr override="childStyle">
                                        <p:cTn id="15" dur="500" fill="hold"/>
                                        <p:tgtEl>
                                          <p:spTgt spid="3">
                                            <p:txEl>
                                              <p:pRg st="0" end="0"/>
                                            </p:txEl>
                                          </p:spTgt>
                                        </p:tgtEl>
                                        <p:attrNameLst>
                                          <p:attrName>style.color</p:attrName>
                                        </p:attrNameLst>
                                      </p:cBhvr>
                                      <p:to>
                                        <a:schemeClr val="accent2"/>
                                      </p:to>
                                    </p:animClr>
                                    <p:animClr clrSpc="rgb" dir="cw">
                                      <p:cBhvr>
                                        <p:cTn id="16" dur="500" fill="hold"/>
                                        <p:tgtEl>
                                          <p:spTgt spid="3">
                                            <p:txEl>
                                              <p:pRg st="0" end="0"/>
                                            </p:txEl>
                                          </p:spTgt>
                                        </p:tgtEl>
                                        <p:attrNameLst>
                                          <p:attrName>fillcolor</p:attrName>
                                        </p:attrNameLst>
                                      </p:cBhvr>
                                      <p:to>
                                        <a:schemeClr val="accent2"/>
                                      </p:to>
                                    </p:animClr>
                                    <p:set>
                                      <p:cBhvr>
                                        <p:cTn id="17" dur="500" fill="hold"/>
                                        <p:tgtEl>
                                          <p:spTgt spid="3">
                                            <p:txEl>
                                              <p:pRg st="0" end="0"/>
                                            </p:txEl>
                                          </p:spTgt>
                                        </p:tgtEl>
                                        <p:attrNameLst>
                                          <p:attrName>fill.type</p:attrName>
                                        </p:attrNameLst>
                                      </p:cBhvr>
                                      <p:to>
                                        <p:strVal val="solid"/>
                                      </p:to>
                                    </p:set>
                                    <p:anim to="1.5" calcmode="lin" valueType="num">
                                      <p:cBhvr override="childStyle">
                                        <p:cTn id="18" dur="500" fill="hold"/>
                                        <p:tgtEl>
                                          <p:spTgt spid="3">
                                            <p:txEl>
                                              <p:pRg st="0" end="0"/>
                                            </p:txEl>
                                          </p:spTgt>
                                        </p:tgtEl>
                                        <p:attrNameLst>
                                          <p:attrName>style.fontSize</p:attrName>
                                        </p:attrNameLst>
                                      </p:cBhvr>
                                    </p:anim>
                                  </p:childTnLst>
                                </p:cTn>
                              </p:par>
                              <p:par>
                                <p:cTn id="19" presetID="10" presetClass="entr" presetSubtype="0" fill="hold" grpId="0" nodeType="withEffect">
                                  <p:stCondLst>
                                    <p:cond delay="700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2000"/>
                                        <p:tgtEl>
                                          <p:spTgt spid="5">
                                            <p:txEl>
                                              <p:pRg st="0" end="0"/>
                                            </p:txEl>
                                          </p:spTgt>
                                        </p:tgtEl>
                                      </p:cBhvr>
                                    </p:animEffect>
                                  </p:childTnLst>
                                </p:cTn>
                              </p:par>
                              <p:par>
                                <p:cTn id="22" presetID="10" presetClass="entr" presetSubtype="0" fill="hold" grpId="0" nodeType="withEffect">
                                  <p:stCondLst>
                                    <p:cond delay="700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2000"/>
                                        <p:tgtEl>
                                          <p:spTgt spid="5">
                                            <p:txEl>
                                              <p:pRg st="1" end="1"/>
                                            </p:txEl>
                                          </p:spTgt>
                                        </p:tgtEl>
                                      </p:cBhvr>
                                    </p:animEffect>
                                  </p:childTnLst>
                                </p:cTn>
                              </p:par>
                              <p:par>
                                <p:cTn id="25" presetID="10" presetClass="entr" presetSubtype="0" fill="hold" grpId="0" nodeType="withEffect">
                                  <p:stCondLst>
                                    <p:cond delay="700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r>
              <a:rPr lang="ru-RU" b="1" smtClean="0">
                <a:solidFill>
                  <a:srgbClr val="AB2627"/>
                </a:solidFill>
              </a:rPr>
              <a:t>Литературная деятельность А.П.Чехова. </a:t>
            </a:r>
          </a:p>
        </p:txBody>
      </p:sp>
      <p:sp>
        <p:nvSpPr>
          <p:cNvPr id="3" name="Содержимое 2"/>
          <p:cNvSpPr>
            <a:spLocks noGrp="1"/>
          </p:cNvSpPr>
          <p:nvPr>
            <p:ph sz="quarter" idx="1"/>
          </p:nvPr>
        </p:nvSpPr>
        <p:spPr>
          <a:xfrm>
            <a:off x="301625" y="1527175"/>
            <a:ext cx="6484938" cy="4830763"/>
          </a:xfrm>
        </p:spPr>
        <p:txBody>
          <a:bodyPr>
            <a:normAutofit fontScale="92500" lnSpcReduction="20000"/>
          </a:bodyPr>
          <a:lstStyle/>
          <a:p>
            <a:pPr marL="274320" indent="-274320" algn="just" fontAlgn="auto">
              <a:spcAft>
                <a:spcPts val="0"/>
              </a:spcAft>
              <a:buFont typeface="Wingdings 2"/>
              <a:buChar char=""/>
              <a:defRPr/>
            </a:pPr>
            <a:r>
              <a:rPr lang="ru-RU" i="1" dirty="0" smtClean="0"/>
              <a:t>Начало литературной деятельности А.П.Чехова относится к концу 1870-х годов, периоду обучения будущего писателя в старших классах гимназии.</a:t>
            </a:r>
          </a:p>
          <a:p>
            <a:pPr marL="274320" indent="-274320" algn="just" fontAlgn="auto">
              <a:spcAft>
                <a:spcPts val="0"/>
              </a:spcAft>
              <a:buFont typeface="Wingdings 2"/>
              <a:buChar char=""/>
              <a:defRPr/>
            </a:pPr>
            <a:r>
              <a:rPr lang="ru-RU" i="1" dirty="0" smtClean="0"/>
              <a:t>Как художник Чехов для своего времени был подлинным революционером, сломавшим старые формы русской прозы. </a:t>
            </a:r>
          </a:p>
          <a:p>
            <a:pPr marL="274320" indent="-274320" algn="just" fontAlgn="auto">
              <a:spcAft>
                <a:spcPts val="0"/>
              </a:spcAft>
              <a:buFont typeface="Wingdings 2"/>
              <a:buChar char=""/>
              <a:defRPr/>
            </a:pPr>
            <a:r>
              <a:rPr lang="ru-RU" i="1" dirty="0" smtClean="0"/>
              <a:t>Он проложил «новые пути», создав «маленький рассказ» со сгущенным содержанием.</a:t>
            </a:r>
          </a:p>
          <a:p>
            <a:pPr marL="274320" indent="-274320" algn="just" fontAlgn="auto">
              <a:spcAft>
                <a:spcPts val="0"/>
              </a:spcAft>
              <a:buFont typeface="Wingdings 2"/>
              <a:buChar char=""/>
              <a:defRPr/>
            </a:pPr>
            <a:r>
              <a:rPr lang="ru-RU" i="1" dirty="0" smtClean="0"/>
              <a:t>Антон Павлович по праву считается мастером малого жанра - короткого рассказа, новеллы миниатюры. </a:t>
            </a:r>
          </a:p>
          <a:p>
            <a:pPr marL="274320" indent="-274320" fontAlgn="auto">
              <a:spcAft>
                <a:spcPts val="0"/>
              </a:spcAft>
              <a:buFont typeface="Wingdings 2"/>
              <a:buChar char=""/>
              <a:defRPr/>
            </a:pPr>
            <a:endParaRPr lang="ru-RU" dirty="0"/>
          </a:p>
        </p:txBody>
      </p:sp>
      <p:pic>
        <p:nvPicPr>
          <p:cNvPr id="6" name="Рисунок 5" descr="5650858_chehov.jpg"/>
          <p:cNvPicPr>
            <a:picLocks noChangeAspect="1"/>
          </p:cNvPicPr>
          <p:nvPr/>
        </p:nvPicPr>
        <p:blipFill>
          <a:blip r:embed="rId2">
            <a:lum bright="19000" contrast="-32000"/>
          </a:blip>
          <a:stretch>
            <a:fillRect/>
          </a:stretch>
        </p:blipFill>
        <p:spPr>
          <a:xfrm>
            <a:off x="6643702" y="1428736"/>
            <a:ext cx="2285985" cy="3391670"/>
          </a:xfrm>
          <a:prstGeom prst="rect">
            <a:avLst/>
          </a:prstGeom>
          <a:ln>
            <a:noFill/>
          </a:ln>
          <a:effectLst>
            <a:reflection blurRad="6350" stA="50000" endA="300" endPos="55500" dist="50800" dir="5400000" sy="-100000" algn="bl" rotWithShape="0"/>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r>
              <a:rPr lang="ru-RU" b="1" smtClean="0">
                <a:solidFill>
                  <a:srgbClr val="AB2627"/>
                </a:solidFill>
              </a:rPr>
              <a:t>Художественная деталь.</a:t>
            </a:r>
          </a:p>
        </p:txBody>
      </p:sp>
      <p:sp>
        <p:nvSpPr>
          <p:cNvPr id="3" name="Содержимое 2"/>
          <p:cNvSpPr>
            <a:spLocks noGrp="1"/>
          </p:cNvSpPr>
          <p:nvPr>
            <p:ph sz="quarter" idx="1"/>
          </p:nvPr>
        </p:nvSpPr>
        <p:spPr>
          <a:xfrm>
            <a:off x="2786063" y="1428750"/>
            <a:ext cx="6143625" cy="5000625"/>
          </a:xfrm>
        </p:spPr>
        <p:txBody>
          <a:bodyPr/>
          <a:lstStyle/>
          <a:p>
            <a:pPr algn="just"/>
            <a:r>
              <a:rPr lang="ru-RU" sz="2200" smtClean="0"/>
              <a:t> </a:t>
            </a:r>
            <a:r>
              <a:rPr lang="ru-RU" sz="2000" i="1" smtClean="0"/>
              <a:t>Деталь-это средство словесного и живописного искусства, которому свойственна особая содержательная наполненность, символическая заряженность, важна и её композиционная  роль.</a:t>
            </a:r>
          </a:p>
          <a:p>
            <a:pPr algn="just"/>
            <a:r>
              <a:rPr lang="ru-RU" sz="2000" i="1" smtClean="0"/>
              <a:t> Деталь помогает писателю выхватить из множества вещей или явлений такое, что в сконцентрированном виде экономно и с большей экспрессивностью позволяет выразить авторскую идею произведения. </a:t>
            </a:r>
          </a:p>
          <a:p>
            <a:pPr algn="just"/>
            <a:r>
              <a:rPr lang="ru-RU" sz="2000" i="1" smtClean="0"/>
              <a:t>Деталь фокусирует внимание читателя на том, что писателю кажется наиболее важным и характерным в природе, в человеке или в окружающем его предметном мире.</a:t>
            </a:r>
          </a:p>
        </p:txBody>
      </p:sp>
      <p:pic>
        <p:nvPicPr>
          <p:cNvPr id="4" name="Рисунок 3" descr="show (1).JPG"/>
          <p:cNvPicPr>
            <a:picLocks noChangeAspect="1"/>
          </p:cNvPicPr>
          <p:nvPr/>
        </p:nvPicPr>
        <p:blipFill>
          <a:blip r:embed="rId2">
            <a:duotone>
              <a:prstClr val="black"/>
              <a:srgbClr val="D9C3A5">
                <a:tint val="50000"/>
                <a:satMod val="180000"/>
              </a:srgbClr>
            </a:duotone>
            <a:lum bright="18000" contrast="41000"/>
          </a:blip>
          <a:stretch>
            <a:fillRect/>
          </a:stretch>
        </p:blipFill>
        <p:spPr>
          <a:xfrm>
            <a:off x="214282" y="1357298"/>
            <a:ext cx="2643174" cy="3502791"/>
          </a:xfrm>
          <a:prstGeom prst="rect">
            <a:avLst/>
          </a:prstGeom>
          <a:ln>
            <a:noFill/>
          </a:ln>
          <a:effectLst>
            <a:reflection blurRad="6350" stA="52000" endA="300" endPos="35000" dir="5400000" sy="-100000" algn="bl" rotWithShape="0"/>
            <a:softEdge rad="1270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r>
              <a:rPr lang="ru-RU" b="1" smtClean="0">
                <a:solidFill>
                  <a:srgbClr val="AB2627"/>
                </a:solidFill>
              </a:rPr>
              <a:t>Детали в произведениях Чехова.</a:t>
            </a:r>
          </a:p>
        </p:txBody>
      </p:sp>
      <p:sp>
        <p:nvSpPr>
          <p:cNvPr id="3" name="Содержимое 2"/>
          <p:cNvSpPr>
            <a:spLocks noGrp="1"/>
          </p:cNvSpPr>
          <p:nvPr>
            <p:ph sz="quarter" idx="1"/>
          </p:nvPr>
        </p:nvSpPr>
        <p:spPr>
          <a:xfrm>
            <a:off x="301625" y="1527175"/>
            <a:ext cx="8504238" cy="4572000"/>
          </a:xfrm>
        </p:spPr>
        <p:txBody>
          <a:bodyPr/>
          <a:lstStyle/>
          <a:p>
            <a:pPr algn="r">
              <a:buFont typeface="Wingdings 2" pitchFamily="18" charset="2"/>
              <a:buNone/>
            </a:pPr>
            <a:r>
              <a:rPr lang="ru-RU" sz="2000" i="1" smtClean="0"/>
              <a:t>« За каждой фразой - живой человек, </a:t>
            </a:r>
          </a:p>
          <a:p>
            <a:pPr algn="r">
              <a:buFont typeface="Wingdings 2" pitchFamily="18" charset="2"/>
              <a:buNone/>
            </a:pPr>
            <a:r>
              <a:rPr lang="ru-RU" sz="2000" i="1" smtClean="0"/>
              <a:t>мало того- тип, мало того- эпоха.»</a:t>
            </a:r>
          </a:p>
          <a:p>
            <a:pPr algn="r">
              <a:buFont typeface="Wingdings 2" pitchFamily="18" charset="2"/>
              <a:buNone/>
            </a:pPr>
            <a:r>
              <a:rPr lang="ru-RU" sz="2000" i="1" smtClean="0"/>
              <a:t>Л.Толстой.</a:t>
            </a:r>
          </a:p>
          <a:p>
            <a:pPr algn="r">
              <a:buFont typeface="Wingdings 2" pitchFamily="18" charset="2"/>
              <a:buNone/>
            </a:pPr>
            <a:endParaRPr lang="ru-RU" sz="2000" i="1" smtClean="0"/>
          </a:p>
          <a:p>
            <a:pPr algn="just">
              <a:buFont typeface="Wingdings 2" pitchFamily="18" charset="2"/>
              <a:buNone/>
            </a:pPr>
            <a:r>
              <a:rPr lang="ru-RU" sz="2000" smtClean="0"/>
              <a:t>	</a:t>
            </a:r>
            <a:r>
              <a:rPr lang="ru-RU" sz="2400" i="1" smtClean="0"/>
              <a:t>Художественная деталь имеет важное значение в творчестве Чехова. Известно, что он был очень строг в отборе подробностей, проверял все до мелочей - в его произведениях не может быть ничего случайного.  А ведь точно и метко подобранная деталь – свидетельство художественного таланта писателя. </a:t>
            </a:r>
          </a:p>
          <a:p>
            <a:pPr>
              <a:buFont typeface="Wingdings 2" pitchFamily="18" charset="2"/>
              <a:buNone/>
            </a:pPr>
            <a:endParaRPr lang="ru-RU" sz="2000" i="1" smtClean="0"/>
          </a:p>
          <a:p>
            <a:pPr>
              <a:buFont typeface="Wingdings 2" pitchFamily="18" charset="2"/>
              <a:buNone/>
            </a:pPr>
            <a:endParaRPr lang="ru-RU" sz="2000" i="1" smtClean="0"/>
          </a:p>
        </p:txBody>
      </p:sp>
      <p:pic>
        <p:nvPicPr>
          <p:cNvPr id="6" name="Рисунок 5" descr="chehov_anton.jpg"/>
          <p:cNvPicPr>
            <a:picLocks noChangeAspect="1"/>
          </p:cNvPicPr>
          <p:nvPr/>
        </p:nvPicPr>
        <p:blipFill>
          <a:blip r:embed="rId2">
            <a:lum bright="-8000" contrast="69000"/>
          </a:blip>
          <a:stretch>
            <a:fillRect/>
          </a:stretch>
        </p:blipFill>
        <p:spPr>
          <a:xfrm>
            <a:off x="8001024" y="214290"/>
            <a:ext cx="914400" cy="1155192"/>
          </a:xfrm>
          <a:prstGeom prst="rect">
            <a:avLst/>
          </a:prstGeom>
          <a:ln>
            <a:noFill/>
          </a:ln>
          <a:effectLst>
            <a:softEdge rad="112500"/>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par>
                          <p:cTn id="15" fill="hold">
                            <p:stCondLst>
                              <p:cond delay="1200"/>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8"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0" dur="80"/>
                                        <p:tgtEl>
                                          <p:spTgt spid="3">
                                            <p:txEl>
                                              <p:pRg st="2" end="2"/>
                                            </p:txEl>
                                          </p:spTgt>
                                        </p:tgtEl>
                                        <p:attrNameLst>
                                          <p:attrName>fill.type</p:attrName>
                                        </p:attrNameLst>
                                      </p:cBhvr>
                                      <p:to>
                                        <p:strVal val="solid"/>
                                      </p:to>
                                    </p:set>
                                  </p:childTnLst>
                                </p:cTn>
                              </p:par>
                            </p:childTnLst>
                          </p:cTn>
                        </p:par>
                        <p:par>
                          <p:cTn id="21" fill="hold">
                            <p:stCondLst>
                              <p:cond delay="164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b="1" dirty="0" smtClean="0"/>
              <a:t> Пейзаж как деталь  в рассказах А.П.Чехова.</a:t>
            </a:r>
            <a:endParaRPr lang="ru-RU" dirty="0"/>
          </a:p>
        </p:txBody>
      </p:sp>
      <p:sp>
        <p:nvSpPr>
          <p:cNvPr id="3" name="Содержимое 2"/>
          <p:cNvSpPr>
            <a:spLocks noGrp="1"/>
          </p:cNvSpPr>
          <p:nvPr>
            <p:ph sz="quarter" idx="1"/>
          </p:nvPr>
        </p:nvSpPr>
        <p:spPr>
          <a:xfrm>
            <a:off x="357188" y="1571625"/>
            <a:ext cx="8501062" cy="1500188"/>
          </a:xfrm>
        </p:spPr>
        <p:txBody>
          <a:bodyPr>
            <a:normAutofit lnSpcReduction="10000"/>
          </a:bodyPr>
          <a:lstStyle/>
          <a:p>
            <a:pPr marL="274320" indent="-274320" algn="just" fontAlgn="auto">
              <a:spcAft>
                <a:spcPts val="0"/>
              </a:spcAft>
              <a:buFont typeface="Wingdings 2"/>
              <a:buNone/>
              <a:defRPr/>
            </a:pPr>
            <a:r>
              <a:rPr lang="ru-RU" sz="2400" dirty="0" smtClean="0"/>
              <a:t>	Пейзаж у Чехова небогат разнообразными описаниями природы. Писатель, следуя своей творческой манере, своим принципам, стремясь к наиболее выразительному изображению, отбирает только легкие детали.</a:t>
            </a:r>
          </a:p>
          <a:p>
            <a:pPr marL="274320" indent="-274320" algn="just" fontAlgn="auto">
              <a:spcAft>
                <a:spcPts val="0"/>
              </a:spcAft>
              <a:buFont typeface="Wingdings 2"/>
              <a:buChar char=""/>
              <a:defRPr/>
            </a:pPr>
            <a:endParaRPr lang="ru-RU" sz="2400" dirty="0"/>
          </a:p>
        </p:txBody>
      </p:sp>
      <p:pic>
        <p:nvPicPr>
          <p:cNvPr id="6" name="Рисунок 5" descr="5.jpg"/>
          <p:cNvPicPr>
            <a:picLocks noChangeAspect="1"/>
          </p:cNvPicPr>
          <p:nvPr/>
        </p:nvPicPr>
        <p:blipFill>
          <a:blip r:embed="rId2"/>
          <a:stretch>
            <a:fillRect/>
          </a:stretch>
        </p:blipFill>
        <p:spPr>
          <a:xfrm>
            <a:off x="571472" y="3071810"/>
            <a:ext cx="3929090" cy="3324010"/>
          </a:xfrm>
          <a:prstGeom prst="rect">
            <a:avLst/>
          </a:prstGeom>
          <a:ln>
            <a:noFill/>
          </a:ln>
          <a:effectLst>
            <a:softEdge rad="112500"/>
          </a:effectLst>
        </p:spPr>
      </p:pic>
      <p:sp>
        <p:nvSpPr>
          <p:cNvPr id="8" name="Прямоугольник 7"/>
          <p:cNvSpPr>
            <a:spLocks noChangeArrowheads="1"/>
          </p:cNvSpPr>
          <p:nvPr/>
        </p:nvSpPr>
        <p:spPr bwMode="auto">
          <a:xfrm>
            <a:off x="4429125" y="5286375"/>
            <a:ext cx="4214813" cy="1016000"/>
          </a:xfrm>
          <a:prstGeom prst="rect">
            <a:avLst/>
          </a:prstGeom>
          <a:noFill/>
          <a:ln w="9525">
            <a:noFill/>
            <a:miter lim="800000"/>
            <a:headEnd/>
            <a:tailEnd/>
          </a:ln>
        </p:spPr>
        <p:txBody>
          <a:bodyPr>
            <a:spAutoFit/>
          </a:bodyPr>
          <a:lstStyle/>
          <a:p>
            <a:r>
              <a:rPr lang="ru-RU" sz="2000" i="1">
                <a:latin typeface="Constantia" pitchFamily="18" charset="0"/>
              </a:rPr>
              <a:t>И.И. Левитан. Иллюстрация к произведению А.П. Чехова « В овраге».</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r>
              <a:rPr lang="ru-RU" b="1" smtClean="0">
                <a:solidFill>
                  <a:srgbClr val="AB2627"/>
                </a:solidFill>
              </a:rPr>
              <a:t>Функции чеховского пейзажа:</a:t>
            </a:r>
          </a:p>
        </p:txBody>
      </p:sp>
      <p:sp>
        <p:nvSpPr>
          <p:cNvPr id="3" name="Содержимое 2"/>
          <p:cNvSpPr>
            <a:spLocks noGrp="1"/>
          </p:cNvSpPr>
          <p:nvPr>
            <p:ph sz="quarter" idx="1"/>
          </p:nvPr>
        </p:nvSpPr>
        <p:spPr>
          <a:xfrm>
            <a:off x="214313" y="1357313"/>
            <a:ext cx="8929687" cy="3143250"/>
          </a:xfrm>
        </p:spPr>
        <p:txBody>
          <a:bodyPr>
            <a:normAutofit lnSpcReduction="10000"/>
          </a:bodyPr>
          <a:lstStyle/>
          <a:p>
            <a:pPr marL="274320" indent="-274320" algn="just" fontAlgn="auto">
              <a:spcAft>
                <a:spcPts val="0"/>
              </a:spcAft>
              <a:buFont typeface="Wingdings 2"/>
              <a:buChar char=""/>
              <a:defRPr/>
            </a:pPr>
            <a:r>
              <a:rPr lang="ru-RU" sz="2600" dirty="0" smtClean="0"/>
              <a:t>Сохраняя традиционную функцию пейзажа, необходимого для раскрытия характеров героев, Чехов пользуется приемом параллельного описания природы и душевного состояния персонажей. </a:t>
            </a:r>
          </a:p>
          <a:p>
            <a:pPr marL="274320" indent="-274320" algn="just" fontAlgn="auto">
              <a:spcAft>
                <a:spcPts val="0"/>
              </a:spcAft>
              <a:buFont typeface="Wingdings 2"/>
              <a:buChar char=""/>
              <a:defRPr/>
            </a:pPr>
            <a:r>
              <a:rPr lang="ru-RU" sz="2600" dirty="0" smtClean="0"/>
              <a:t>Пейзаж необходим для более образной характеристики обстановки, в которой разворачиваются события. </a:t>
            </a:r>
          </a:p>
          <a:p>
            <a:pPr marL="274320" indent="-274320" algn="just" fontAlgn="auto">
              <a:spcAft>
                <a:spcPts val="0"/>
              </a:spcAft>
              <a:buFont typeface="Wingdings 2"/>
              <a:buChar char=""/>
              <a:defRPr/>
            </a:pPr>
            <a:r>
              <a:rPr lang="ru-RU" sz="2600" dirty="0" smtClean="0"/>
              <a:t>Придание отдельным фактам дополнительного значения.</a:t>
            </a:r>
            <a:endParaRPr lang="ru-RU" sz="2600" dirty="0"/>
          </a:p>
        </p:txBody>
      </p:sp>
      <p:pic>
        <p:nvPicPr>
          <p:cNvPr id="5" name="Рисунок 4" descr="5d61dab0c446ed8013a169fbea52b81d.jpg"/>
          <p:cNvPicPr>
            <a:picLocks noChangeAspect="1"/>
          </p:cNvPicPr>
          <p:nvPr/>
        </p:nvPicPr>
        <p:blipFill>
          <a:blip r:embed="rId2"/>
          <a:stretch>
            <a:fillRect/>
          </a:stretch>
        </p:blipFill>
        <p:spPr>
          <a:xfrm>
            <a:off x="2214546" y="4000504"/>
            <a:ext cx="5143536" cy="2571768"/>
          </a:xfrm>
          <a:prstGeom prst="rect">
            <a:avLst/>
          </a:prstGeom>
          <a:ln>
            <a:noFill/>
          </a:ln>
          <a:effectLst>
            <a:softEdge rad="112500"/>
          </a:effectLst>
        </p:spPr>
      </p:pic>
      <p:sp>
        <p:nvSpPr>
          <p:cNvPr id="6" name="Прямоугольник 5"/>
          <p:cNvSpPr>
            <a:spLocks noChangeArrowheads="1"/>
          </p:cNvSpPr>
          <p:nvPr/>
        </p:nvSpPr>
        <p:spPr bwMode="auto">
          <a:xfrm>
            <a:off x="7215188" y="5929313"/>
            <a:ext cx="1928812" cy="523875"/>
          </a:xfrm>
          <a:prstGeom prst="rect">
            <a:avLst/>
          </a:prstGeom>
          <a:noFill/>
          <a:ln w="9525">
            <a:noFill/>
            <a:miter lim="800000"/>
            <a:headEnd/>
            <a:tailEnd/>
          </a:ln>
        </p:spPr>
        <p:txBody>
          <a:bodyPr>
            <a:spAutoFit/>
          </a:bodyPr>
          <a:lstStyle/>
          <a:p>
            <a:r>
              <a:rPr lang="ru-RU">
                <a:latin typeface="Constantia" pitchFamily="18" charset="0"/>
              </a:rPr>
              <a:t>«</a:t>
            </a:r>
            <a:r>
              <a:rPr lang="ru-RU" sz="2800">
                <a:latin typeface="Constantia" pitchFamily="18" charset="0"/>
              </a:rPr>
              <a:t>Степь»</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214313" y="214313"/>
            <a:ext cx="8534400" cy="914400"/>
          </a:xfrm>
        </p:spPr>
        <p:txBody>
          <a:bodyPr/>
          <a:lstStyle/>
          <a:p>
            <a:r>
              <a:rPr lang="en-US" sz="2400" b="1" smtClean="0">
                <a:solidFill>
                  <a:srgbClr val="AB2627"/>
                </a:solidFill>
              </a:rPr>
              <a:t/>
            </a:r>
            <a:br>
              <a:rPr lang="en-US" sz="2400" b="1" smtClean="0">
                <a:solidFill>
                  <a:srgbClr val="AB2627"/>
                </a:solidFill>
              </a:rPr>
            </a:br>
            <a:r>
              <a:rPr lang="en-US" sz="2400" b="1" smtClean="0">
                <a:solidFill>
                  <a:srgbClr val="AB2627"/>
                </a:solidFill>
              </a:rPr>
              <a:t/>
            </a:r>
            <a:br>
              <a:rPr lang="en-US" sz="2400" b="1" smtClean="0">
                <a:solidFill>
                  <a:srgbClr val="AB2627"/>
                </a:solidFill>
              </a:rPr>
            </a:br>
            <a:r>
              <a:rPr lang="en-US" sz="2400" b="1" smtClean="0">
                <a:solidFill>
                  <a:srgbClr val="AB2627"/>
                </a:solidFill>
              </a:rPr>
              <a:t/>
            </a:r>
            <a:br>
              <a:rPr lang="en-US" sz="2400" b="1" smtClean="0">
                <a:solidFill>
                  <a:srgbClr val="AB2627"/>
                </a:solidFill>
              </a:rPr>
            </a:br>
            <a:r>
              <a:rPr lang="en-US" sz="2400" b="1" smtClean="0">
                <a:solidFill>
                  <a:srgbClr val="AB2627"/>
                </a:solidFill>
              </a:rPr>
              <a:t/>
            </a:r>
            <a:br>
              <a:rPr lang="en-US" sz="2400" b="1" smtClean="0">
                <a:solidFill>
                  <a:srgbClr val="AB2627"/>
                </a:solidFill>
              </a:rPr>
            </a:br>
            <a:r>
              <a:rPr lang="en-US" sz="2400" b="1" smtClean="0">
                <a:solidFill>
                  <a:srgbClr val="AB2627"/>
                </a:solidFill>
              </a:rPr>
              <a:t/>
            </a:r>
            <a:br>
              <a:rPr lang="en-US" sz="2400" b="1" smtClean="0">
                <a:solidFill>
                  <a:srgbClr val="AB2627"/>
                </a:solidFill>
              </a:rPr>
            </a:br>
            <a:r>
              <a:rPr lang="en-US" sz="2400" b="1" smtClean="0">
                <a:solidFill>
                  <a:srgbClr val="AB2627"/>
                </a:solidFill>
              </a:rPr>
              <a:t/>
            </a:r>
            <a:br>
              <a:rPr lang="en-US" sz="2400" b="1" smtClean="0">
                <a:solidFill>
                  <a:srgbClr val="AB2627"/>
                </a:solidFill>
              </a:rPr>
            </a:br>
            <a:r>
              <a:rPr lang="en-US" sz="2400" b="1" smtClean="0">
                <a:solidFill>
                  <a:srgbClr val="AB2627"/>
                </a:solidFill>
              </a:rPr>
              <a:t/>
            </a:r>
            <a:br>
              <a:rPr lang="en-US" sz="2400" b="1" smtClean="0">
                <a:solidFill>
                  <a:srgbClr val="AB2627"/>
                </a:solidFill>
              </a:rPr>
            </a:br>
            <a:r>
              <a:rPr lang="ru-RU" sz="2400" b="1" smtClean="0">
                <a:solidFill>
                  <a:srgbClr val="AB2627"/>
                </a:solidFill>
              </a:rPr>
              <a:t>Чеховский дождь - символ беспросветности будничной жизни, неосуществимости истинного счастья. </a:t>
            </a:r>
          </a:p>
        </p:txBody>
      </p:sp>
      <p:sp>
        <p:nvSpPr>
          <p:cNvPr id="3" name="Содержимое 2"/>
          <p:cNvSpPr>
            <a:spLocks noGrp="1"/>
          </p:cNvSpPr>
          <p:nvPr>
            <p:ph sz="quarter" idx="1"/>
          </p:nvPr>
        </p:nvSpPr>
        <p:spPr>
          <a:xfrm>
            <a:off x="301625" y="1527175"/>
            <a:ext cx="8504238" cy="4572000"/>
          </a:xfrm>
        </p:spPr>
        <p:txBody>
          <a:bodyPr/>
          <a:lstStyle/>
          <a:p>
            <a:pPr algn="just">
              <a:buFont typeface="Arial" charset="0"/>
              <a:buChar char="•"/>
            </a:pPr>
            <a:r>
              <a:rPr lang="ru-RU" sz="2000" smtClean="0"/>
              <a:t>Дождь идет, когда учитель словесности Никитин начинает осознавать мнимость доставшегося ему счастья.</a:t>
            </a:r>
          </a:p>
          <a:p>
            <a:pPr algn="just">
              <a:buFont typeface="Arial" charset="0"/>
              <a:buChar char="•"/>
            </a:pPr>
            <a:r>
              <a:rPr lang="ru-RU" sz="2000" smtClean="0"/>
              <a:t>Интеллигентный, философски мыслящий Иван Иваныч, умеющий противостоять рутине обывательщины, с наслаждением подставляет лицо под дождь.</a:t>
            </a:r>
          </a:p>
          <a:p>
            <a:pPr algn="just">
              <a:buFont typeface="Arial" charset="0"/>
              <a:buChar char="•"/>
            </a:pPr>
            <a:r>
              <a:rPr lang="ru-RU" sz="2000" smtClean="0"/>
              <a:t>Дождливая погода омрачает день похорон Беликова, ставшего мертвецом еще при жизни.</a:t>
            </a:r>
          </a:p>
        </p:txBody>
      </p:sp>
      <p:pic>
        <p:nvPicPr>
          <p:cNvPr id="4" name="Рисунок 3" descr="796d33c2f793bed8bb6eaf2e31f6ec25.jpg"/>
          <p:cNvPicPr>
            <a:picLocks noChangeAspect="1"/>
          </p:cNvPicPr>
          <p:nvPr/>
        </p:nvPicPr>
        <p:blipFill>
          <a:blip r:embed="rId2"/>
          <a:stretch>
            <a:fillRect/>
          </a:stretch>
        </p:blipFill>
        <p:spPr>
          <a:xfrm>
            <a:off x="571472" y="3714752"/>
            <a:ext cx="2709441" cy="2786058"/>
          </a:xfrm>
          <a:prstGeom prst="rect">
            <a:avLst/>
          </a:prstGeom>
          <a:ln>
            <a:noFill/>
          </a:ln>
          <a:effectLst>
            <a:softEdge rad="112500"/>
          </a:effectLst>
        </p:spPr>
      </p:pic>
      <p:pic>
        <p:nvPicPr>
          <p:cNvPr id="5" name="Рисунок 4" descr="070e73013d3670a44323b2679579ed58.jpg"/>
          <p:cNvPicPr>
            <a:picLocks noChangeAspect="1"/>
          </p:cNvPicPr>
          <p:nvPr/>
        </p:nvPicPr>
        <p:blipFill>
          <a:blip r:embed="rId3"/>
          <a:stretch>
            <a:fillRect/>
          </a:stretch>
        </p:blipFill>
        <p:spPr>
          <a:xfrm>
            <a:off x="4286248" y="3714752"/>
            <a:ext cx="4500594" cy="2705983"/>
          </a:xfrm>
          <a:prstGeom prst="rect">
            <a:avLst/>
          </a:prstGeom>
          <a:ln>
            <a:noFill/>
          </a:ln>
          <a:effectLst>
            <a:softEdge rad="112500"/>
          </a:effectLst>
        </p:spPr>
      </p:pic>
      <p:sp>
        <p:nvSpPr>
          <p:cNvPr id="6" name="Прямоугольник 5"/>
          <p:cNvSpPr>
            <a:spLocks noChangeArrowheads="1"/>
          </p:cNvSpPr>
          <p:nvPr/>
        </p:nvSpPr>
        <p:spPr bwMode="auto">
          <a:xfrm>
            <a:off x="714375" y="6286500"/>
            <a:ext cx="2643188" cy="369888"/>
          </a:xfrm>
          <a:prstGeom prst="rect">
            <a:avLst/>
          </a:prstGeom>
          <a:noFill/>
          <a:ln w="9525">
            <a:noFill/>
            <a:miter lim="800000"/>
            <a:headEnd/>
            <a:tailEnd/>
          </a:ln>
        </p:spPr>
        <p:txBody>
          <a:bodyPr>
            <a:spAutoFit/>
          </a:bodyPr>
          <a:lstStyle/>
          <a:p>
            <a:r>
              <a:rPr lang="ru-RU" i="1">
                <a:solidFill>
                  <a:schemeClr val="bg1"/>
                </a:solidFill>
                <a:latin typeface="Constantia" pitchFamily="18" charset="0"/>
              </a:rPr>
              <a:t>«Человек в футляре»</a:t>
            </a:r>
          </a:p>
        </p:txBody>
      </p:sp>
      <p:sp>
        <p:nvSpPr>
          <p:cNvPr id="7" name="Прямоугольник 6"/>
          <p:cNvSpPr>
            <a:spLocks noChangeArrowheads="1"/>
          </p:cNvSpPr>
          <p:nvPr/>
        </p:nvSpPr>
        <p:spPr bwMode="auto">
          <a:xfrm>
            <a:off x="5429250" y="6286500"/>
            <a:ext cx="2000250" cy="369888"/>
          </a:xfrm>
          <a:prstGeom prst="rect">
            <a:avLst/>
          </a:prstGeom>
          <a:noFill/>
          <a:ln w="9525">
            <a:noFill/>
            <a:miter lim="800000"/>
            <a:headEnd/>
            <a:tailEnd/>
          </a:ln>
        </p:spPr>
        <p:txBody>
          <a:bodyPr>
            <a:spAutoFit/>
          </a:bodyPr>
          <a:lstStyle/>
          <a:p>
            <a:r>
              <a:rPr lang="ru-RU" i="1">
                <a:solidFill>
                  <a:schemeClr val="bg1"/>
                </a:solidFill>
                <a:latin typeface="Constantia" pitchFamily="18" charset="0"/>
              </a:rPr>
              <a:t>«Крыжовник»</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9"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ppt_x</p:attrName>
                                        </p:attrNameLst>
                                      </p:cBhvr>
                                      <p:tavLst>
                                        <p:tav tm="0">
                                          <p:val>
                                            <p:strVal val="#ppt_x-.2"/>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par>
                                <p:cTn id="30" presetID="43"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
                                        <p:tgtEl>
                                          <p:spTgt spid="5"/>
                                        </p:tgtEl>
                                      </p:cBhvr>
                                    </p:animEffect>
                                    <p:anim calcmode="lin" valueType="num">
                                      <p:cBhvr>
                                        <p:cTn id="33" dur="800" fill="hold"/>
                                        <p:tgtEl>
                                          <p:spTgt spid="5"/>
                                        </p:tgtEl>
                                        <p:attrNameLst>
                                          <p:attrName>ppt_x</p:attrName>
                                        </p:attrNameLst>
                                      </p:cBhvr>
                                      <p:tavLst>
                                        <p:tav tm="0">
                                          <p:val>
                                            <p:strVal val="#ppt_x"/>
                                          </p:val>
                                        </p:tav>
                                        <p:tav tm="100000">
                                          <p:val>
                                            <p:strVal val="#ppt_x"/>
                                          </p:val>
                                        </p:tav>
                                      </p:tavLst>
                                    </p:anim>
                                    <p:anim calcmode="lin" valueType="num">
                                      <p:cBhvr>
                                        <p:cTn id="34" dur="800" fill="hold"/>
                                        <p:tgtEl>
                                          <p:spTgt spid="5"/>
                                        </p:tgtEl>
                                        <p:attrNameLst>
                                          <p:attrName>ppt_y</p:attrName>
                                        </p:attrNameLst>
                                      </p:cBhvr>
                                      <p:tavLst>
                                        <p:tav tm="0">
                                          <p:val>
                                            <p:strVal val="#ppt_y+0.31"/>
                                          </p:val>
                                        </p:tav>
                                        <p:tav tm="100000">
                                          <p:val>
                                            <p:strVal val="#ppt_y+0.31"/>
                                          </p:val>
                                        </p:tav>
                                      </p:tavLst>
                                    </p:anim>
                                    <p:anim calcmode="lin" valueType="num">
                                      <p:cBhvr>
                                        <p:cTn id="35" dur="1200" decel="50000" fill="hold">
                                          <p:stCondLst>
                                            <p:cond delay="8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1200" decel="50000" fill="hold">
                                          <p:stCondLst>
                                            <p:cond delay="8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7" presetID="43"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
                                        <p:tgtEl>
                                          <p:spTgt spid="7"/>
                                        </p:tgtEl>
                                      </p:cBhvr>
                                    </p:animEffect>
                                    <p:anim calcmode="lin" valueType="num">
                                      <p:cBhvr>
                                        <p:cTn id="40" dur="800" fill="hold"/>
                                        <p:tgtEl>
                                          <p:spTgt spid="7"/>
                                        </p:tgtEl>
                                        <p:attrNameLst>
                                          <p:attrName>ppt_x</p:attrName>
                                        </p:attrNameLst>
                                      </p:cBhvr>
                                      <p:tavLst>
                                        <p:tav tm="0">
                                          <p:val>
                                            <p:strVal val="#ppt_x"/>
                                          </p:val>
                                        </p:tav>
                                        <p:tav tm="100000">
                                          <p:val>
                                            <p:strVal val="#ppt_x"/>
                                          </p:val>
                                        </p:tav>
                                      </p:tavLst>
                                    </p:anim>
                                    <p:anim calcmode="lin" valueType="num">
                                      <p:cBhvr>
                                        <p:cTn id="41" dur="800" fill="hold"/>
                                        <p:tgtEl>
                                          <p:spTgt spid="7"/>
                                        </p:tgtEl>
                                        <p:attrNameLst>
                                          <p:attrName>ppt_y</p:attrName>
                                        </p:attrNameLst>
                                      </p:cBhvr>
                                      <p:tavLst>
                                        <p:tav tm="0">
                                          <p:val>
                                            <p:strVal val="#ppt_y+0.31"/>
                                          </p:val>
                                        </p:tav>
                                        <p:tav tm="100000">
                                          <p:val>
                                            <p:strVal val="#ppt_y+0.31"/>
                                          </p:val>
                                        </p:tav>
                                      </p:tavLst>
                                    </p:anim>
                                    <p:anim calcmode="lin" valueType="num">
                                      <p:cBhvr>
                                        <p:cTn id="42" dur="1200" decel="50000" fill="hold">
                                          <p:stCondLst>
                                            <p:cond delay="8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1200" decel="50000" fill="hold">
                                          <p:stCondLst>
                                            <p:cond delay="8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50" y="571500"/>
            <a:ext cx="8534400" cy="758825"/>
          </a:xfrm>
        </p:spPr>
        <p:txBody>
          <a:bodyPr>
            <a:noAutofit/>
          </a:bodyPr>
          <a:lstStyle/>
          <a:p>
            <a:pPr algn="l" fontAlgn="auto">
              <a:spcAft>
                <a:spcPts val="0"/>
              </a:spcAft>
              <a:defRPr/>
            </a:pPr>
            <a:r>
              <a:rPr lang="ru-RU" sz="2400" b="1" dirty="0" smtClean="0">
                <a:effectLst>
                  <a:outerShdw blurRad="38100" dist="38100" dir="2700000" algn="tl">
                    <a:srgbClr val="000000">
                      <a:alpha val="43137"/>
                    </a:srgbClr>
                  </a:outerShdw>
                </a:effectLst>
              </a:rPr>
              <a:t>Образ сада в рассказах Чехова-это символ добра, красоты, человечности, осмысленности существования. </a:t>
            </a:r>
            <a:endParaRPr lang="ru-RU" sz="2400" b="1"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4572000" y="1285875"/>
            <a:ext cx="4429125" cy="5143500"/>
          </a:xfrm>
        </p:spPr>
        <p:txBody>
          <a:bodyPr/>
          <a:lstStyle/>
          <a:p>
            <a:pPr algn="just"/>
            <a:r>
              <a:rPr lang="ru-RU" sz="2000" smtClean="0"/>
              <a:t>Сад отзывчив к душевному состоянию героев, влияет на их настроение. Утомленный, с расшатанными нервами, Коврин попадает в холодный сад, затянутый едким дымом; но “взошло солнце и ярко осветило сад”, и “в груди его шевельнулось радостное чувство, какое он испытывал в детстве, когда бегал по этому саду” (“Черный монах”)</a:t>
            </a:r>
          </a:p>
          <a:p>
            <a:pPr algn="just"/>
            <a:r>
              <a:rPr lang="ru-RU" sz="2000" smtClean="0"/>
              <a:t>Сад полон музыки счастья, это приют влюбленных, где даже тюльпаны и ирисы, просят, “чтобы с ними объяснялись в любви” (“Учитель словесности”).</a:t>
            </a:r>
          </a:p>
        </p:txBody>
      </p:sp>
      <p:pic>
        <p:nvPicPr>
          <p:cNvPr id="4" name="Рисунок 3" descr="5ae5a5509b8d9bde6fd957489d6bd7e5.jpg"/>
          <p:cNvPicPr>
            <a:picLocks noChangeAspect="1"/>
          </p:cNvPicPr>
          <p:nvPr/>
        </p:nvPicPr>
        <p:blipFill>
          <a:blip r:embed="rId2"/>
          <a:stretch>
            <a:fillRect/>
          </a:stretch>
        </p:blipFill>
        <p:spPr>
          <a:xfrm>
            <a:off x="1" y="1285860"/>
            <a:ext cx="2430054" cy="3357586"/>
          </a:xfrm>
          <a:prstGeom prst="rect">
            <a:avLst/>
          </a:prstGeom>
          <a:ln>
            <a:noFill/>
          </a:ln>
          <a:effectLst>
            <a:softEdge rad="112500"/>
          </a:effectLst>
        </p:spPr>
      </p:pic>
      <p:pic>
        <p:nvPicPr>
          <p:cNvPr id="5" name="Рисунок 4" descr="a4ea123d3a012532d3fb571ea7b7e1b5.jpg"/>
          <p:cNvPicPr>
            <a:picLocks noChangeAspect="1"/>
          </p:cNvPicPr>
          <p:nvPr/>
        </p:nvPicPr>
        <p:blipFill>
          <a:blip r:embed="rId3"/>
          <a:stretch>
            <a:fillRect/>
          </a:stretch>
        </p:blipFill>
        <p:spPr>
          <a:xfrm>
            <a:off x="2428860" y="2571744"/>
            <a:ext cx="2300110" cy="3786190"/>
          </a:xfrm>
          <a:prstGeom prst="rect">
            <a:avLst/>
          </a:prstGeom>
          <a:ln>
            <a:noFill/>
          </a:ln>
          <a:effectLst>
            <a:softEdge rad="112500"/>
          </a:effectLst>
        </p:spPr>
      </p:pic>
      <p:sp>
        <p:nvSpPr>
          <p:cNvPr id="6" name="Прямоугольник 5"/>
          <p:cNvSpPr/>
          <p:nvPr/>
        </p:nvSpPr>
        <p:spPr>
          <a:xfrm>
            <a:off x="214313" y="4572000"/>
            <a:ext cx="2049462" cy="369888"/>
          </a:xfrm>
          <a:prstGeom prst="rect">
            <a:avLst/>
          </a:prstGeom>
        </p:spPr>
        <p:txBody>
          <a:bodyPr wrap="none">
            <a:spAutoFit/>
          </a:bodyPr>
          <a:lstStyle/>
          <a:p>
            <a:pPr fontAlgn="auto">
              <a:spcBef>
                <a:spcPts val="0"/>
              </a:spcBef>
              <a:spcAft>
                <a:spcPts val="0"/>
              </a:spcAft>
              <a:defRPr/>
            </a:pPr>
            <a:r>
              <a:rPr lang="ru-RU" i="1" dirty="0">
                <a:solidFill>
                  <a:schemeClr val="accent3"/>
                </a:solidFill>
                <a:latin typeface="+mn-lt"/>
              </a:rPr>
              <a:t>(“Черный монах”)</a:t>
            </a:r>
            <a:endParaRPr lang="ru-RU" i="1" dirty="0">
              <a:solidFill>
                <a:schemeClr val="accent3"/>
              </a:solidFill>
              <a:latin typeface="+mn-lt"/>
            </a:endParaRPr>
          </a:p>
        </p:txBody>
      </p:sp>
      <p:sp>
        <p:nvSpPr>
          <p:cNvPr id="7" name="Прямоугольник 6"/>
          <p:cNvSpPr/>
          <p:nvPr/>
        </p:nvSpPr>
        <p:spPr>
          <a:xfrm>
            <a:off x="2286000" y="2286000"/>
            <a:ext cx="2714625" cy="369888"/>
          </a:xfrm>
          <a:prstGeom prst="rect">
            <a:avLst/>
          </a:prstGeom>
        </p:spPr>
        <p:txBody>
          <a:bodyPr wrap="none">
            <a:spAutoFit/>
          </a:bodyPr>
          <a:lstStyle/>
          <a:p>
            <a:pPr fontAlgn="auto">
              <a:spcBef>
                <a:spcPts val="0"/>
              </a:spcBef>
              <a:spcAft>
                <a:spcPts val="0"/>
              </a:spcAft>
              <a:defRPr/>
            </a:pPr>
            <a:r>
              <a:rPr lang="ru-RU" i="1" dirty="0">
                <a:solidFill>
                  <a:schemeClr val="accent3"/>
                </a:solidFill>
                <a:latin typeface="+mn-lt"/>
              </a:rPr>
              <a:t>«Учитель словесности»</a:t>
            </a:r>
            <a:endParaRPr lang="ru-RU" i="1" dirty="0">
              <a:solidFill>
                <a:schemeClr val="accent3"/>
              </a:solidFill>
              <a:latin typeface="+mn-lt"/>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5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Scale>
                                      <p:cBhvr>
                                        <p:cTn id="1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4"/>
                                        </p:tgtEl>
                                        <p:attrNameLst>
                                          <p:attrName>ppt_x</p:attrName>
                                          <p:attrName>ppt_y</p:attrName>
                                        </p:attrNameLst>
                                      </p:cBhvr>
                                    </p:animMotion>
                                    <p:animEffect transition="in" filter="fade">
                                      <p:cBhvr>
                                        <p:cTn id="12" dur="1000"/>
                                        <p:tgtEl>
                                          <p:spTgt spid="4"/>
                                        </p:tgtEl>
                                      </p:cBhvr>
                                    </p:animEffect>
                                  </p:childTnLst>
                                </p:cTn>
                              </p:par>
                              <p:par>
                                <p:cTn id="13" presetID="5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Scale>
                                      <p:cBhvr>
                                        <p:cTn id="1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
                                        </p:tgtEl>
                                        <p:attrNameLst>
                                          <p:attrName>ppt_x</p:attrName>
                                          <p:attrName>ppt_y</p:attrName>
                                        </p:attrNameLst>
                                      </p:cBhvr>
                                    </p:animMotion>
                                    <p:animEffect transition="in" filter="fade">
                                      <p:cBhvr>
                                        <p:cTn id="17" dur="1000"/>
                                        <p:tgtEl>
                                          <p:spTgt spid="6"/>
                                        </p:tgtEl>
                                      </p:cBhvr>
                                    </p:animEffect>
                                  </p:childTnLst>
                                </p:cTn>
                              </p:par>
                            </p:childTnLst>
                          </p:cTn>
                        </p:par>
                        <p:par>
                          <p:cTn id="18" fill="hold">
                            <p:stCondLst>
                              <p:cond delay="2000"/>
                            </p:stCondLst>
                            <p:childTnLst>
                              <p:par>
                                <p:cTn id="19" presetID="10" presetClass="entr" presetSubtype="0" fill="hold" grpId="0" nodeType="afterEffect">
                                  <p:stCondLst>
                                    <p:cond delay="15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childTnLst>
                                </p:cTn>
                              </p:par>
                              <p:par>
                                <p:cTn id="22" presetID="42" presetClass="entr" presetSubtype="0" fill="hold" nodeType="withEffect">
                                  <p:stCondLst>
                                    <p:cond delay="15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Солнцестояние">
      <a:dk1>
        <a:sysClr val="windowText" lastClr="000000"/>
      </a:dk1>
      <a:lt1>
        <a:sysClr val="window" lastClr="F4F4F4"/>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284</TotalTime>
  <Words>882</Words>
  <Application>Microsoft Office PowerPoint</Application>
  <PresentationFormat>Экран (4:3)</PresentationFormat>
  <Paragraphs>69</Paragraphs>
  <Slides>16</Slides>
  <Notes>2</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12</vt:i4>
      </vt:variant>
      <vt:variant>
        <vt:lpstr>Заголовки слайдов</vt:lpstr>
      </vt:variant>
      <vt:variant>
        <vt:i4>16</vt:i4>
      </vt:variant>
    </vt:vector>
  </HeadingPairs>
  <TitlesOfParts>
    <vt:vector size="33" baseType="lpstr">
      <vt:lpstr>Constantia</vt:lpstr>
      <vt:lpstr>Arial</vt:lpstr>
      <vt:lpstr>Wingdings 2</vt:lpstr>
      <vt:lpstr>Wingdings</vt:lpstr>
      <vt:lpstr>Calibri</vt:lpstr>
      <vt:lpstr>Официальная</vt:lpstr>
      <vt:lpstr>Официальная</vt:lpstr>
      <vt:lpstr>Официальная</vt:lpstr>
      <vt:lpstr>Официальная</vt:lpstr>
      <vt:lpstr>Официальная</vt:lpstr>
      <vt:lpstr>Официальная</vt:lpstr>
      <vt:lpstr>Официальная</vt:lpstr>
      <vt:lpstr>Официальная</vt:lpstr>
      <vt:lpstr>Официальная</vt:lpstr>
      <vt:lpstr>Официальная</vt:lpstr>
      <vt:lpstr>Официальная</vt:lpstr>
      <vt:lpstr>Официальная</vt:lpstr>
      <vt:lpstr> Детали в произведениях А.П.Чехова.</vt:lpstr>
      <vt:lpstr>Цель и задачи проекта.</vt:lpstr>
      <vt:lpstr>Литературная деятельность А.П.Чехова. </vt:lpstr>
      <vt:lpstr>Художественная деталь.</vt:lpstr>
      <vt:lpstr>Детали в произведениях Чехова.</vt:lpstr>
      <vt:lpstr> Пейзаж как деталь  в рассказах А.П.Чехова.</vt:lpstr>
      <vt:lpstr>Функции чеховского пейзажа:</vt:lpstr>
      <vt:lpstr>       Чеховский дождь - символ беспросветности будничной жизни, неосуществимости истинного счастья. </vt:lpstr>
      <vt:lpstr>Образ сада в рассказах Чехова-это символ добра, красоты, человечности, осмысленности существования. </vt:lpstr>
      <vt:lpstr>Вывод:</vt:lpstr>
      <vt:lpstr>Цветовая деталь у Чехова. </vt:lpstr>
      <vt:lpstr>Пример: «Человек в футляре»</vt:lpstr>
      <vt:lpstr>Пример: «Степь»</vt:lpstr>
      <vt:lpstr>Вывод:</vt:lpstr>
      <vt:lpstr>Музыкальные детали в творчестве Чехова. </vt:lpstr>
      <vt:lpstr>Вывод:</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Детали в произведениях А.П.Чехова.</dc:title>
  <dc:creator>Admin</dc:creator>
  <cp:lastModifiedBy>User</cp:lastModifiedBy>
  <cp:revision>33</cp:revision>
  <dcterms:created xsi:type="dcterms:W3CDTF">2012-01-08T09:41:30Z</dcterms:created>
  <dcterms:modified xsi:type="dcterms:W3CDTF">2012-01-13T07:41:50Z</dcterms:modified>
</cp:coreProperties>
</file>