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83" r:id="rId2"/>
    <p:sldId id="272" r:id="rId3"/>
    <p:sldId id="271" r:id="rId4"/>
    <p:sldId id="287" r:id="rId5"/>
    <p:sldId id="284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6406-D591-4937-B136-72AB21FBB331}" type="datetimeFigureOut">
              <a:rPr lang="ru-RU" smtClean="0"/>
              <a:pPr/>
              <a:t>18.05.2014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01539E0-50AD-44AE-929F-254342D1E21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6406-D591-4937-B136-72AB21FBB331}" type="datetimeFigureOut">
              <a:rPr lang="ru-RU" smtClean="0"/>
              <a:pPr/>
              <a:t>18.05.2014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39E0-50AD-44AE-929F-254342D1E21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6406-D591-4937-B136-72AB21FBB331}" type="datetimeFigureOut">
              <a:rPr lang="ru-RU" smtClean="0"/>
              <a:pPr/>
              <a:t>18.05.2014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39E0-50AD-44AE-929F-254342D1E21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6406-D591-4937-B136-72AB21FBB331}" type="datetimeFigureOut">
              <a:rPr lang="ru-RU" smtClean="0"/>
              <a:pPr/>
              <a:t>18.05.2014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01539E0-50AD-44AE-929F-254342D1E21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6406-D591-4937-B136-72AB21FBB331}" type="datetimeFigureOut">
              <a:rPr lang="ru-RU" smtClean="0"/>
              <a:pPr/>
              <a:t>18.05.2014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39E0-50AD-44AE-929F-254342D1E21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6406-D591-4937-B136-72AB21FBB331}" type="datetimeFigureOut">
              <a:rPr lang="ru-RU" smtClean="0"/>
              <a:pPr/>
              <a:t>18.05.2014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39E0-50AD-44AE-929F-254342D1E21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6406-D591-4937-B136-72AB21FBB331}" type="datetimeFigureOut">
              <a:rPr lang="ru-RU" smtClean="0"/>
              <a:pPr/>
              <a:t>18.05.2014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01539E0-50AD-44AE-929F-254342D1E21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6406-D591-4937-B136-72AB21FBB331}" type="datetimeFigureOut">
              <a:rPr lang="ru-RU" smtClean="0"/>
              <a:pPr/>
              <a:t>18.05.2014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39E0-50AD-44AE-929F-254342D1E21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6406-D591-4937-B136-72AB21FBB331}" type="datetimeFigureOut">
              <a:rPr lang="ru-RU" smtClean="0"/>
              <a:pPr/>
              <a:t>18.05.2014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39E0-50AD-44AE-929F-254342D1E21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6406-D591-4937-B136-72AB21FBB331}" type="datetimeFigureOut">
              <a:rPr lang="ru-RU" smtClean="0"/>
              <a:pPr/>
              <a:t>18.05.2014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39E0-50AD-44AE-929F-254342D1E21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6406-D591-4937-B136-72AB21FBB331}" type="datetimeFigureOut">
              <a:rPr lang="ru-RU" smtClean="0"/>
              <a:pPr/>
              <a:t>18.05.2014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39E0-50AD-44AE-929F-254342D1E21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FC06406-D591-4937-B136-72AB21FBB331}" type="datetimeFigureOut">
              <a:rPr lang="ru-RU" smtClean="0"/>
              <a:pPr/>
              <a:t>18.05.2014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01539E0-50AD-44AE-929F-254342D1E21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6252" y="332656"/>
            <a:ext cx="78581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/>
              <a:t>ИНТЕЛЛЕКТУАЛЬНАЯ ИГРА</a:t>
            </a:r>
          </a:p>
          <a:p>
            <a:pPr algn="ctr"/>
            <a:r>
              <a:rPr lang="ru-RU" sz="4800" b="1" dirty="0" smtClean="0"/>
              <a:t>«НАУКА ХИМИЯ»</a:t>
            </a:r>
          </a:p>
          <a:p>
            <a:pPr algn="ctr"/>
            <a:r>
              <a:rPr lang="ru-RU" sz="4800" b="1" dirty="0" smtClean="0"/>
              <a:t>5-8 КЛАСС</a:t>
            </a:r>
            <a:endParaRPr lang="ru-RU" sz="4800" b="1" dirty="0"/>
          </a:p>
        </p:txBody>
      </p:sp>
      <p:pic>
        <p:nvPicPr>
          <p:cNvPr id="1028" name="Picture 4" descr="http://himia.tutorstate.com/himi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52" y="1340768"/>
            <a:ext cx="7434152" cy="540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54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i626.photobucket.com/albums/tt350/Im_The_JoJo/33-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77652"/>
            <a:ext cx="3020943" cy="402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7043" y="299407"/>
            <a:ext cx="889248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000" algn="just">
              <a:buAutoNum type="arabicPeriod"/>
            </a:pPr>
            <a:r>
              <a:rPr lang="ru-RU" sz="2800" b="1" i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"</a:t>
            </a:r>
            <a:r>
              <a:rPr lang="ru-RU" sz="2800" b="1" i="1" dirty="0">
                <a:solidFill>
                  <a:prstClr val="black"/>
                </a:solidFill>
                <a:latin typeface="Georgia" panose="02040502050405020303" pitchFamily="18" charset="0"/>
              </a:rPr>
              <a:t>Вода! У тебя нет ни вкуса, ни цвета, ни запаха, тебя невозможно описать, тобою наслаждаются, не ведая что ты такое... Нельзя сказать, что ты необходима для жизни: ты - сама жизнь... Ты самое большое богатство в мире».  </a:t>
            </a:r>
          </a:p>
          <a:p>
            <a:pPr algn="just"/>
            <a:endParaRPr lang="ru-RU" sz="2800" b="1" i="1" u="sng" dirty="0" smtClean="0">
              <a:solidFill>
                <a:prstClr val="black"/>
              </a:solidFill>
            </a:endParaRPr>
          </a:p>
          <a:p>
            <a:pPr algn="just"/>
            <a:endParaRPr lang="ru-RU" sz="2800" b="1" i="1" u="sng" dirty="0" smtClean="0">
              <a:solidFill>
                <a:prstClr val="black"/>
              </a:solidFill>
            </a:endParaRPr>
          </a:p>
          <a:p>
            <a:pPr algn="just"/>
            <a:endParaRPr lang="ru-RU" sz="2800" b="1" i="1" u="sng" dirty="0">
              <a:solidFill>
                <a:prstClr val="black"/>
              </a:solidFill>
            </a:endParaRPr>
          </a:p>
          <a:p>
            <a:pPr algn="just"/>
            <a:endParaRPr lang="ru-RU" sz="2800" b="1" i="1" u="sng" dirty="0" smtClean="0">
              <a:solidFill>
                <a:prstClr val="black"/>
              </a:solidFill>
            </a:endParaRPr>
          </a:p>
          <a:p>
            <a:pPr algn="just"/>
            <a:endParaRPr lang="ru-RU" sz="2800" b="1" i="1" u="sng" dirty="0">
              <a:solidFill>
                <a:prstClr val="black"/>
              </a:solidFill>
            </a:endParaRPr>
          </a:p>
          <a:p>
            <a:pPr algn="just"/>
            <a:endParaRPr lang="ru-RU" sz="2800" b="1" i="1" u="sng" dirty="0" smtClean="0">
              <a:solidFill>
                <a:prstClr val="black"/>
              </a:solidFill>
            </a:endParaRPr>
          </a:p>
          <a:p>
            <a:pPr algn="just"/>
            <a:r>
              <a:rPr lang="ru-RU" sz="2800" b="1" i="1" dirty="0" smtClean="0">
                <a:solidFill>
                  <a:prstClr val="black"/>
                </a:solidFill>
              </a:rPr>
              <a:t>                                                  Назовите </a:t>
            </a:r>
            <a:r>
              <a:rPr lang="ru-RU" sz="2800" b="1" i="1" dirty="0">
                <a:solidFill>
                  <a:prstClr val="black"/>
                </a:solidFill>
              </a:rPr>
              <a:t>автора этих слов.</a:t>
            </a:r>
          </a:p>
          <a:p>
            <a:pPr algn="just"/>
            <a:endParaRPr lang="ru-RU" sz="2800" b="1" i="1" u="sng" dirty="0" smtClean="0">
              <a:solidFill>
                <a:prstClr val="black"/>
              </a:solidFill>
            </a:endParaRPr>
          </a:p>
        </p:txBody>
      </p:sp>
      <p:sp>
        <p:nvSpPr>
          <p:cNvPr id="8" name="Багетная рамка 7"/>
          <p:cNvSpPr/>
          <p:nvPr/>
        </p:nvSpPr>
        <p:spPr>
          <a:xfrm>
            <a:off x="1" y="5971157"/>
            <a:ext cx="9144000" cy="886843"/>
          </a:xfrm>
          <a:prstGeom prst="beve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Антуан Мари Жан-Батист Роже де Сент-Экзюпери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055" y="3052564"/>
            <a:ext cx="3350865" cy="2426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031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агетная рамка 5"/>
          <p:cNvSpPr/>
          <p:nvPr/>
        </p:nvSpPr>
        <p:spPr>
          <a:xfrm>
            <a:off x="251520" y="5805264"/>
            <a:ext cx="8568952" cy="1052736"/>
          </a:xfrm>
          <a:prstGeom prst="beve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</a:rPr>
              <a:t>Хлорид натрия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</a:rPr>
              <a:t> (</a:t>
            </a:r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</a:rPr>
              <a:t>NaCl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</a:rPr>
              <a:t>)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</a:rPr>
              <a:t>   известен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</a:rPr>
              <a:t>в быту под названием поваренной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</a:rPr>
              <a:t>соли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68" y="116632"/>
            <a:ext cx="90292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Georgia" panose="02040502050405020303" pitchFamily="18" charset="0"/>
              </a:rPr>
              <a:t>2. Из-за этого вещества велись </a:t>
            </a:r>
            <a:r>
              <a:rPr lang="ru-RU" sz="2400" b="1" dirty="0">
                <a:latin typeface="Georgia" panose="02040502050405020303" pitchFamily="18" charset="0"/>
              </a:rPr>
              <a:t>кровопролитные войны между соседними </a:t>
            </a:r>
            <a:r>
              <a:rPr lang="ru-RU" sz="2400" b="1" dirty="0" smtClean="0">
                <a:latin typeface="Georgia" panose="02040502050405020303" pitchFamily="18" charset="0"/>
              </a:rPr>
              <a:t>народами. А </a:t>
            </a:r>
            <a:r>
              <a:rPr lang="ru-RU" sz="2400" b="1" dirty="0">
                <a:latin typeface="Georgia" panose="02040502050405020303" pitchFamily="18" charset="0"/>
              </a:rPr>
              <a:t>по причине непомерно высоких налогов, устанавливаемых на </a:t>
            </a:r>
            <a:r>
              <a:rPr lang="ru-RU" sz="2400" b="1" dirty="0" smtClean="0">
                <a:latin typeface="Georgia" panose="02040502050405020303" pitchFamily="18" charset="0"/>
              </a:rPr>
              <a:t>это вещество, </a:t>
            </a:r>
            <a:r>
              <a:rPr lang="ru-RU" sz="2400" b="1" dirty="0">
                <a:latin typeface="Georgia" panose="02040502050405020303" pitchFamily="18" charset="0"/>
              </a:rPr>
              <a:t>происходили народные восстания </a:t>
            </a:r>
            <a:r>
              <a:rPr lang="ru-RU" sz="2400" b="1" dirty="0" smtClean="0">
                <a:latin typeface="Georgia" panose="02040502050405020303" pitchFamily="18" charset="0"/>
              </a:rPr>
              <a:t>(…… </a:t>
            </a:r>
            <a:r>
              <a:rPr lang="ru-RU" sz="2400" b="1" dirty="0">
                <a:latin typeface="Georgia" panose="02040502050405020303" pitchFamily="18" charset="0"/>
              </a:rPr>
              <a:t>бунты). Например, такой бунт произошел в Москве весной 1648 г. В некоторых странах </a:t>
            </a:r>
            <a:r>
              <a:rPr lang="ru-RU" sz="2400" b="1" dirty="0" smtClean="0">
                <a:latin typeface="Georgia" panose="02040502050405020303" pitchFamily="18" charset="0"/>
              </a:rPr>
              <a:t> это вещество выполняло </a:t>
            </a:r>
            <a:r>
              <a:rPr lang="ru-RU" sz="2400" b="1" dirty="0">
                <a:latin typeface="Georgia" panose="02040502050405020303" pitchFamily="18" charset="0"/>
              </a:rPr>
              <a:t>даже роль денежной единицы</a:t>
            </a:r>
            <a:r>
              <a:rPr lang="ru-RU" sz="2400" b="1" dirty="0" smtClean="0">
                <a:latin typeface="Georgia" panose="02040502050405020303" pitchFamily="18" charset="0"/>
              </a:rPr>
              <a:t>.</a:t>
            </a:r>
          </a:p>
          <a:p>
            <a:pPr algn="just"/>
            <a:endParaRPr lang="ru-RU" sz="2400" b="1" dirty="0">
              <a:latin typeface="Georgia" panose="02040502050405020303" pitchFamily="18" charset="0"/>
            </a:endParaRPr>
          </a:p>
          <a:p>
            <a:pPr algn="just"/>
            <a:r>
              <a:rPr lang="ru-RU" sz="2400" b="1" dirty="0" smtClean="0">
                <a:latin typeface="Georgia" panose="02040502050405020303" pitchFamily="18" charset="0"/>
              </a:rPr>
              <a:t>  </a:t>
            </a:r>
            <a:r>
              <a:rPr lang="ru-RU" sz="2400" b="1" i="1" u="sng" dirty="0" smtClean="0">
                <a:latin typeface="Georgia" panose="02040502050405020303" pitchFamily="18" charset="0"/>
              </a:rPr>
              <a:t>Назовите вещество.</a:t>
            </a:r>
            <a:endParaRPr lang="ru-RU" sz="2400" b="1" i="1" u="sng" dirty="0">
              <a:latin typeface="Georgia" panose="02040502050405020303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388" y="2842491"/>
            <a:ext cx="33337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File:Halit-Kristal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881" y="2842491"/>
            <a:ext cx="3866553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537544"/>
            <a:ext cx="1944216" cy="208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72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9463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Georgia" panose="02040502050405020303" pitchFamily="18" charset="0"/>
              </a:rPr>
              <a:t>3. </a:t>
            </a:r>
            <a:r>
              <a:rPr lang="ru-RU" sz="2800" b="1" i="1" u="sng" dirty="0" err="1" smtClean="0">
                <a:latin typeface="Georgia" panose="02040502050405020303" pitchFamily="18" charset="0"/>
              </a:rPr>
              <a:t>Электрум</a:t>
            </a:r>
            <a:r>
              <a:rPr lang="ru-RU" sz="2800" b="1" dirty="0">
                <a:latin typeface="Georgia" panose="02040502050405020303" pitchFamily="18" charset="0"/>
              </a:rPr>
              <a:t> (от др.-греч. </a:t>
            </a:r>
            <a:r>
              <a:rPr lang="ru-RU" sz="2800" b="1" dirty="0" err="1">
                <a:latin typeface="Georgia" panose="02040502050405020303" pitchFamily="18" charset="0"/>
              </a:rPr>
              <a:t>ἤλεκτρον</a:t>
            </a:r>
            <a:r>
              <a:rPr lang="ru-RU" sz="2800" b="1" dirty="0">
                <a:latin typeface="Georgia" panose="02040502050405020303" pitchFamily="18" charset="0"/>
              </a:rPr>
              <a:t> — янтарь</a:t>
            </a:r>
            <a:r>
              <a:rPr lang="ru-RU" sz="2800" b="1" dirty="0" smtClean="0">
                <a:latin typeface="Georgia" panose="02040502050405020303" pitchFamily="18" charset="0"/>
              </a:rPr>
              <a:t>) — </a:t>
            </a:r>
            <a:r>
              <a:rPr lang="ru-RU" sz="2800" b="1" dirty="0">
                <a:latin typeface="Georgia" panose="02040502050405020303" pitchFamily="18" charset="0"/>
              </a:rPr>
              <a:t>минерал, являющийся  сплавом двух металлов с примесями. Обычно встречается в виде ковких пластинчатых </a:t>
            </a:r>
            <a:r>
              <a:rPr lang="ru-RU" sz="2800" b="1" dirty="0" smtClean="0">
                <a:latin typeface="Georgia" panose="02040502050405020303" pitchFamily="18" charset="0"/>
              </a:rPr>
              <a:t>образований.</a:t>
            </a:r>
          </a:p>
          <a:p>
            <a:pPr algn="just"/>
            <a:endParaRPr lang="ru-RU" sz="2800" b="1" dirty="0">
              <a:latin typeface="Georgia" panose="02040502050405020303" pitchFamily="18" charset="0"/>
            </a:endParaRPr>
          </a:p>
          <a:p>
            <a:pPr algn="just"/>
            <a:r>
              <a:rPr lang="ru-RU" sz="2800" b="1" i="1" dirty="0" smtClean="0">
                <a:latin typeface="Georgia" panose="02040502050405020303" pitchFamily="18" charset="0"/>
              </a:rPr>
              <a:t>Назовите металлы, образующие минерал.</a:t>
            </a:r>
            <a:endParaRPr lang="ru-RU" sz="2800" b="1" i="1" dirty="0">
              <a:latin typeface="Georgia" panose="02040502050405020303" pitchFamily="18" charset="0"/>
            </a:endParaRPr>
          </a:p>
        </p:txBody>
      </p:sp>
      <p:sp>
        <p:nvSpPr>
          <p:cNvPr id="4" name="Багетная рамка 3"/>
          <p:cNvSpPr/>
          <p:nvPr/>
        </p:nvSpPr>
        <p:spPr>
          <a:xfrm>
            <a:off x="395536" y="6018258"/>
            <a:ext cx="8424936" cy="839742"/>
          </a:xfrm>
          <a:prstGeom prst="beve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</a:rPr>
              <a:t>Сплав золота (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</a:rPr>
              <a:t>Au)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</a:rPr>
              <a:t> и серебра (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</a:rPr>
              <a:t>Ag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</a:rPr>
              <a:t> – от 15%)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7170" name="Picture 2" descr="ВсёоЮВЕЛИРКЕ.р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794287"/>
            <a:ext cx="4680520" cy="315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66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87849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4. </a:t>
            </a:r>
            <a:r>
              <a:rPr lang="ru-RU" sz="2800" b="1" u="sng" dirty="0" smtClean="0"/>
              <a:t>Найдите </a:t>
            </a:r>
            <a:r>
              <a:rPr lang="ru-RU" sz="2800" b="1" u="sng" dirty="0"/>
              <a:t>ошибку </a:t>
            </a:r>
            <a:r>
              <a:rPr lang="ru-RU" sz="2800" b="1" dirty="0"/>
              <a:t>в высказывании: «По составу минеральных солей мед почти идентичен крови человека. Мед содержит 450 </a:t>
            </a:r>
            <a:r>
              <a:rPr lang="ru-RU" sz="2800" b="1" dirty="0" smtClean="0"/>
              <a:t> химических элементов</a:t>
            </a:r>
            <a:r>
              <a:rPr lang="ru-RU" sz="2800" b="1" dirty="0"/>
              <a:t>, из которых половина встречается только в меде</a:t>
            </a:r>
            <a:r>
              <a:rPr lang="ru-RU" sz="2800" b="1" dirty="0" smtClean="0"/>
              <a:t>».</a:t>
            </a:r>
            <a:endParaRPr lang="ru-RU" sz="2800" b="1" dirty="0"/>
          </a:p>
        </p:txBody>
      </p:sp>
      <p:pic>
        <p:nvPicPr>
          <p:cNvPr id="2050" name="Picture 2" descr="http://img1.liveinternet.ru/images/attach/c/8/102/62/102062483_36e3d728a78c9db9e409e32f7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916" y="1824390"/>
            <a:ext cx="6657975" cy="416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5986816"/>
            <a:ext cx="8784976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6078672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Georgia" panose="02040502050405020303" pitchFamily="18" charset="0"/>
              </a:rPr>
              <a:t>Известно 118 химических элементов</a:t>
            </a:r>
            <a:endParaRPr lang="ru-RU" sz="2800" b="1" dirty="0">
              <a:latin typeface="Georgia" panose="02040502050405020303" pitchFamily="18" charset="0"/>
            </a:endParaRPr>
          </a:p>
        </p:txBody>
      </p:sp>
      <p:pic>
        <p:nvPicPr>
          <p:cNvPr id="6146" name="Picture 2" descr="http://d.violet.vn/uploads/resources/582/bee_animated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556792"/>
            <a:ext cx="173144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40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1412</TotalTime>
  <Words>223</Words>
  <Application>Microsoft Office PowerPoint</Application>
  <PresentationFormat>Экран (4:3)</PresentationFormat>
  <Paragraphs>22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72</cp:revision>
  <dcterms:created xsi:type="dcterms:W3CDTF">2014-01-31T18:03:56Z</dcterms:created>
  <dcterms:modified xsi:type="dcterms:W3CDTF">2014-05-18T00:52:48Z</dcterms:modified>
</cp:coreProperties>
</file>