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6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4F4ED-DCF4-4E88-B379-78DBEB13DBD6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B4FE4-4F11-40BB-A90B-E7B17CF57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B4FE4-4F11-40BB-A90B-E7B17CF5740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B4FE4-4F11-40BB-A90B-E7B17CF5740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B4FE4-4F11-40BB-A90B-E7B17CF5740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B4FE4-4F11-40BB-A90B-E7B17CF5740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B4FE4-4F11-40BB-A90B-E7B17CF5740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11B-9309-4E2C-986B-8588C5A5197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9B6D-4DC8-4619-870D-D8D21B25A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11B-9309-4E2C-986B-8588C5A5197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9B6D-4DC8-4619-870D-D8D21B25A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11B-9309-4E2C-986B-8588C5A5197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9B6D-4DC8-4619-870D-D8D21B25A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11B-9309-4E2C-986B-8588C5A5197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9B6D-4DC8-4619-870D-D8D21B25A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11B-9309-4E2C-986B-8588C5A5197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9B6D-4DC8-4619-870D-D8D21B25A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11B-9309-4E2C-986B-8588C5A5197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9B6D-4DC8-4619-870D-D8D21B25A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11B-9309-4E2C-986B-8588C5A5197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9B6D-4DC8-4619-870D-D8D21B25A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11B-9309-4E2C-986B-8588C5A5197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9B6D-4DC8-4619-870D-D8D21B25A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11B-9309-4E2C-986B-8588C5A5197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9B6D-4DC8-4619-870D-D8D21B25A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11B-9309-4E2C-986B-8588C5A5197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9B6D-4DC8-4619-870D-D8D21B25A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11B-9309-4E2C-986B-8588C5A5197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BE9B6D-4DC8-4619-870D-D8D21B25A4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5D211B-9309-4E2C-986B-8588C5A5197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BE9B6D-4DC8-4619-870D-D8D21B25A43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Гидролиз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неорганических</a:t>
            </a:r>
            <a:r>
              <a:rPr lang="ru-RU" dirty="0" smtClean="0"/>
              <a:t> 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солей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228536"/>
            <a:ext cx="8358246" cy="1752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Она -  самое  мягкое  и слабое существо  в мире, но в преодолении твёрдого она непобедима и нет ей на свете равного в этом    </a:t>
            </a:r>
          </a:p>
          <a:p>
            <a:r>
              <a:rPr lang="ru-RU" dirty="0" err="1" smtClean="0"/>
              <a:t>Лао</a:t>
            </a:r>
            <a:r>
              <a:rPr lang="ru-RU" dirty="0" smtClean="0"/>
              <a:t> – </a:t>
            </a:r>
            <a:r>
              <a:rPr lang="ru-RU" dirty="0" err="1" smtClean="0"/>
              <a:t>цзы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Соли, образованные сильным основанием и слабой кислотой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643182"/>
            <a:ext cx="7874156" cy="1571194"/>
          </a:xfrm>
        </p:spPr>
        <p:txBody>
          <a:bodyPr>
            <a:noAutofit/>
          </a:bodyPr>
          <a:lstStyle/>
          <a:p>
            <a:r>
              <a:rPr lang="en-US" sz="2800" dirty="0" smtClean="0"/>
              <a:t>Na2CO3 + HOH </a:t>
            </a:r>
            <a:r>
              <a:rPr lang="en-US" sz="2800" dirty="0" smtClean="0">
                <a:latin typeface="Calibri"/>
              </a:rPr>
              <a:t>↔</a:t>
            </a:r>
            <a:r>
              <a:rPr lang="en-US" sz="2800" dirty="0" smtClean="0"/>
              <a:t>NaHCO3 + </a:t>
            </a:r>
            <a:r>
              <a:rPr lang="en-US" sz="2800" dirty="0" err="1" smtClean="0"/>
              <a:t>NaOH</a:t>
            </a:r>
            <a:endParaRPr lang="en-US" sz="2800" dirty="0" smtClean="0"/>
          </a:p>
          <a:p>
            <a:r>
              <a:rPr lang="en-US" sz="2800" dirty="0" smtClean="0"/>
              <a:t>2Na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 + CO3</a:t>
            </a:r>
            <a:r>
              <a:rPr lang="en-US" sz="2800" baseline="30000" dirty="0" smtClean="0"/>
              <a:t>2-  </a:t>
            </a:r>
            <a:r>
              <a:rPr lang="en-US" sz="2800" dirty="0" smtClean="0"/>
              <a:t> +H2O </a:t>
            </a:r>
            <a:r>
              <a:rPr lang="en-US" sz="2800" dirty="0" smtClean="0">
                <a:latin typeface="Calibri"/>
              </a:rPr>
              <a:t>↔</a:t>
            </a:r>
            <a:r>
              <a:rPr lang="en-US" sz="2800" dirty="0" smtClean="0"/>
              <a:t> HCO3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 +2Na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 +OH</a:t>
            </a:r>
            <a:r>
              <a:rPr lang="en-US" sz="2800" baseline="30000" dirty="0" smtClean="0"/>
              <a:t>-</a:t>
            </a:r>
            <a:r>
              <a:rPr lang="ru-RU" sz="2800" baseline="30000" dirty="0" smtClean="0"/>
              <a:t>  </a:t>
            </a:r>
          </a:p>
          <a:p>
            <a:r>
              <a:rPr lang="en-US" sz="2800" dirty="0" smtClean="0"/>
              <a:t>CO3</a:t>
            </a:r>
            <a:r>
              <a:rPr lang="en-US" sz="2800" baseline="30000" dirty="0" smtClean="0"/>
              <a:t>2-</a:t>
            </a:r>
            <a:r>
              <a:rPr lang="en-US" sz="2800" dirty="0" smtClean="0"/>
              <a:t> + </a:t>
            </a:r>
            <a:r>
              <a:rPr lang="en-US" sz="2800" smtClean="0"/>
              <a:t>H2O </a:t>
            </a:r>
            <a:r>
              <a:rPr lang="ru-RU" sz="2800" smtClean="0">
                <a:latin typeface="Calibri"/>
              </a:rPr>
              <a:t>↔</a:t>
            </a:r>
            <a:r>
              <a:rPr lang="ru-RU" sz="2800" smtClean="0"/>
              <a:t> </a:t>
            </a:r>
            <a:r>
              <a:rPr lang="ru-RU" sz="2800" dirty="0" smtClean="0"/>
              <a:t>НС</a:t>
            </a:r>
            <a:r>
              <a:rPr lang="en-US" sz="2800" dirty="0" smtClean="0"/>
              <a:t>O3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 + OH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 </a:t>
            </a:r>
          </a:p>
          <a:p>
            <a:r>
              <a:rPr lang="ru-RU" sz="2800" dirty="0" smtClean="0"/>
              <a:t>Вывод </a:t>
            </a:r>
            <a:r>
              <a:rPr lang="en-US" sz="2800" dirty="0" smtClean="0"/>
              <a:t>[OH] &gt; [H] –</a:t>
            </a:r>
            <a:r>
              <a:rPr lang="ru-RU" sz="2800" dirty="0" smtClean="0"/>
              <a:t> среда щелочная, </a:t>
            </a:r>
            <a:r>
              <a:rPr lang="ru-RU" sz="2800" dirty="0" err="1" smtClean="0"/>
              <a:t>рН</a:t>
            </a:r>
            <a:r>
              <a:rPr lang="ru-RU" sz="2800" dirty="0" smtClean="0"/>
              <a:t> </a:t>
            </a:r>
            <a:r>
              <a:rPr lang="en-US" sz="2800" dirty="0" smtClean="0"/>
              <a:t>&gt; 7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2. Соли, образованные слабым основанием и сильной кислотой: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Cu(NO3)2 – </a:t>
            </a:r>
            <a:r>
              <a:rPr lang="ru-RU" sz="2800" dirty="0" smtClean="0"/>
              <a:t>соль образована </a:t>
            </a:r>
            <a:r>
              <a:rPr lang="en-US" sz="2800" dirty="0" smtClean="0"/>
              <a:t>Cu(OH)2 – </a:t>
            </a:r>
            <a:r>
              <a:rPr lang="ru-RU" sz="2800" dirty="0" smtClean="0"/>
              <a:t>слабое основание, </a:t>
            </a:r>
            <a:r>
              <a:rPr lang="en-US" sz="2800" dirty="0" smtClean="0"/>
              <a:t>HNO3 – </a:t>
            </a:r>
            <a:r>
              <a:rPr lang="ru-RU" sz="2800" dirty="0" smtClean="0"/>
              <a:t>сильная кислота, гидролиз по катиону </a:t>
            </a:r>
            <a:r>
              <a:rPr lang="en-US" sz="2800" dirty="0" smtClean="0"/>
              <a:t>Cu</a:t>
            </a:r>
            <a:r>
              <a:rPr lang="en-US" sz="2800" baseline="30000" dirty="0" smtClean="0"/>
              <a:t>2+</a:t>
            </a:r>
            <a:r>
              <a:rPr lang="en-US" sz="2800" dirty="0" smtClean="0"/>
              <a:t> ;</a:t>
            </a:r>
            <a:endParaRPr lang="ru-RU" sz="2800" dirty="0" smtClean="0"/>
          </a:p>
          <a:p>
            <a:r>
              <a:rPr lang="ru-RU" sz="2800" dirty="0" smtClean="0"/>
              <a:t>С</a:t>
            </a:r>
            <a:r>
              <a:rPr lang="en-US" sz="2800" dirty="0" smtClean="0"/>
              <a:t>u(NO3)2 + H2O </a:t>
            </a:r>
            <a:r>
              <a:rPr lang="en-US" sz="2800" dirty="0" smtClean="0">
                <a:latin typeface="Calibri"/>
              </a:rPr>
              <a:t>↔</a:t>
            </a:r>
            <a:r>
              <a:rPr lang="en-US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CuOH</a:t>
            </a:r>
            <a:r>
              <a:rPr lang="en-US" sz="2800" dirty="0" smtClean="0"/>
              <a:t>)NO3 + HNO3</a:t>
            </a:r>
          </a:p>
          <a:p>
            <a:r>
              <a:rPr lang="en-US" sz="2800" dirty="0" smtClean="0"/>
              <a:t>Cu</a:t>
            </a:r>
            <a:r>
              <a:rPr lang="en-US" sz="2800" baseline="30000" dirty="0" smtClean="0"/>
              <a:t>2+</a:t>
            </a:r>
            <a:r>
              <a:rPr lang="en-US" sz="2800" dirty="0" smtClean="0"/>
              <a:t> + 2NO3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 + H2O </a:t>
            </a:r>
            <a:r>
              <a:rPr lang="en-US" sz="2800" dirty="0" smtClean="0">
                <a:latin typeface="Calibri"/>
              </a:rPr>
              <a:t>↔</a:t>
            </a:r>
            <a:r>
              <a:rPr lang="en-US" sz="2800" dirty="0" smtClean="0"/>
              <a:t> </a:t>
            </a:r>
            <a:r>
              <a:rPr lang="en-US" sz="2800" dirty="0" err="1" smtClean="0"/>
              <a:t>CuOH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 + 2NO3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 + H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Cu</a:t>
            </a:r>
            <a:r>
              <a:rPr lang="en-US" sz="2800" baseline="30000" dirty="0" smtClean="0"/>
              <a:t>2+</a:t>
            </a:r>
            <a:r>
              <a:rPr lang="en-US" sz="2800" dirty="0" smtClean="0"/>
              <a:t> + H2O </a:t>
            </a:r>
            <a:r>
              <a:rPr lang="en-US" sz="2800" dirty="0" smtClean="0">
                <a:latin typeface="Calibri"/>
              </a:rPr>
              <a:t>↔</a:t>
            </a:r>
            <a:r>
              <a:rPr lang="en-US" sz="2800" dirty="0" smtClean="0"/>
              <a:t> </a:t>
            </a:r>
            <a:r>
              <a:rPr lang="en-US" sz="2800" dirty="0" err="1" smtClean="0"/>
              <a:t>CuOH</a:t>
            </a:r>
            <a:r>
              <a:rPr lang="en-US" sz="2800" baseline="30000" dirty="0" smtClean="0"/>
              <a:t>+  </a:t>
            </a:r>
            <a:r>
              <a:rPr lang="en-US" sz="2800" dirty="0" smtClean="0"/>
              <a:t> + H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 </a:t>
            </a:r>
          </a:p>
          <a:p>
            <a:r>
              <a:rPr lang="ru-RU" sz="2800" dirty="0" smtClean="0"/>
              <a:t>Вывод: </a:t>
            </a:r>
            <a:r>
              <a:rPr lang="en-US" sz="2800" dirty="0" smtClean="0"/>
              <a:t>[H] &gt; [OH] – </a:t>
            </a:r>
            <a:r>
              <a:rPr lang="ru-RU" sz="2800" dirty="0" smtClean="0"/>
              <a:t>среда кислая, </a:t>
            </a:r>
            <a:r>
              <a:rPr lang="ru-RU" sz="2800" dirty="0" err="1" smtClean="0"/>
              <a:t>рН</a:t>
            </a:r>
            <a:r>
              <a:rPr lang="ru-RU" sz="2800" dirty="0" smtClean="0"/>
              <a:t> </a:t>
            </a:r>
            <a:r>
              <a:rPr lang="en-US" sz="2800" dirty="0" smtClean="0"/>
              <a:t>&lt; 7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4000" smtClean="0"/>
              <a:t>3</a:t>
            </a:r>
            <a:r>
              <a:rPr lang="ru-RU" sz="4000" dirty="0" smtClean="0"/>
              <a:t>. Соли, образованные слабым основанием и слабой кислотой: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Разумно предположить, что такие соли подвергаются гидролизу и по катиону и по аниону. </a:t>
            </a:r>
          </a:p>
          <a:p>
            <a:r>
              <a:rPr lang="ru-RU" sz="2400" dirty="0" smtClean="0"/>
              <a:t>Рассмотрим гидролиз сульфида алюминия. В данном случае образуются конечные продукты – слабое основание, слабая кислота. Гидролиз необратимый:</a:t>
            </a:r>
          </a:p>
          <a:p>
            <a:r>
              <a:rPr lang="en-US" sz="2400" dirty="0" smtClean="0"/>
              <a:t>AL2S3 + 6H2O → 2AL(OH)3 + 3H2S|, </a:t>
            </a:r>
            <a:endParaRPr lang="ru-RU" sz="2400" dirty="0" smtClean="0"/>
          </a:p>
          <a:p>
            <a:r>
              <a:rPr lang="ru-RU" sz="2400" dirty="0" smtClean="0"/>
              <a:t>среда определяется сравнением Кд слабых электролитов. Среда определяется большим значением Кд.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4. Соли, образованные сильным основанием и сильной кислотой: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Такие соли гидролизу не подвергаются. Например, рассмотрим соль хлорида натрия </a:t>
            </a:r>
            <a:r>
              <a:rPr lang="en-US" sz="2400" dirty="0" err="1" smtClean="0"/>
              <a:t>NaCL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(сильное основание)- </a:t>
            </a:r>
            <a:r>
              <a:rPr lang="en-US" sz="2400" dirty="0" err="1" smtClean="0"/>
              <a:t>NaOH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(</a:t>
            </a:r>
            <a:r>
              <a:rPr lang="ru-RU" sz="2400" dirty="0" smtClean="0"/>
              <a:t>сильная кислота)     - </a:t>
            </a:r>
            <a:r>
              <a:rPr lang="en-US" sz="2400" dirty="0" smtClean="0"/>
              <a:t>HCL. </a:t>
            </a:r>
            <a:r>
              <a:rPr lang="ru-RU" sz="2400" dirty="0" smtClean="0"/>
              <a:t>Все ионы остаются в растворе.</a:t>
            </a:r>
          </a:p>
          <a:p>
            <a:r>
              <a:rPr lang="ru-RU" sz="2400" dirty="0" smtClean="0"/>
              <a:t>Слабые электролиты не образуются, </a:t>
            </a:r>
            <a:r>
              <a:rPr lang="ru-RU" sz="2400" dirty="0" err="1" smtClean="0"/>
              <a:t>рН</a:t>
            </a:r>
            <a:r>
              <a:rPr lang="ru-RU" sz="2400" dirty="0" smtClean="0"/>
              <a:t> её раствора равен 7, так. как, концентрация ионов водорода и ионов </a:t>
            </a:r>
            <a:r>
              <a:rPr lang="ru-RU" sz="2400" dirty="0" err="1" smtClean="0"/>
              <a:t>гидроксида</a:t>
            </a:r>
            <a:r>
              <a:rPr lang="ru-RU" sz="2400" dirty="0" smtClean="0"/>
              <a:t> равны, как в чистой воде.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Реакция обратимого гидролиза полностью подчиняется принципу </a:t>
            </a:r>
            <a:r>
              <a:rPr lang="ru-RU" sz="2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Ле</a:t>
            </a: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</a:t>
            </a:r>
            <a:r>
              <a:rPr lang="ru-RU" sz="2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Шателье</a:t>
            </a: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Поэтому гидролиз можно усилить следующими способами: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Нагреть раствор.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Добавить воды.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Связать один из продуктов гидролиза в нерастворимое соединение или удалить в виде газа.</a:t>
            </a:r>
          </a:p>
          <a:p>
            <a:pPr marL="457200" indent="-457200"/>
            <a:endParaRPr lang="ru-RU" sz="2000" dirty="0" smtClean="0"/>
          </a:p>
          <a:p>
            <a:pPr marL="457200" indent="-457200"/>
            <a:r>
              <a:rPr lang="ru-RU" sz="2000" dirty="0" smtClean="0"/>
              <a:t>Гидролиз можно подавить:</a:t>
            </a:r>
          </a:p>
          <a:p>
            <a:pPr marL="457200" indent="-457200"/>
            <a:r>
              <a:rPr lang="ru-RU" sz="2000" dirty="0" smtClean="0"/>
              <a:t> 1. охладить раствор.</a:t>
            </a:r>
          </a:p>
          <a:p>
            <a:pPr marL="457200" indent="-457200"/>
            <a:r>
              <a:rPr lang="ru-RU" sz="2000" dirty="0" smtClean="0"/>
              <a:t>2. Увеличить концентрацию соли.</a:t>
            </a:r>
          </a:p>
          <a:p>
            <a:pPr marL="457200" indent="-457200"/>
            <a:r>
              <a:rPr lang="ru-RU" sz="2000" dirty="0" smtClean="0"/>
              <a:t>3. Ввести в раствор один из продуктов гидролиза.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Образовательные: </a:t>
            </a:r>
          </a:p>
          <a:p>
            <a:r>
              <a:rPr lang="ru-RU" sz="3200" dirty="0" smtClean="0"/>
              <a:t>Объяснить понятие «гидролиз» .</a:t>
            </a:r>
          </a:p>
          <a:p>
            <a:r>
              <a:rPr lang="ru-RU" sz="3200" dirty="0" smtClean="0"/>
              <a:t>Научить записывать уравнение реакции неорганических солей в молекулярном и ионном виде. </a:t>
            </a:r>
          </a:p>
          <a:p>
            <a:r>
              <a:rPr lang="ru-RU" sz="3200" dirty="0" smtClean="0"/>
              <a:t>Научить определять </a:t>
            </a:r>
            <a:r>
              <a:rPr lang="ru-RU" sz="3200" dirty="0" err="1" smtClean="0"/>
              <a:t>рН</a:t>
            </a:r>
            <a:r>
              <a:rPr lang="ru-RU" sz="3200" dirty="0" smtClean="0"/>
              <a:t> среды растворов солей. </a:t>
            </a:r>
          </a:p>
          <a:p>
            <a:r>
              <a:rPr lang="ru-RU" sz="3200" dirty="0" smtClean="0"/>
              <a:t>Показать практическое применение гидролиза.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736"/>
            <a:ext cx="7772400" cy="1362456"/>
          </a:xfrm>
        </p:spPr>
        <p:txBody>
          <a:bodyPr/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Развивающие: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3000372"/>
            <a:ext cx="7915276" cy="1295398"/>
          </a:xfrm>
        </p:spPr>
        <p:txBody>
          <a:bodyPr>
            <a:normAutofit fontScale="25000" lnSpcReduction="20000"/>
          </a:bodyPr>
          <a:lstStyle/>
          <a:p>
            <a:r>
              <a:rPr lang="ru-RU" sz="12800" dirty="0" smtClean="0"/>
              <a:t>Развивать интерес к предмету </a:t>
            </a:r>
          </a:p>
          <a:p>
            <a:r>
              <a:rPr lang="ru-RU" sz="12800" dirty="0" smtClean="0"/>
              <a:t>Развивать интерес к процессу познания и исследования</a:t>
            </a:r>
          </a:p>
          <a:p>
            <a:r>
              <a:rPr lang="ru-RU" sz="12800" dirty="0" smtClean="0"/>
              <a:t>Способствовать развитию у учащихся логического мышления, работать с дополнительной информацией</a:t>
            </a:r>
          </a:p>
          <a:p>
            <a:endParaRPr lang="ru-RU" sz="128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Воспитательные:</a:t>
            </a:r>
            <a:endParaRPr lang="ru-RU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714620"/>
            <a:ext cx="7772400" cy="1509712"/>
          </a:xfrm>
        </p:spPr>
        <p:txBody>
          <a:bodyPr>
            <a:noAutofit/>
          </a:bodyPr>
          <a:lstStyle/>
          <a:p>
            <a:r>
              <a:rPr lang="ru-RU" sz="3200" dirty="0" smtClean="0"/>
              <a:t>Воспитывать навыки коллективного общения и труда.</a:t>
            </a:r>
          </a:p>
          <a:p>
            <a:r>
              <a:rPr lang="ru-RU" sz="3200" dirty="0" smtClean="0"/>
              <a:t>Воспитывать культуру общения и обсуждения.</a:t>
            </a:r>
          </a:p>
          <a:p>
            <a:r>
              <a:rPr lang="ru-RU" sz="3200" dirty="0" smtClean="0"/>
              <a:t>Формировать научное </a:t>
            </a:r>
            <a:r>
              <a:rPr lang="ru-RU" sz="3200" dirty="0" err="1" smtClean="0"/>
              <a:t>мировозрение</a:t>
            </a:r>
            <a:r>
              <a:rPr lang="ru-RU" sz="3200" dirty="0" smtClean="0"/>
              <a:t> учащихся.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В результате проведенного занятия учащиеся должны уметь: </a:t>
            </a:r>
          </a:p>
          <a:p>
            <a:r>
              <a:rPr lang="ru-RU" sz="3200" dirty="0" smtClean="0"/>
              <a:t>определять возможность гидролиза неорганических солей, </a:t>
            </a:r>
          </a:p>
          <a:p>
            <a:r>
              <a:rPr lang="ru-RU" sz="3200" dirty="0" smtClean="0"/>
              <a:t>Составлять уравнения реакций,</a:t>
            </a:r>
          </a:p>
          <a:p>
            <a:r>
              <a:rPr lang="ru-RU" sz="3200" dirty="0" smtClean="0"/>
              <a:t>Определять </a:t>
            </a:r>
            <a:r>
              <a:rPr lang="ru-RU" sz="3200" dirty="0" err="1" smtClean="0"/>
              <a:t>рН</a:t>
            </a:r>
            <a:r>
              <a:rPr lang="ru-RU" sz="3200" dirty="0" smtClean="0"/>
              <a:t> среды растворов солей.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Оборудование и реактивы: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714620"/>
            <a:ext cx="7772400" cy="1509712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Периодическая система химических элементов Д.И. Менделеева, таблицы растворимости, </a:t>
            </a:r>
            <a:r>
              <a:rPr lang="ru-RU" sz="2400" dirty="0" err="1" smtClean="0"/>
              <a:t>мультимедиапроектор</a:t>
            </a:r>
            <a:r>
              <a:rPr lang="ru-RU" sz="2400" dirty="0" smtClean="0"/>
              <a:t>, справочный материал, пробирки, держатели, стеклянные трубочки, штативы для пробирок.</a:t>
            </a:r>
          </a:p>
          <a:p>
            <a:endParaRPr lang="ru-RU" sz="2400" dirty="0" smtClean="0"/>
          </a:p>
          <a:p>
            <a:r>
              <a:rPr lang="ru-RU" sz="2400" dirty="0" smtClean="0"/>
              <a:t>Универсальный индикатор, фенолфталеин, лакмус, метилоранж вода (</a:t>
            </a:r>
            <a:r>
              <a:rPr lang="ru-RU" sz="2400" dirty="0" err="1" smtClean="0"/>
              <a:t>дист</a:t>
            </a:r>
            <a:r>
              <a:rPr lang="ru-RU" sz="2400" dirty="0" smtClean="0"/>
              <a:t>.)</a:t>
            </a:r>
          </a:p>
          <a:p>
            <a:r>
              <a:rPr lang="ru-RU" sz="2400" dirty="0" smtClean="0"/>
              <a:t>Хлорид алюминия, карбонат натрия, хлорид меди, нитрит аммония, сульфат меди, сульфид алюминия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 и приёмы работы: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Фронтальная беседа – опрос.</a:t>
            </a:r>
          </a:p>
          <a:p>
            <a:r>
              <a:rPr lang="ru-RU" sz="2800" dirty="0" smtClean="0"/>
              <a:t>Проблемный.</a:t>
            </a:r>
          </a:p>
          <a:p>
            <a:r>
              <a:rPr lang="ru-RU" sz="2800" dirty="0" smtClean="0"/>
              <a:t>Работа с ресурсами интернет.</a:t>
            </a:r>
          </a:p>
          <a:p>
            <a:r>
              <a:rPr lang="ru-RU" sz="2800" dirty="0" smtClean="0"/>
              <a:t>Исследовательский. </a:t>
            </a:r>
          </a:p>
          <a:p>
            <a:r>
              <a:rPr lang="ru-RU" sz="2800" dirty="0" smtClean="0"/>
              <a:t>Самостоятельная работа по закреплению знаний.</a:t>
            </a:r>
          </a:p>
          <a:p>
            <a:r>
              <a:rPr lang="ru-RU" sz="2800" dirty="0" smtClean="0"/>
              <a:t>Конкретизация знаний из личного жизненного опыта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Гидролиз – взаимодействие соли с водой, в результате которого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 образуется Слабый электролит и изменяется среда раствора. Гидролиз – процесс обратимый. </a:t>
            </a:r>
          </a:p>
          <a:p>
            <a:r>
              <a:rPr lang="ru-RU" sz="2000" dirty="0" smtClean="0"/>
              <a:t>Гидролизу подвергаются растворимые в воде соли, в состав которых входит либо катион слабого электролита – гидролиз по катиону, либо анион слабого электролита – гидролиз по аниону. </a:t>
            </a:r>
          </a:p>
          <a:p>
            <a:r>
              <a:rPr lang="ru-RU" sz="2000" dirty="0" smtClean="0"/>
              <a:t>Если катион и анион многозарядные – гидролиз идёт ступенчато. Если в состав соли входит катион и анион слабых электролитов, идёт необратимый гидролиз. Гидролизу не подвергаются соли, образованные катионами и анионами сильных электролитов, а также нерастворимые в воде соли.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1. Соли,  образованные сильным основанием и слабой кислотой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500306"/>
            <a:ext cx="7772400" cy="1509712"/>
          </a:xfrm>
        </p:spPr>
        <p:txBody>
          <a:bodyPr>
            <a:noAutofit/>
          </a:bodyPr>
          <a:lstStyle/>
          <a:p>
            <a:r>
              <a:rPr lang="ru-RU" sz="2000" dirty="0" smtClean="0"/>
              <a:t>Алгоритм составления уравнения гидролиза соли:</a:t>
            </a:r>
          </a:p>
          <a:p>
            <a:r>
              <a:rPr lang="ru-RU" sz="2000" dirty="0" smtClean="0"/>
              <a:t>а) по химической формуле определить какой кислотой и каким основанием образована соль; </a:t>
            </a:r>
          </a:p>
          <a:p>
            <a:r>
              <a:rPr lang="ru-RU" sz="2000" dirty="0" smtClean="0"/>
              <a:t>б) записать уравнение в молекулярном виде; </a:t>
            </a:r>
          </a:p>
          <a:p>
            <a:r>
              <a:rPr lang="ru-RU" sz="2000" dirty="0" smtClean="0"/>
              <a:t>в) составить уравнение в общем ионном виде; </a:t>
            </a:r>
          </a:p>
          <a:p>
            <a:r>
              <a:rPr lang="ru-RU" sz="2000" dirty="0" smtClean="0"/>
              <a:t>г) сократить одинаковые ионы в левой и правой частях уравнения общего ионного вида; </a:t>
            </a:r>
          </a:p>
          <a:p>
            <a:r>
              <a:rPr lang="ru-RU" sz="2000" dirty="0" err="1" smtClean="0"/>
              <a:t>д</a:t>
            </a:r>
            <a:r>
              <a:rPr lang="ru-RU" sz="2000" dirty="0" smtClean="0"/>
              <a:t>) составить уравнение гидролиза в кратком виде, определить среду.</a:t>
            </a:r>
          </a:p>
          <a:p>
            <a:r>
              <a:rPr lang="en-US" sz="2000" dirty="0" smtClean="0"/>
              <a:t>NaCO3 –</a:t>
            </a:r>
            <a:r>
              <a:rPr lang="ru-RU" sz="2000" dirty="0" smtClean="0"/>
              <a:t>соль, образована </a:t>
            </a:r>
            <a:r>
              <a:rPr lang="en-US" sz="2000" dirty="0" err="1" smtClean="0"/>
              <a:t>NaOH</a:t>
            </a:r>
            <a:r>
              <a:rPr lang="en-US" sz="2000" dirty="0" smtClean="0"/>
              <a:t> – c</a:t>
            </a:r>
            <a:r>
              <a:rPr lang="ru-RU" sz="2000" dirty="0" smtClean="0"/>
              <a:t>ильное основание, </a:t>
            </a:r>
            <a:r>
              <a:rPr lang="en-US" sz="2000" dirty="0" smtClean="0"/>
              <a:t>H2CO3 –</a:t>
            </a:r>
            <a:r>
              <a:rPr lang="ru-RU" sz="2000" dirty="0" smtClean="0"/>
              <a:t>слабая кислота, гидролиз по аниону С</a:t>
            </a:r>
            <a:r>
              <a:rPr lang="en-US" sz="2000" dirty="0" smtClean="0"/>
              <a:t>O3</a:t>
            </a:r>
            <a:r>
              <a:rPr lang="ru-RU" sz="2000" baseline="30000" dirty="0" smtClean="0"/>
              <a:t>2- 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455</TotalTime>
  <Words>753</Words>
  <Application>Microsoft Office PowerPoint</Application>
  <PresentationFormat>Экран (4:3)</PresentationFormat>
  <Paragraphs>83</Paragraphs>
  <Slides>14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Гидролиз неорганических солей </vt:lpstr>
      <vt:lpstr>Задачи урока</vt:lpstr>
      <vt:lpstr>Развивающие:</vt:lpstr>
      <vt:lpstr>Воспитательные:</vt:lpstr>
      <vt:lpstr>Цели урока:</vt:lpstr>
      <vt:lpstr>   Оборудование и реактивы:</vt:lpstr>
      <vt:lpstr>Методы и приёмы работы:</vt:lpstr>
      <vt:lpstr>Гидролиз – взаимодействие соли с водой, в результате которого</vt:lpstr>
      <vt:lpstr>1. Соли,  образованные сильным основанием и слабой кислотой</vt:lpstr>
      <vt:lpstr>Соли, образованные сильным основанием и слабой кислотой</vt:lpstr>
      <vt:lpstr>2. Соли, образованные слабым основанием и сильной кислотой:</vt:lpstr>
      <vt:lpstr>3. Соли, образованные слабым основанием и слабой кислотой:</vt:lpstr>
      <vt:lpstr>4. Соли, образованные сильным основанием и сильной кислотой:</vt:lpstr>
      <vt:lpstr>Реакция обратимого гидролиза полностью подчиняется принципу Ле – Шателье: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Гидролиз неорганических солей</dc:title>
  <dc:creator>Олег</dc:creator>
  <cp:lastModifiedBy>Олег</cp:lastModifiedBy>
  <cp:revision>52</cp:revision>
  <dcterms:created xsi:type="dcterms:W3CDTF">2014-01-04T19:34:55Z</dcterms:created>
  <dcterms:modified xsi:type="dcterms:W3CDTF">2014-05-13T06:50:08Z</dcterms:modified>
</cp:coreProperties>
</file>