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57" r:id="rId4"/>
    <p:sldId id="258" r:id="rId5"/>
    <p:sldId id="259" r:id="rId6"/>
    <p:sldId id="261" r:id="rId7"/>
    <p:sldId id="278" r:id="rId8"/>
    <p:sldId id="260" r:id="rId9"/>
    <p:sldId id="262" r:id="rId10"/>
    <p:sldId id="264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3" r:id="rId20"/>
    <p:sldId id="274" r:id="rId21"/>
    <p:sldId id="275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9C49-BBA5-41CF-9A90-AB8123DF4569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1A8EEA9-AB4E-4E42-B909-C99F968E12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9C49-BBA5-41CF-9A90-AB8123DF4569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EEA9-AB4E-4E42-B909-C99F968E1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9C49-BBA5-41CF-9A90-AB8123DF4569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EEA9-AB4E-4E42-B909-C99F968E1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9C49-BBA5-41CF-9A90-AB8123DF4569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EEA9-AB4E-4E42-B909-C99F968E12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9C49-BBA5-41CF-9A90-AB8123DF4569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1A8EEA9-AB4E-4E42-B909-C99F968E1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9C49-BBA5-41CF-9A90-AB8123DF4569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EEA9-AB4E-4E42-B909-C99F968E12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9C49-BBA5-41CF-9A90-AB8123DF4569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EEA9-AB4E-4E42-B909-C99F968E12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9C49-BBA5-41CF-9A90-AB8123DF4569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EEA9-AB4E-4E42-B909-C99F968E1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9C49-BBA5-41CF-9A90-AB8123DF4569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EEA9-AB4E-4E42-B909-C99F968E1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9C49-BBA5-41CF-9A90-AB8123DF4569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8EEA9-AB4E-4E42-B909-C99F968E12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9C49-BBA5-41CF-9A90-AB8123DF4569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1A8EEA9-AB4E-4E42-B909-C99F968E12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AB39C49-BBA5-41CF-9A90-AB8123DF4569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1A8EEA9-AB4E-4E42-B909-C99F968E12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572008"/>
            <a:ext cx="6400800" cy="16002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по химии </a:t>
            </a:r>
            <a:r>
              <a:rPr lang="ru-RU" dirty="0" smtClean="0">
                <a:solidFill>
                  <a:srgbClr val="0000FF"/>
                </a:solidFill>
              </a:rPr>
              <a:t>11 </a:t>
            </a:r>
            <a:r>
              <a:rPr lang="ru-RU" dirty="0" smtClean="0">
                <a:solidFill>
                  <a:srgbClr val="0000FF"/>
                </a:solidFill>
              </a:rPr>
              <a:t>класс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Автор: </a:t>
            </a:r>
            <a:r>
              <a:rPr lang="ru-RU" dirty="0" err="1" smtClean="0">
                <a:solidFill>
                  <a:srgbClr val="0000FF"/>
                </a:solidFill>
              </a:rPr>
              <a:t>Видершпан</a:t>
            </a:r>
            <a:r>
              <a:rPr lang="ru-RU" dirty="0" smtClean="0">
                <a:solidFill>
                  <a:srgbClr val="0000FF"/>
                </a:solidFill>
              </a:rPr>
              <a:t> И.П.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    с.Ключи 2014г.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736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Аминокислоты.</a:t>
            </a:r>
            <a:endParaRPr lang="ru-RU" sz="6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571480"/>
            <a:ext cx="8786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МБОУ «Ключевская средняя общеобразовательная школа  № 1».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20431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0625" t="28482" r="11562" b="11250"/>
          <a:stretch>
            <a:fillRect/>
          </a:stretch>
        </p:blipFill>
        <p:spPr bwMode="auto">
          <a:xfrm>
            <a:off x="0" y="1357298"/>
            <a:ext cx="8929718" cy="518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Получение аминокислот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786710" y="1600200"/>
            <a:ext cx="90009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0625" t="26250" r="12500" b="11250"/>
          <a:stretch>
            <a:fillRect/>
          </a:stretch>
        </p:blipFill>
        <p:spPr bwMode="auto">
          <a:xfrm>
            <a:off x="214282" y="1142984"/>
            <a:ext cx="8715436" cy="539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16" y="1600200"/>
            <a:ext cx="182878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1585" t="20000" r="12866" b="10000"/>
          <a:stretch>
            <a:fillRect/>
          </a:stretch>
        </p:blipFill>
        <p:spPr bwMode="auto">
          <a:xfrm>
            <a:off x="182919" y="500042"/>
            <a:ext cx="8738087" cy="607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715140" y="1600200"/>
            <a:ext cx="197166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2799" t="38788" r="23750" b="40000"/>
          <a:stretch>
            <a:fillRect/>
          </a:stretch>
        </p:blipFill>
        <p:spPr bwMode="auto">
          <a:xfrm>
            <a:off x="2143108" y="285728"/>
            <a:ext cx="672042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 l="19241" t="33750" r="25312" b="37500"/>
          <a:stretch>
            <a:fillRect/>
          </a:stretch>
        </p:blipFill>
        <p:spPr bwMode="auto">
          <a:xfrm>
            <a:off x="2928926" y="3786190"/>
            <a:ext cx="602120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 l="12500" t="36250" r="66985" b="36250"/>
          <a:stretch>
            <a:fillRect/>
          </a:stretch>
        </p:blipFill>
        <p:spPr bwMode="auto">
          <a:xfrm>
            <a:off x="102275" y="1428736"/>
            <a:ext cx="3050707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286512" y="1600200"/>
            <a:ext cx="240028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11562" t="18750" r="35000" b="67500"/>
          <a:stretch>
            <a:fillRect/>
          </a:stretch>
        </p:blipFill>
        <p:spPr bwMode="auto">
          <a:xfrm>
            <a:off x="214282" y="1000108"/>
            <a:ext cx="571504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 l="65000" t="21250" r="14375" b="52500"/>
          <a:stretch>
            <a:fillRect/>
          </a:stretch>
        </p:blipFill>
        <p:spPr bwMode="auto">
          <a:xfrm>
            <a:off x="6072198" y="423090"/>
            <a:ext cx="2928958" cy="286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 l="11562" t="53750" r="12500" b="7500"/>
          <a:stretch>
            <a:fillRect/>
          </a:stretch>
        </p:blipFill>
        <p:spPr bwMode="auto">
          <a:xfrm>
            <a:off x="285720" y="3571876"/>
            <a:ext cx="821537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86776" y="1600200"/>
            <a:ext cx="40002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10625" t="28750" r="12500" b="18750"/>
          <a:stretch>
            <a:fillRect/>
          </a:stretch>
        </p:blipFill>
        <p:spPr bwMode="auto">
          <a:xfrm>
            <a:off x="170060" y="928670"/>
            <a:ext cx="878687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143900" y="1600200"/>
            <a:ext cx="5429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10625" t="20000" r="13242" b="23750"/>
          <a:stretch>
            <a:fillRect/>
          </a:stretch>
        </p:blipFill>
        <p:spPr bwMode="auto">
          <a:xfrm>
            <a:off x="0" y="571480"/>
            <a:ext cx="614363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 l="31250" t="23750" r="33125" b="17500"/>
          <a:stretch>
            <a:fillRect/>
          </a:stretch>
        </p:blipFill>
        <p:spPr bwMode="auto">
          <a:xfrm>
            <a:off x="6215074" y="1928802"/>
            <a:ext cx="271464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43438" y="1600200"/>
            <a:ext cx="404336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10625" t="18750" r="11562" b="35000"/>
          <a:stretch>
            <a:fillRect/>
          </a:stretch>
        </p:blipFill>
        <p:spPr bwMode="auto">
          <a:xfrm>
            <a:off x="214282" y="857232"/>
            <a:ext cx="8728952" cy="400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274638"/>
            <a:ext cx="4400552" cy="72547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Закрепление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929454" y="1600200"/>
            <a:ext cx="1757346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18125" t="20000" r="20937" b="15000"/>
          <a:stretch>
            <a:fillRect/>
          </a:stretch>
        </p:blipFill>
        <p:spPr bwMode="auto">
          <a:xfrm>
            <a:off x="357158" y="1000108"/>
            <a:ext cx="687590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001024" y="1600200"/>
            <a:ext cx="685776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20000" t="20000" r="14375" b="12500"/>
          <a:stretch>
            <a:fillRect/>
          </a:stretch>
        </p:blipFill>
        <p:spPr bwMode="auto">
          <a:xfrm>
            <a:off x="500033" y="281646"/>
            <a:ext cx="8154515" cy="629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972452" cy="78581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Цель.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142984"/>
            <a:ext cx="8715436" cy="542928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Рассмотреть строение молекулы простейшего представителя аминокислот.</a:t>
            </a:r>
          </a:p>
          <a:p>
            <a:r>
              <a:rPr lang="ru-RU" dirty="0" smtClean="0"/>
              <a:t>Знать изомерию и номенклатуры аминокислот.</a:t>
            </a:r>
          </a:p>
          <a:p>
            <a:r>
              <a:rPr lang="ru-RU" dirty="0" smtClean="0"/>
              <a:t>Дать характеристику физическим и химическим свойствам  аминокислот.</a:t>
            </a:r>
          </a:p>
          <a:p>
            <a:r>
              <a:rPr lang="ru-RU" dirty="0" smtClean="0"/>
              <a:t>На основании строения молекулы аминокислоты показать двойственность ее  химических свойств. </a:t>
            </a:r>
          </a:p>
          <a:p>
            <a:r>
              <a:rPr lang="ru-RU" dirty="0" smtClean="0"/>
              <a:t>Применение.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Урок для </a:t>
            </a:r>
            <a:r>
              <a:rPr lang="ru-RU" smtClean="0"/>
              <a:t>учащихся </a:t>
            </a:r>
            <a:r>
              <a:rPr lang="ru-RU" smtClean="0"/>
              <a:t>11 </a:t>
            </a:r>
            <a:r>
              <a:rPr lang="ru-RU" dirty="0" smtClean="0"/>
              <a:t>класса по органической химии с использованием 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мультимедийной</a:t>
            </a:r>
            <a:r>
              <a:rPr lang="ru-RU" dirty="0" smtClean="0"/>
              <a:t> программы «</a:t>
            </a:r>
            <a:r>
              <a:rPr lang="ru-RU" i="1" dirty="0" smtClean="0"/>
              <a:t>Уроки химии 10-11 класс Кирилла и </a:t>
            </a:r>
            <a:r>
              <a:rPr lang="ru-RU" i="1" dirty="0" err="1" smtClean="0"/>
              <a:t>Мефодия</a:t>
            </a:r>
            <a:r>
              <a:rPr lang="ru-RU" dirty="0" smtClean="0"/>
              <a:t>»,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презентации «Аминокислоты»,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учебник «Химия 11» </a:t>
            </a:r>
            <a:r>
              <a:rPr lang="ru-RU" dirty="0" err="1" smtClean="0"/>
              <a:t>Гузей</a:t>
            </a:r>
            <a:r>
              <a:rPr lang="ru-RU" dirty="0" smtClean="0"/>
              <a:t> Л.С., Суровцева Р. П. М.: Дрофа, 2002.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00958" y="1600200"/>
            <a:ext cx="118584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19062" t="20000" r="20000" b="15000"/>
          <a:stretch>
            <a:fillRect/>
          </a:stretch>
        </p:blipFill>
        <p:spPr bwMode="auto">
          <a:xfrm>
            <a:off x="357158" y="357166"/>
            <a:ext cx="7840320" cy="627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072330" y="1600200"/>
            <a:ext cx="161447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19062" t="20000" r="15312" b="8750"/>
          <a:stretch>
            <a:fillRect/>
          </a:stretch>
        </p:blipFill>
        <p:spPr bwMode="auto">
          <a:xfrm>
            <a:off x="284466" y="428604"/>
            <a:ext cx="736939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freedoc_ru_47717_1280x9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WordArt 3"/>
          <p:cNvSpPr>
            <a:spLocks noChangeArrowheads="1" noChangeShapeType="1" noTextEdit="1"/>
          </p:cNvSpPr>
          <p:nvPr/>
        </p:nvSpPr>
        <p:spPr bwMode="auto">
          <a:xfrm>
            <a:off x="1908175" y="765175"/>
            <a:ext cx="6769100" cy="11509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Благодарю за внимание!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6227763" y="6237288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sz="1800" b="0" i="0" dirty="0" smtClean="0">
                <a:solidFill>
                  <a:srgbClr val="FFFF66"/>
                </a:solidFill>
                <a:latin typeface="Arial" charset="0"/>
                <a:cs typeface="Arial" charset="0"/>
              </a:rPr>
              <a:t>~</a:t>
            </a:r>
            <a:endParaRPr lang="ru-RU" sz="1800" b="0" i="0" dirty="0">
              <a:solidFill>
                <a:srgbClr val="FFFF66"/>
              </a:solidFill>
              <a:latin typeface="Arial" charset="0"/>
              <a:cs typeface="Arial" charset="0"/>
            </a:endParaRPr>
          </a:p>
        </p:txBody>
      </p:sp>
      <p:pic>
        <p:nvPicPr>
          <p:cNvPr id="65541" name="Picture 5" descr="MCj0428091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4365625"/>
            <a:ext cx="188912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2" name="AutoShape 6"/>
          <p:cNvSpPr>
            <a:spLocks noChangeArrowheads="1"/>
          </p:cNvSpPr>
          <p:nvPr/>
        </p:nvSpPr>
        <p:spPr bwMode="auto">
          <a:xfrm>
            <a:off x="714348" y="2071678"/>
            <a:ext cx="4857784" cy="1857388"/>
          </a:xfrm>
          <a:prstGeom prst="cloudCallout">
            <a:avLst>
              <a:gd name="adj1" fmla="val 88208"/>
              <a:gd name="adj2" fmla="val 94065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ru-RU" sz="2400" b="1" dirty="0" smtClean="0"/>
              <a:t>П.46, 47 стр.275-283</a:t>
            </a:r>
          </a:p>
          <a:p>
            <a:r>
              <a:rPr lang="ru-RU" sz="2400" b="1" dirty="0" smtClean="0"/>
              <a:t>Стр. 283 № 5        стр. 280  № 2 (</a:t>
            </a:r>
            <a:r>
              <a:rPr lang="ru-RU" sz="2400" b="1" dirty="0" err="1" smtClean="0"/>
              <a:t>пис</a:t>
            </a:r>
            <a:r>
              <a:rPr lang="ru-RU" sz="2400" b="1" dirty="0" smtClean="0"/>
              <a:t>.)</a:t>
            </a:r>
          </a:p>
          <a:p>
            <a:r>
              <a:rPr lang="ru-RU" sz="2400" b="1" dirty="0" smtClean="0"/>
              <a:t> </a:t>
            </a:r>
          </a:p>
          <a:p>
            <a:r>
              <a:rPr lang="ru-RU" sz="2400" b="1" dirty="0" smtClean="0"/>
              <a:t>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715272" y="1600200"/>
            <a:ext cx="97152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1551" t="21250" r="12500" b="20000"/>
          <a:stretch>
            <a:fillRect/>
          </a:stretch>
        </p:blipFill>
        <p:spPr bwMode="auto">
          <a:xfrm>
            <a:off x="214282" y="1142984"/>
            <a:ext cx="8729115" cy="518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000892" y="1600200"/>
            <a:ext cx="168590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5529"/>
            <a:ext cx="5572164" cy="66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Изомерия аминокислот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16" y="1600200"/>
            <a:ext cx="182878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1060" t="25711" r="19795" b="33750"/>
          <a:stretch>
            <a:fillRect/>
          </a:stretch>
        </p:blipFill>
        <p:spPr bwMode="auto">
          <a:xfrm>
            <a:off x="246547" y="1500174"/>
            <a:ext cx="8722344" cy="383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768" y="1600200"/>
            <a:ext cx="154303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0625" t="18750" r="21875" b="48750"/>
          <a:stretch>
            <a:fillRect/>
          </a:stretch>
        </p:blipFill>
        <p:spPr bwMode="auto">
          <a:xfrm>
            <a:off x="285720" y="285728"/>
            <a:ext cx="8523103" cy="290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11875" t="42500" r="12500" b="25000"/>
          <a:stretch>
            <a:fillRect/>
          </a:stretch>
        </p:blipFill>
        <p:spPr bwMode="auto">
          <a:xfrm>
            <a:off x="214282" y="3500438"/>
            <a:ext cx="864403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786578" y="1600200"/>
            <a:ext cx="190022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21240" t="17514" r="20166" b="8310"/>
          <a:stretch>
            <a:fillRect/>
          </a:stretch>
        </p:blipFill>
        <p:spPr bwMode="auto">
          <a:xfrm>
            <a:off x="722312" y="0"/>
            <a:ext cx="7064398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715140" y="1600200"/>
            <a:ext cx="197166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 l="11562" t="17500" r="12500" b="18499"/>
          <a:stretch>
            <a:fillRect/>
          </a:stretch>
        </p:blipFill>
        <p:spPr bwMode="auto">
          <a:xfrm>
            <a:off x="214282" y="500042"/>
            <a:ext cx="871543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929454" y="1600200"/>
            <a:ext cx="1757346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 l="10625" t="17500" r="12500" b="30000"/>
          <a:stretch>
            <a:fillRect/>
          </a:stretch>
        </p:blipFill>
        <p:spPr bwMode="auto">
          <a:xfrm>
            <a:off x="176863" y="876398"/>
            <a:ext cx="8749454" cy="448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220</TotalTime>
  <Words>134</Words>
  <Application>Microsoft Office PowerPoint</Application>
  <PresentationFormat>Экран (4:3)</PresentationFormat>
  <Paragraphs>25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Справедливость</vt:lpstr>
      <vt:lpstr>Аминокислоты.</vt:lpstr>
      <vt:lpstr>Цель.</vt:lpstr>
      <vt:lpstr>Слайд 3</vt:lpstr>
      <vt:lpstr>Слайд 4</vt:lpstr>
      <vt:lpstr>Изомерия аминокислот</vt:lpstr>
      <vt:lpstr>Слайд 6</vt:lpstr>
      <vt:lpstr>Слайд 7</vt:lpstr>
      <vt:lpstr>Слайд 8</vt:lpstr>
      <vt:lpstr>Слайд 9</vt:lpstr>
      <vt:lpstr>Слайд 10</vt:lpstr>
      <vt:lpstr>Получение аминокислот</vt:lpstr>
      <vt:lpstr>Слайд 12</vt:lpstr>
      <vt:lpstr>Слайд 13</vt:lpstr>
      <vt:lpstr>Слайд 14</vt:lpstr>
      <vt:lpstr>Слайд 15</vt:lpstr>
      <vt:lpstr>Слайд 16</vt:lpstr>
      <vt:lpstr>Слайд 17</vt:lpstr>
      <vt:lpstr>Закрепление 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Аминокислоты.</dc:title>
  <dc:creator>User</dc:creator>
  <cp:lastModifiedBy>User</cp:lastModifiedBy>
  <cp:revision>26</cp:revision>
  <dcterms:created xsi:type="dcterms:W3CDTF">2014-03-17T12:58:58Z</dcterms:created>
  <dcterms:modified xsi:type="dcterms:W3CDTF">2014-04-14T15:36:29Z</dcterms:modified>
</cp:coreProperties>
</file>