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4"/>
  </p:notesMasterIdLst>
  <p:sldIdLst>
    <p:sldId id="256" r:id="rId2"/>
    <p:sldId id="259" r:id="rId3"/>
    <p:sldId id="260" r:id="rId4"/>
    <p:sldId id="257" r:id="rId5"/>
    <p:sldId id="258" r:id="rId6"/>
    <p:sldId id="261" r:id="rId7"/>
    <p:sldId id="262" r:id="rId8"/>
    <p:sldId id="263" r:id="rId9"/>
    <p:sldId id="264" r:id="rId10"/>
    <p:sldId id="265" r:id="rId11"/>
    <p:sldId id="278" r:id="rId12"/>
    <p:sldId id="266" r:id="rId13"/>
    <p:sldId id="267" r:id="rId14"/>
    <p:sldId id="268" r:id="rId15"/>
    <p:sldId id="269" r:id="rId16"/>
    <p:sldId id="271" r:id="rId17"/>
    <p:sldId id="272" r:id="rId18"/>
    <p:sldId id="274" r:id="rId19"/>
    <p:sldId id="275" r:id="rId20"/>
    <p:sldId id="277" r:id="rId21"/>
    <p:sldId id="276"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1" autoAdjust="0"/>
    <p:restoredTop sz="80031" autoAdjust="0"/>
  </p:normalViewPr>
  <p:slideViewPr>
    <p:cSldViewPr>
      <p:cViewPr varScale="1">
        <p:scale>
          <a:sx n="90" d="100"/>
          <a:sy n="90" d="100"/>
        </p:scale>
        <p:origin x="-870" y="-114"/>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4C326-5BF5-4B67-B6BF-BCA6CAD037FA}" type="datetimeFigureOut">
              <a:rPr lang="ru-RU" smtClean="0"/>
              <a:pPr/>
              <a:t>26.03.2013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A0946-17AD-4767-BC56-5A852AB87DC2}" type="slidenum">
              <a:rPr lang="ru-RU" smtClean="0"/>
              <a:pPr/>
              <a:t>‹#›</a:t>
            </a:fld>
            <a:endParaRPr lang="ru-RU" dirty="0"/>
          </a:p>
        </p:txBody>
      </p:sp>
    </p:spTree>
    <p:extLst>
      <p:ext uri="{BB962C8B-B14F-4D97-AF65-F5344CB8AC3E}">
        <p14:creationId xmlns="" xmlns:p14="http://schemas.microsoft.com/office/powerpoint/2010/main" val="126676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A0946-17AD-4767-BC56-5A852AB87DC2}" type="slidenum">
              <a:rPr lang="ru-RU" smtClean="0"/>
              <a:pPr/>
              <a:t>2</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A0946-17AD-4767-BC56-5A852AB87DC2}" type="slidenum">
              <a:rPr lang="ru-RU" smtClean="0"/>
              <a:pPr/>
              <a:t>20</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A0946-17AD-4767-BC56-5A852AB87DC2}"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A0946-17AD-4767-BC56-5A852AB87DC2}" type="slidenum">
              <a:rPr lang="ru-RU" smtClean="0"/>
              <a:pPr/>
              <a:t>7</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A0946-17AD-4767-BC56-5A852AB87DC2}" type="slidenum">
              <a:rPr lang="ru-RU" smtClean="0"/>
              <a:pPr/>
              <a:t>12</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A0946-17AD-4767-BC56-5A852AB87DC2}" type="slidenum">
              <a:rPr lang="ru-RU" smtClean="0"/>
              <a:pPr/>
              <a:t>13</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A0946-17AD-4767-BC56-5A852AB87DC2}" type="slidenum">
              <a:rPr lang="ru-RU" smtClean="0"/>
              <a:pPr/>
              <a:t>14</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A0946-17AD-4767-BC56-5A852AB87DC2}" type="slidenum">
              <a:rPr lang="ru-RU" smtClean="0"/>
              <a:pPr/>
              <a:t>16</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A0946-17AD-4767-BC56-5A852AB87DC2}" type="slidenum">
              <a:rPr lang="ru-RU" smtClean="0"/>
              <a:pPr/>
              <a:t>17</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A0946-17AD-4767-BC56-5A852AB87DC2}" type="slidenum">
              <a:rPr lang="ru-RU" smtClean="0"/>
              <a:pPr/>
              <a:t>19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6782934E-01AE-4B19-AA3A-DA0A328EBD8A}" type="datetimeFigureOut">
              <a:rPr lang="ru-RU" smtClean="0"/>
              <a:pPr/>
              <a:t>26.03.2013</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92F439B-6A28-4594-A221-4013AC9F6BE3}"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82934E-01AE-4B19-AA3A-DA0A328EBD8A}" type="datetimeFigureOut">
              <a:rPr lang="ru-RU" smtClean="0"/>
              <a:pPr/>
              <a:t>26.03.2013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92F439B-6A28-4594-A221-4013AC9F6BE3}"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82934E-01AE-4B19-AA3A-DA0A328EBD8A}" type="datetimeFigureOut">
              <a:rPr lang="ru-RU" smtClean="0"/>
              <a:pPr/>
              <a:t>26.03.2013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92F439B-6A28-4594-A221-4013AC9F6BE3}"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6782934E-01AE-4B19-AA3A-DA0A328EBD8A}" type="datetimeFigureOut">
              <a:rPr lang="ru-RU" smtClean="0"/>
              <a:pPr/>
              <a:t>26.03.2013</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592F439B-6A28-4594-A221-4013AC9F6BE3}"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6782934E-01AE-4B19-AA3A-DA0A328EBD8A}" type="datetimeFigureOut">
              <a:rPr lang="ru-RU" smtClean="0"/>
              <a:pPr/>
              <a:t>26.03.2013</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592F439B-6A28-4594-A221-4013AC9F6BE3}" type="slidenum">
              <a:rPr lang="ru-RU" smtClean="0"/>
              <a:pPr/>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6782934E-01AE-4B19-AA3A-DA0A328EBD8A}" type="datetimeFigureOut">
              <a:rPr lang="ru-RU" smtClean="0"/>
              <a:pPr/>
              <a:t>26.03.2013</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592F439B-6A28-4594-A221-4013AC9F6BE3}"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6782934E-01AE-4B19-AA3A-DA0A328EBD8A}" type="datetimeFigureOut">
              <a:rPr lang="ru-RU" smtClean="0"/>
              <a:pPr/>
              <a:t>26.03.2013</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592F439B-6A28-4594-A221-4013AC9F6BE3}"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782934E-01AE-4B19-AA3A-DA0A328EBD8A}" type="datetimeFigureOut">
              <a:rPr lang="ru-RU" smtClean="0"/>
              <a:pPr/>
              <a:t>26.03.2013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92F439B-6A28-4594-A221-4013AC9F6BE3}"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6782934E-01AE-4B19-AA3A-DA0A328EBD8A}" type="datetimeFigureOut">
              <a:rPr lang="ru-RU" smtClean="0"/>
              <a:pPr/>
              <a:t>26.03.2013</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592F439B-6A28-4594-A221-4013AC9F6BE3}"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6782934E-01AE-4B19-AA3A-DA0A328EBD8A}" type="datetimeFigureOut">
              <a:rPr lang="ru-RU" smtClean="0"/>
              <a:pPr/>
              <a:t>26.03.2013</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592F439B-6A28-4594-A221-4013AC9F6BE3}"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6782934E-01AE-4B19-AA3A-DA0A328EBD8A}" type="datetimeFigureOut">
              <a:rPr lang="ru-RU" smtClean="0"/>
              <a:pPr/>
              <a:t>26.03.2013</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592F439B-6A28-4594-A221-4013AC9F6BE3}"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782934E-01AE-4B19-AA3A-DA0A328EBD8A}" type="datetimeFigureOut">
              <a:rPr lang="ru-RU" smtClean="0"/>
              <a:pPr/>
              <a:t>26.03.2013</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92F439B-6A28-4594-A221-4013AC9F6BE3}"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audio" Target="file:///H:\&#1042;&#1086;&#1081;&#1085;&#1072;%20&#1080;%20&#1084;&#1080;&#1088;%202\&#1052;&#1091;&#1079;&#1099;&#1082;&#1072;_&#1080;&#1079;_&#1082;&#1080;&#1085;&#1086;&#1092;&#1080;&#1083;&#1100;&#1084;&#1072;_&#1042;&#1086;&#1081;&#1085;&#1072;_&#1080;_&#1084;&#1080;&#1088;_&#1088;&#1077;&#1078;&#1080;&#1089;&#1089;..._-_&#1055;&#1077;&#1088;&#1074;&#1099;&#1081;_&#1074;&#1072;&#1083;&#1100;&#1089;_&#1053;&#1072;&#1090;&#1072;&#1096;&#1080;_&#1056;&#1086;&#1089;&#1090;&#1086;&#1074;&#1086;&#1081;_-_(mp3poisk.net).mp3" TargetMode="Externa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1058;&#1072;&#1085;&#1077;&#1094;%20&#1085;&#1072;%20&#1086;&#1093;&#1086;&#1090;&#1077;.avi"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audio" Target="file:///H:\&#1042;&#1086;&#1081;&#1085;&#1072;%20&#1080;%20&#1084;&#1080;&#1088;%202\&#1052;&#1091;&#1079;&#1099;&#1082;&#1072;_&#1080;&#1079;_&#1082;&#1080;&#1085;&#1086;&#1092;&#1080;&#1083;&#1100;&#1084;&#1072;_&#1042;&#1086;&#1081;&#1085;&#1072;_&#1080;_&#1084;&#1080;&#1088;_&#1088;&#1077;&#1078;&#1080;&#1089;&#1089;..._-_&#1055;&#1077;&#1088;&#1074;&#1099;&#1081;_&#1074;&#1072;&#1083;&#1100;&#1089;_&#1053;&#1072;&#1090;&#1072;&#1096;&#1080;_&#1056;&#1086;&#1089;&#1090;&#1086;&#1074;&#1086;&#1081;_-_(mp3poisk.net).mp3"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1052;&#1072;&#1088;&#1100;&#1103;%20&#1041;&#1086;&#1083;&#1082;&#1086;&#1085;&#1089;&#1082;&#1072;&#1103;.avi"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1041;&#1072;&#1083;%20&#1053;&#1072;&#1090;&#1072;&#1096;&#1080;%20&#1056;&#1086;&#1089;&#1090;&#1086;&#1074;&#1086;&#1081;.avi"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0"/>
            <a:ext cx="8244408" cy="2880320"/>
          </a:xfrm>
          <a:ln>
            <a:noFill/>
          </a:ln>
        </p:spPr>
        <p:txBody>
          <a:bodyPr>
            <a:normAutofit/>
          </a:bodyPr>
          <a:lstStyle/>
          <a:p>
            <a:pPr algn="ctr"/>
            <a:r>
              <a:rPr lang="ru-RU" dirty="0" smtClean="0">
                <a:ln w="3175">
                  <a:noFill/>
                </a:ln>
              </a:rPr>
              <a:t>Галерея женских образов в романе Л.Н.Толстого</a:t>
            </a:r>
            <a:br>
              <a:rPr lang="ru-RU" dirty="0" smtClean="0">
                <a:ln w="3175">
                  <a:noFill/>
                </a:ln>
              </a:rPr>
            </a:br>
            <a:r>
              <a:rPr lang="ru-RU" dirty="0" smtClean="0">
                <a:ln w="3175">
                  <a:noFill/>
                </a:ln>
              </a:rPr>
              <a:t> «Война и мир»</a:t>
            </a:r>
            <a:endParaRPr lang="ru-RU" dirty="0">
              <a:ln w="3175">
                <a:noFill/>
              </a:ln>
            </a:endParaRPr>
          </a:p>
        </p:txBody>
      </p:sp>
      <p:sp>
        <p:nvSpPr>
          <p:cNvPr id="3" name="Подзаголовок 2"/>
          <p:cNvSpPr>
            <a:spLocks noGrp="1"/>
          </p:cNvSpPr>
          <p:nvPr>
            <p:ph type="subTitle" idx="1"/>
          </p:nvPr>
        </p:nvSpPr>
        <p:spPr>
          <a:xfrm>
            <a:off x="1187624" y="5517232"/>
            <a:ext cx="7524328" cy="1080120"/>
          </a:xfrm>
          <a:noFill/>
          <a:ln>
            <a:noFill/>
          </a:ln>
        </p:spPr>
        <p:txBody>
          <a:bodyPr>
            <a:normAutofit fontScale="62500" lnSpcReduction="20000"/>
          </a:bodyPr>
          <a:lstStyle/>
          <a:p>
            <a:pPr algn="l"/>
            <a:r>
              <a:rPr lang="ru-RU" b="1" dirty="0" smtClean="0">
                <a:solidFill>
                  <a:schemeClr val="accent1"/>
                </a:solidFill>
              </a:rPr>
              <a:t>Работу выполнила Лаврова Ирина Николаевна, учитель русского языка и литературы </a:t>
            </a:r>
          </a:p>
          <a:p>
            <a:pPr algn="l"/>
            <a:r>
              <a:rPr lang="ru-RU" b="1" dirty="0" smtClean="0">
                <a:solidFill>
                  <a:schemeClr val="accent1"/>
                </a:solidFill>
              </a:rPr>
              <a:t>МБОУ </a:t>
            </a:r>
            <a:r>
              <a:rPr lang="ru-RU" b="1" dirty="0" err="1" smtClean="0">
                <a:solidFill>
                  <a:schemeClr val="accent1"/>
                </a:solidFill>
              </a:rPr>
              <a:t>Лакедемоновская</a:t>
            </a:r>
            <a:r>
              <a:rPr lang="ru-RU" b="1" dirty="0" smtClean="0">
                <a:solidFill>
                  <a:schemeClr val="accent1"/>
                </a:solidFill>
              </a:rPr>
              <a:t> СОШ</a:t>
            </a:r>
            <a:endParaRPr lang="ru-RU" b="1" dirty="0">
              <a:solidFill>
                <a:schemeClr val="accent1"/>
              </a:solidFill>
            </a:endParaRPr>
          </a:p>
        </p:txBody>
      </p:sp>
      <p:pic>
        <p:nvPicPr>
          <p:cNvPr id="1026" name="Picture 2" descr="C:\Documents and Settings\Ирина\Рабочий стол\Война и мир\2.jpeg"/>
          <p:cNvPicPr>
            <a:picLocks noChangeAspect="1" noChangeArrowheads="1"/>
          </p:cNvPicPr>
          <p:nvPr/>
        </p:nvPicPr>
        <p:blipFill>
          <a:blip r:embed="rId3" cstate="print"/>
          <a:srcRect/>
          <a:stretch>
            <a:fillRect/>
          </a:stretch>
        </p:blipFill>
        <p:spPr bwMode="auto">
          <a:xfrm>
            <a:off x="395536" y="3068960"/>
            <a:ext cx="1368152" cy="1498452"/>
          </a:xfrm>
          <a:prstGeom prst="rect">
            <a:avLst/>
          </a:prstGeom>
          <a:noFill/>
        </p:spPr>
      </p:pic>
      <p:pic>
        <p:nvPicPr>
          <p:cNvPr id="1027" name="Picture 3" descr="C:\Documents and Settings\Ирина\Рабочий стол\Война и мир\Марья лучшее.jpeg"/>
          <p:cNvPicPr>
            <a:picLocks noChangeAspect="1" noChangeArrowheads="1"/>
          </p:cNvPicPr>
          <p:nvPr/>
        </p:nvPicPr>
        <p:blipFill>
          <a:blip r:embed="rId4" cstate="print"/>
          <a:srcRect/>
          <a:stretch>
            <a:fillRect/>
          </a:stretch>
        </p:blipFill>
        <p:spPr bwMode="auto">
          <a:xfrm>
            <a:off x="2267744" y="3068960"/>
            <a:ext cx="1368152" cy="1498452"/>
          </a:xfrm>
          <a:prstGeom prst="rect">
            <a:avLst/>
          </a:prstGeom>
          <a:noFill/>
        </p:spPr>
      </p:pic>
      <p:pic>
        <p:nvPicPr>
          <p:cNvPr id="1028" name="Picture 4" descr="C:\Documents and Settings\Ирина\Рабочий стол\Война и мир\шерер.jpeg"/>
          <p:cNvPicPr>
            <a:picLocks noChangeAspect="1" noChangeArrowheads="1"/>
          </p:cNvPicPr>
          <p:nvPr/>
        </p:nvPicPr>
        <p:blipFill>
          <a:blip r:embed="rId5" cstate="print"/>
          <a:srcRect/>
          <a:stretch>
            <a:fillRect/>
          </a:stretch>
        </p:blipFill>
        <p:spPr bwMode="auto">
          <a:xfrm>
            <a:off x="3851920" y="3068960"/>
            <a:ext cx="1512168" cy="1512168"/>
          </a:xfrm>
          <a:prstGeom prst="rect">
            <a:avLst/>
          </a:prstGeom>
          <a:noFill/>
        </p:spPr>
      </p:pic>
      <p:pic>
        <p:nvPicPr>
          <p:cNvPr id="1030" name="Picture 6" descr="C:\Documents and Settings\Ирина\Рабочий стол\Война и мир\лиза.jpeg"/>
          <p:cNvPicPr>
            <a:picLocks noChangeAspect="1" noChangeArrowheads="1"/>
          </p:cNvPicPr>
          <p:nvPr/>
        </p:nvPicPr>
        <p:blipFill>
          <a:blip r:embed="rId6" cstate="print"/>
          <a:srcRect/>
          <a:stretch>
            <a:fillRect/>
          </a:stretch>
        </p:blipFill>
        <p:spPr bwMode="auto">
          <a:xfrm>
            <a:off x="7452320" y="3060890"/>
            <a:ext cx="1368152" cy="1521474"/>
          </a:xfrm>
          <a:prstGeom prst="rect">
            <a:avLst/>
          </a:prstGeom>
          <a:noFill/>
        </p:spPr>
      </p:pic>
      <p:pic>
        <p:nvPicPr>
          <p:cNvPr id="10" name="Рисунок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652120" y="3068960"/>
            <a:ext cx="1584176" cy="1512168"/>
          </a:xfrm>
          <a:prstGeom prst="rect">
            <a:avLst/>
          </a:prstGeom>
          <a:ln>
            <a:noFill/>
          </a:ln>
          <a:effectLst>
            <a:outerShdw blurRad="292100" dist="139700" dir="2700000" algn="tl" rotWithShape="0">
              <a:srgbClr val="333333">
                <a:alpha val="65000"/>
              </a:srgbClr>
            </a:outerShdw>
          </a:effectLst>
        </p:spPr>
      </p:pic>
      <p:pic>
        <p:nvPicPr>
          <p:cNvPr id="11" name="Музыка_из_кинофильма_Война_и_мир_режисс..._-_Первый_вальс_Наташи_Ростовой_-_(mp3poisk.net).mp3">
            <a:hlinkClick r:id="" action="ppaction://media"/>
          </p:cNvPr>
          <p:cNvPicPr>
            <a:picLocks noRot="1" noChangeAspect="1"/>
          </p:cNvPicPr>
          <p:nvPr>
            <a:audioFile r:link="rId1"/>
          </p:nvPr>
        </p:nvPicPr>
        <p:blipFill>
          <a:blip r:embed="rId8" cstate="print"/>
          <a:stretch>
            <a:fillRect/>
          </a:stretch>
        </p:blipFill>
        <p:spPr>
          <a:xfrm>
            <a:off x="539552" y="6165304"/>
            <a:ext cx="304800" cy="3048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1000" fill="hold"/>
                                        <p:tgtEl>
                                          <p:spTgt spid="1027"/>
                                        </p:tgtEl>
                                        <p:attrNameLst>
                                          <p:attrName>ppt_w</p:attrName>
                                        </p:attrNameLst>
                                      </p:cBhvr>
                                      <p:tavLst>
                                        <p:tav tm="0">
                                          <p:val>
                                            <p:strVal val="#ppt_w*0.70"/>
                                          </p:val>
                                        </p:tav>
                                        <p:tav tm="100000">
                                          <p:val>
                                            <p:strVal val="#ppt_w"/>
                                          </p:val>
                                        </p:tav>
                                      </p:tavLst>
                                    </p:anim>
                                    <p:anim calcmode="lin" valueType="num">
                                      <p:cBhvr>
                                        <p:cTn id="22" dur="1000" fill="hold"/>
                                        <p:tgtEl>
                                          <p:spTgt spid="1027"/>
                                        </p:tgtEl>
                                        <p:attrNameLst>
                                          <p:attrName>ppt_h</p:attrName>
                                        </p:attrNameLst>
                                      </p:cBhvr>
                                      <p:tavLst>
                                        <p:tav tm="0">
                                          <p:val>
                                            <p:strVal val="#ppt_h"/>
                                          </p:val>
                                        </p:tav>
                                        <p:tav tm="100000">
                                          <p:val>
                                            <p:strVal val="#ppt_h"/>
                                          </p:val>
                                        </p:tav>
                                      </p:tavLst>
                                    </p:anim>
                                    <p:animEffect transition="in" filter="fade">
                                      <p:cBhvr>
                                        <p:cTn id="23" dur="10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1000" fill="hold"/>
                                        <p:tgtEl>
                                          <p:spTgt spid="1028"/>
                                        </p:tgtEl>
                                        <p:attrNameLst>
                                          <p:attrName>ppt_w</p:attrName>
                                        </p:attrNameLst>
                                      </p:cBhvr>
                                      <p:tavLst>
                                        <p:tav tm="0">
                                          <p:val>
                                            <p:strVal val="#ppt_w*0.70"/>
                                          </p:val>
                                        </p:tav>
                                        <p:tav tm="100000">
                                          <p:val>
                                            <p:strVal val="#ppt_w"/>
                                          </p:val>
                                        </p:tav>
                                      </p:tavLst>
                                    </p:anim>
                                    <p:anim calcmode="lin" valueType="num">
                                      <p:cBhvr>
                                        <p:cTn id="29" dur="1000" fill="hold"/>
                                        <p:tgtEl>
                                          <p:spTgt spid="1028"/>
                                        </p:tgtEl>
                                        <p:attrNameLst>
                                          <p:attrName>ppt_h</p:attrName>
                                        </p:attrNameLst>
                                      </p:cBhvr>
                                      <p:tavLst>
                                        <p:tav tm="0">
                                          <p:val>
                                            <p:strVal val="#ppt_h"/>
                                          </p:val>
                                        </p:tav>
                                        <p:tav tm="100000">
                                          <p:val>
                                            <p:strVal val="#ppt_h"/>
                                          </p:val>
                                        </p:tav>
                                      </p:tavLst>
                                    </p:anim>
                                    <p:animEffect transition="in" filter="fade">
                                      <p:cBhvr>
                                        <p:cTn id="30" dur="10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 calcmode="lin" valueType="num">
                                      <p:cBhvr>
                                        <p:cTn id="42" dur="1000" fill="hold"/>
                                        <p:tgtEl>
                                          <p:spTgt spid="1030"/>
                                        </p:tgtEl>
                                        <p:attrNameLst>
                                          <p:attrName>ppt_w</p:attrName>
                                        </p:attrNameLst>
                                      </p:cBhvr>
                                      <p:tavLst>
                                        <p:tav tm="0">
                                          <p:val>
                                            <p:strVal val="#ppt_w*0.70"/>
                                          </p:val>
                                        </p:tav>
                                        <p:tav tm="100000">
                                          <p:val>
                                            <p:strVal val="#ppt_w"/>
                                          </p:val>
                                        </p:tav>
                                      </p:tavLst>
                                    </p:anim>
                                    <p:anim calcmode="lin" valueType="num">
                                      <p:cBhvr>
                                        <p:cTn id="43" dur="1000" fill="hold"/>
                                        <p:tgtEl>
                                          <p:spTgt spid="1030"/>
                                        </p:tgtEl>
                                        <p:attrNameLst>
                                          <p:attrName>ppt_h</p:attrName>
                                        </p:attrNameLst>
                                      </p:cBhvr>
                                      <p:tavLst>
                                        <p:tav tm="0">
                                          <p:val>
                                            <p:strVal val="#ppt_h"/>
                                          </p:val>
                                        </p:tav>
                                        <p:tav tm="100000">
                                          <p:val>
                                            <p:strVal val="#ppt_h"/>
                                          </p:val>
                                        </p:tav>
                                      </p:tavLst>
                                    </p:anim>
                                    <p:animEffect transition="in" filter="fade">
                                      <p:cBhvr>
                                        <p:cTn id="44" dur="1000"/>
                                        <p:tgtEl>
                                          <p:spTgt spid="103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p:cTn id="4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 calcmode="lin" valueType="num">
                                      <p:cBhvr>
                                        <p:cTn id="56"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1" fill="hold"/>
                                        <p:tgtEl>
                                          <p:spTgt spid="11"/>
                                        </p:tgtEl>
                                      </p:cBhvr>
                                    </p:cmd>
                                  </p:childTnLst>
                                </p:cTn>
                              </p:par>
                            </p:childTnLst>
                          </p:cTn>
                        </p:par>
                      </p:childTnLst>
                    </p:cTn>
                  </p:par>
                </p:childTnLst>
              </p:cTn>
              <p:nextCondLst>
                <p:cond evt="onClick" delay="0">
                  <p:tgtEl>
                    <p:spTgt spid="11"/>
                  </p:tgtEl>
                </p:cond>
              </p:nextCondLst>
            </p:seq>
            <p:audio>
              <p:cMediaNode numSld="8">
                <p:cTn id="64"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2" grpId="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ction="ppaction://hlinkfile"/>
          </p:cNvPr>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l="11567" r="11567"/>
          <a:stretch>
            <a:fillRect/>
          </a:stretch>
        </p:blipFill>
        <p:spPr>
          <a:xfrm>
            <a:off x="755576" y="404664"/>
            <a:ext cx="7644837" cy="6048672"/>
          </a:xfrm>
          <a:prstGeom prst="rect">
            <a:avLst/>
          </a:prstGeom>
          <a:ln>
            <a:noFill/>
          </a:ln>
          <a:effectLst>
            <a:softEdge rad="112500"/>
          </a:effectLst>
        </p:spPr>
      </p:pic>
      <p:sp>
        <p:nvSpPr>
          <p:cNvPr id="4" name="Текст 3"/>
          <p:cNvSpPr>
            <a:spLocks noGrp="1"/>
          </p:cNvSpPr>
          <p:nvPr>
            <p:ph type="body" sz="half" idx="2"/>
          </p:nvPr>
        </p:nvSpPr>
        <p:spPr>
          <a:xfrm>
            <a:off x="6012160" y="1196752"/>
            <a:ext cx="2376264" cy="5184576"/>
          </a:xfrm>
          <a:noFill/>
          <a:ln>
            <a:noFill/>
          </a:ln>
        </p:spPr>
        <p:txBody>
          <a:bodyPr>
            <a:normAutofit fontScale="92500" lnSpcReduction="10000"/>
          </a:bodyPr>
          <a:lstStyle/>
          <a:p>
            <a:r>
              <a:rPr lang="ru-RU" sz="1800" b="1" dirty="0" smtClean="0"/>
              <a:t>Где, как, когда всосала в себя из того русского воздуха, которым она дышала, - эта </a:t>
            </a:r>
            <a:r>
              <a:rPr lang="ru-RU" sz="1800" b="1" dirty="0" err="1" smtClean="0"/>
              <a:t>графинечка</a:t>
            </a:r>
            <a:r>
              <a:rPr lang="ru-RU" sz="1800" b="1" dirty="0" smtClean="0"/>
              <a:t>, воспитанная эмигранткой-француженкой, - этот дух, откуда взяла она эти приемы? Но дух и приемы эти были те самые, неподражаемые, </a:t>
            </a:r>
            <a:r>
              <a:rPr lang="ru-RU" sz="1800" b="1" dirty="0" err="1" smtClean="0"/>
              <a:t>неизучаемые</a:t>
            </a:r>
            <a:r>
              <a:rPr lang="ru-RU" sz="1800" b="1" dirty="0" smtClean="0"/>
              <a:t>, русские, которых и ждал от нее дядюшка.</a:t>
            </a:r>
            <a:endParaRPr lang="ru-RU" sz="1800" b="1" dirty="0"/>
          </a:p>
        </p:txBody>
      </p:sp>
      <p:sp>
        <p:nvSpPr>
          <p:cNvPr id="6" name="Прямоугольник 5"/>
          <p:cNvSpPr/>
          <p:nvPr/>
        </p:nvSpPr>
        <p:spPr>
          <a:xfrm>
            <a:off x="359024" y="404664"/>
            <a:ext cx="8784976" cy="58477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Танец на охоте</a:t>
            </a:r>
            <a:endParaRPr lang="ru-RU"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Ирина\Рабочий стол\Война и мир\5.jpeg"/>
          <p:cNvPicPr>
            <a:picLocks noChangeAspect="1" noChangeArrowheads="1"/>
          </p:cNvPicPr>
          <p:nvPr/>
        </p:nvPicPr>
        <p:blipFill>
          <a:blip r:embed="rId3" cstate="print"/>
          <a:srcRect/>
          <a:stretch>
            <a:fillRect/>
          </a:stretch>
        </p:blipFill>
        <p:spPr bwMode="auto">
          <a:xfrm>
            <a:off x="1475656" y="764704"/>
            <a:ext cx="7410101" cy="4896543"/>
          </a:xfrm>
          <a:prstGeom prst="rect">
            <a:avLst/>
          </a:prstGeom>
          <a:ln>
            <a:noFill/>
          </a:ln>
          <a:effectLst>
            <a:softEdge rad="112500"/>
          </a:effectLst>
        </p:spPr>
      </p:pic>
      <p:sp>
        <p:nvSpPr>
          <p:cNvPr id="3" name="Содержимое 2"/>
          <p:cNvSpPr>
            <a:spLocks noGrp="1"/>
          </p:cNvSpPr>
          <p:nvPr>
            <p:ph idx="1"/>
          </p:nvPr>
        </p:nvSpPr>
        <p:spPr>
          <a:xfrm>
            <a:off x="647056" y="4941168"/>
            <a:ext cx="8496944" cy="1700808"/>
          </a:xfrm>
        </p:spPr>
        <p:txBody>
          <a:bodyPr>
            <a:noAutofit/>
          </a:bodyPr>
          <a:lstStyle/>
          <a:p>
            <a:pPr>
              <a:buNone/>
            </a:pPr>
            <a:r>
              <a:rPr lang="ru-RU" sz="1600" b="1" dirty="0" smtClean="0"/>
              <a:t>       Князь Андрей чувствовал в Наташе присутствие совершенно чуждого для него, особенного мира, преисполненного каких-то неизвестных ему радостей, того чуждого мира. Который еще тогда, в </a:t>
            </a:r>
            <a:r>
              <a:rPr lang="ru-RU" sz="1600" b="1" dirty="0" err="1" smtClean="0"/>
              <a:t>отрадненской</a:t>
            </a:r>
            <a:r>
              <a:rPr lang="ru-RU" sz="1600" b="1" dirty="0" smtClean="0"/>
              <a:t> аллее и на окне в лунную ночь, так дразнил его. Теперь этот мир уже более не дразнил его, не был чуждый мир; но он сам, вступив в него, находил в нем новое для себя наслаждение. </a:t>
            </a:r>
          </a:p>
        </p:txBody>
      </p:sp>
      <p:sp>
        <p:nvSpPr>
          <p:cNvPr id="4" name="Прямоугольник 3"/>
          <p:cNvSpPr/>
          <p:nvPr/>
        </p:nvSpPr>
        <p:spPr>
          <a:xfrm>
            <a:off x="1835696" y="188640"/>
            <a:ext cx="5383204"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Наташа и Андрей</a:t>
            </a:r>
            <a:endParaRPr lang="ru-RU"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Музыка_из_кинофильма_Война_и_мир_режисс..._-_Первый_вальс_Наташи_Ростовой_-_(mp3poisk.net).mp3">
            <a:hlinkClick r:id="" action="ppaction://media"/>
          </p:cNvPr>
          <p:cNvPicPr>
            <a:picLocks noRot="1" noChangeAspect="1"/>
          </p:cNvPicPr>
          <p:nvPr>
            <a:audioFile r:link="rId1"/>
          </p:nvPr>
        </p:nvPicPr>
        <p:blipFill>
          <a:blip r:embed="rId4" cstate="print"/>
          <a:stretch>
            <a:fillRect/>
          </a:stretch>
        </p:blipFill>
        <p:spPr>
          <a:xfrm>
            <a:off x="539552" y="6165304"/>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1000" fill="hold"/>
                                        <p:tgtEl>
                                          <p:spTgt spid="1027"/>
                                        </p:tgtEl>
                                        <p:attrNameLst>
                                          <p:attrName>ppt_w</p:attrName>
                                        </p:attrNameLst>
                                      </p:cBhvr>
                                      <p:tavLst>
                                        <p:tav tm="0">
                                          <p:val>
                                            <p:strVal val="#ppt_w*0.70"/>
                                          </p:val>
                                        </p:tav>
                                        <p:tav tm="100000">
                                          <p:val>
                                            <p:strVal val="#ppt_w"/>
                                          </p:val>
                                        </p:tav>
                                      </p:tavLst>
                                    </p:anim>
                                    <p:anim calcmode="lin" valueType="num">
                                      <p:cBhvr>
                                        <p:cTn id="15" dur="1000" fill="hold"/>
                                        <p:tgtEl>
                                          <p:spTgt spid="1027"/>
                                        </p:tgtEl>
                                        <p:attrNameLst>
                                          <p:attrName>ppt_h</p:attrName>
                                        </p:attrNameLst>
                                      </p:cBhvr>
                                      <p:tavLst>
                                        <p:tav tm="0">
                                          <p:val>
                                            <p:strVal val="#ppt_h"/>
                                          </p:val>
                                        </p:tav>
                                        <p:tav tm="100000">
                                          <p:val>
                                            <p:strVal val="#ppt_h"/>
                                          </p:val>
                                        </p:tav>
                                      </p:tavLst>
                                    </p:anim>
                                    <p:animEffect transition="in" filter="fade">
                                      <p:cBhvr>
                                        <p:cTn id="16" dur="1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par>
                          <p:cTn id="24" fill="hold">
                            <p:stCondLst>
                              <p:cond delay="1000"/>
                            </p:stCondLst>
                            <p:childTnLst>
                              <p:par>
                                <p:cTn id="25" presetID="1" presetClass="mediacall" presetSubtype="0" fill="hold" nodeType="afterEffect">
                                  <p:stCondLst>
                                    <p:cond delay="0"/>
                                  </p:stCondLst>
                                  <p:childTnLst>
                                    <p:cmd type="call" cmd="playFrom(0.0)">
                                      <p:cBhvr>
                                        <p:cTn id="2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Ирина\Рабочий стол\Война и мир\наташа с детьми.jpg"/>
          <p:cNvPicPr>
            <a:picLocks noGrp="1" noChangeAspect="1" noChangeArrowheads="1"/>
          </p:cNvPicPr>
          <p:nvPr>
            <p:ph type="pic" idx="1"/>
          </p:nvPr>
        </p:nvPicPr>
        <p:blipFill>
          <a:blip r:embed="rId3" cstate="print"/>
          <a:srcRect t="19779" b="19779"/>
          <a:stretch>
            <a:fillRect/>
          </a:stretch>
        </p:blipFill>
        <p:spPr bwMode="auto">
          <a:xfrm>
            <a:off x="1475656" y="548680"/>
            <a:ext cx="6192688" cy="4248472"/>
          </a:xfrm>
          <a:prstGeom prst="rect">
            <a:avLst/>
          </a:prstGeom>
          <a:ln>
            <a:noFill/>
          </a:ln>
          <a:effectLst>
            <a:softEdge rad="112500"/>
          </a:effectLst>
        </p:spPr>
      </p:pic>
      <p:sp>
        <p:nvSpPr>
          <p:cNvPr id="6" name="Текст 5"/>
          <p:cNvSpPr>
            <a:spLocks noGrp="1"/>
          </p:cNvSpPr>
          <p:nvPr>
            <p:ph type="body" sz="half" idx="2"/>
          </p:nvPr>
        </p:nvSpPr>
        <p:spPr>
          <a:xfrm>
            <a:off x="395536" y="4725144"/>
            <a:ext cx="8496944" cy="2132856"/>
          </a:xfrm>
          <a:noFill/>
          <a:ln>
            <a:noFill/>
          </a:ln>
        </p:spPr>
        <p:txBody>
          <a:bodyPr>
            <a:noAutofit/>
          </a:bodyPr>
          <a:lstStyle/>
          <a:p>
            <a:r>
              <a:rPr lang="ru-RU" sz="1200" b="1" dirty="0" smtClean="0"/>
              <a:t>Наташа не заботилась ни о своих манерах, ни о деликатности речей, ни о том, чтобы показываться мужу в самых выгодных позах, ни о своем туалете, ни о том, чтобы не стеснять мужа своей требовательностью. Она делала все противное этим правилам. Она чувствовала. Что те очарования, которые инстинкт ее научал употреблять прежде, теперь только были бы смешны в глазах ее мужа, которому она с первой минуты отдалась вся – то есть всей душой, не оставив ни одного уголка не открытым для него.</a:t>
            </a:r>
          </a:p>
          <a:p>
            <a:endParaRPr lang="ru-RU" sz="1200" b="1" dirty="0" smtClean="0"/>
          </a:p>
          <a:p>
            <a:r>
              <a:rPr lang="ru-RU" sz="1200" b="1" dirty="0" smtClean="0"/>
              <a:t>Предмет, в который погрузилась вполне Наташа, - была семья, то есть муж, которого надо было держать так, чтобы он нераздельно принадлежал ей, дому, - и дети, которых надо было носить, рожать, кормить, воспитывать.</a:t>
            </a:r>
            <a:endParaRPr lang="ru-RU" sz="1200" b="1" dirty="0"/>
          </a:p>
        </p:txBody>
      </p:sp>
      <p:sp>
        <p:nvSpPr>
          <p:cNvPr id="5" name="Прямоугольник 4"/>
          <p:cNvSpPr/>
          <p:nvPr/>
        </p:nvSpPr>
        <p:spPr>
          <a:xfrm>
            <a:off x="1713624" y="0"/>
            <a:ext cx="5450664"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Наташа и Пьер</a:t>
            </a:r>
            <a:endParaRPr lang="ru-RU"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1000" fill="hold"/>
                                        <p:tgtEl>
                                          <p:spTgt spid="3074"/>
                                        </p:tgtEl>
                                        <p:attrNameLst>
                                          <p:attrName>ppt_w</p:attrName>
                                        </p:attrNameLst>
                                      </p:cBhvr>
                                      <p:tavLst>
                                        <p:tav tm="0">
                                          <p:val>
                                            <p:strVal val="#ppt_w*0.70"/>
                                          </p:val>
                                        </p:tav>
                                        <p:tav tm="100000">
                                          <p:val>
                                            <p:strVal val="#ppt_w"/>
                                          </p:val>
                                        </p:tav>
                                      </p:tavLst>
                                    </p:anim>
                                    <p:anim calcmode="lin" valueType="num">
                                      <p:cBhvr>
                                        <p:cTn id="15" dur="1000" fill="hold"/>
                                        <p:tgtEl>
                                          <p:spTgt spid="3074"/>
                                        </p:tgtEl>
                                        <p:attrNameLst>
                                          <p:attrName>ppt_h</p:attrName>
                                        </p:attrNameLst>
                                      </p:cBhvr>
                                      <p:tavLst>
                                        <p:tav tm="0">
                                          <p:val>
                                            <p:strVal val="#ppt_h"/>
                                          </p:val>
                                        </p:tav>
                                        <p:tav tm="100000">
                                          <p:val>
                                            <p:strVal val="#ppt_h"/>
                                          </p:val>
                                        </p:tav>
                                      </p:tavLst>
                                    </p:anim>
                                    <p:animEffect transition="in" filter="fade">
                                      <p:cBhvr>
                                        <p:cTn id="16" dur="1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3819801" y="-3208241"/>
            <a:ext cx="620690" cy="7037172"/>
          </a:xfrm>
        </p:spPr>
        <p:txBody>
          <a:bodyPr>
            <a:noAutofit/>
          </a:bodyPr>
          <a:lstStyle/>
          <a:p>
            <a:r>
              <a:rPr lang="ru-RU" sz="3600" b="1" dirty="0" smtClean="0"/>
              <a:t>           Наташа </a:t>
            </a:r>
            <a:r>
              <a:rPr lang="ru-RU" sz="3600" b="1" dirty="0" err="1" smtClean="0"/>
              <a:t>ростова</a:t>
            </a:r>
            <a:endParaRPr lang="ru-RU" sz="3600" b="1" dirty="0"/>
          </a:p>
        </p:txBody>
      </p:sp>
      <p:graphicFrame>
        <p:nvGraphicFramePr>
          <p:cNvPr id="8" name="Рисунок 7"/>
          <p:cNvGraphicFramePr>
            <a:graphicFrameLocks noGrp="1"/>
          </p:cNvGraphicFramePr>
          <p:nvPr>
            <p:ph type="pic" idx="1"/>
          </p:nvPr>
        </p:nvGraphicFramePr>
        <p:xfrm>
          <a:off x="467544" y="764704"/>
          <a:ext cx="8136904" cy="5845476"/>
        </p:xfrm>
        <a:graphic>
          <a:graphicData uri="http://schemas.openxmlformats.org/drawingml/2006/table">
            <a:tbl>
              <a:tblPr firstRow="1" bandRow="1">
                <a:tableStyleId>{5C22544A-7EE6-4342-B048-85BDC9FD1C3A}</a:tableStyleId>
              </a:tblPr>
              <a:tblGrid>
                <a:gridCol w="4305944"/>
                <a:gridCol w="3830960"/>
              </a:tblGrid>
              <a:tr h="317689">
                <a:tc>
                  <a:txBody>
                    <a:bodyPr/>
                    <a:lstStyle/>
                    <a:p>
                      <a:r>
                        <a:rPr lang="ru-RU" sz="1400" dirty="0" smtClean="0"/>
                        <a:t>Особенности характера героини</a:t>
                      </a:r>
                      <a:endParaRPr lang="ru-RU" sz="1400" dirty="0"/>
                    </a:p>
                  </a:txBody>
                  <a:tcPr/>
                </a:tc>
                <a:tc>
                  <a:txBody>
                    <a:bodyPr/>
                    <a:lstStyle/>
                    <a:p>
                      <a:r>
                        <a:rPr lang="ru-RU" sz="1400" dirty="0" smtClean="0"/>
                        <a:t>Как проявляются</a:t>
                      </a:r>
                      <a:endParaRPr lang="ru-RU" sz="1400" dirty="0"/>
                    </a:p>
                  </a:txBody>
                  <a:tcPr/>
                </a:tc>
              </a:tr>
              <a:tr h="1620213">
                <a:tc>
                  <a:txBody>
                    <a:bodyPr/>
                    <a:lstStyle/>
                    <a:p>
                      <a:r>
                        <a:rPr lang="ru-RU" sz="1200" dirty="0" smtClean="0"/>
                        <a:t>Полнота жизни, поэтичность натуры, обостренная чуткость, внимательность</a:t>
                      </a:r>
                      <a:endParaRPr lang="ru-RU" sz="1200" dirty="0"/>
                    </a:p>
                  </a:txBody>
                  <a:tcPr/>
                </a:tc>
                <a:tc>
                  <a:txBody>
                    <a:bodyPr/>
                    <a:lstStyle/>
                    <a:p>
                      <a:r>
                        <a:rPr lang="ru-RU" sz="1200" dirty="0" smtClean="0"/>
                        <a:t>Искренность, естественность в обращении с родными; восторг при виде красоты окружающего мира, умение бессознательно передать ощущение красоты другим; чувство </a:t>
                      </a:r>
                      <a:r>
                        <a:rPr lang="ru-RU" sz="1200" dirty="0" err="1" smtClean="0"/>
                        <a:t>эмпатии</a:t>
                      </a:r>
                      <a:r>
                        <a:rPr lang="ru-RU" sz="1200" dirty="0" smtClean="0"/>
                        <a:t>, которое проявляется в умении понять состояние других людей и прийти им на помощь (пример с Соней, матушкой, братом, Денисовым и т. п.).</a:t>
                      </a:r>
                      <a:endParaRPr lang="ru-RU" sz="1200" dirty="0"/>
                    </a:p>
                  </a:txBody>
                  <a:tcPr/>
                </a:tc>
              </a:tr>
              <a:tr h="857760">
                <a:tc>
                  <a:txBody>
                    <a:bodyPr/>
                    <a:lstStyle/>
                    <a:p>
                      <a:r>
                        <a:rPr lang="ru-RU" sz="1200" dirty="0" smtClean="0"/>
                        <a:t>Народные, национальные черты в характере Наташи</a:t>
                      </a:r>
                      <a:endParaRPr lang="ru-RU" sz="1200" dirty="0"/>
                    </a:p>
                  </a:txBody>
                  <a:tcPr/>
                </a:tc>
                <a:tc>
                  <a:txBody>
                    <a:bodyPr/>
                    <a:lstStyle/>
                    <a:p>
                      <a:r>
                        <a:rPr lang="ru-RU" sz="1200" dirty="0" smtClean="0"/>
                        <a:t>Танец Наташи во время охоты, особая манера петь, решение Наташи отдать подводы раненым во время отступления из Москвы.</a:t>
                      </a:r>
                      <a:endParaRPr lang="ru-RU" sz="1200" dirty="0"/>
                    </a:p>
                  </a:txBody>
                  <a:tcPr/>
                </a:tc>
              </a:tr>
              <a:tr h="1429600">
                <a:tc>
                  <a:txBody>
                    <a:bodyPr/>
                    <a:lstStyle/>
                    <a:p>
                      <a:r>
                        <a:rPr lang="ru-RU" sz="1200" dirty="0" smtClean="0"/>
                        <a:t>Ошибки, цена испытаний</a:t>
                      </a:r>
                      <a:endParaRPr lang="ru-RU" sz="1200" dirty="0"/>
                    </a:p>
                  </a:txBody>
                  <a:tcPr/>
                </a:tc>
                <a:tc>
                  <a:txBody>
                    <a:bodyPr/>
                    <a:lstStyle/>
                    <a:p>
                      <a:r>
                        <a:rPr lang="ru-RU" sz="1200" dirty="0" smtClean="0"/>
                        <a:t>Испытание разлукой с князем Андреем Наташа не выдерживает. Ей необходимо любить и она верит в чистоту и искренность чувств Анатоля Курагина. Когда обман раскроется, Наташа будет долго болеть - ценой этой ошибки могла стать даже жизнь героини.</a:t>
                      </a:r>
                      <a:endParaRPr lang="ru-RU" sz="1200" dirty="0"/>
                    </a:p>
                  </a:txBody>
                  <a:tcPr/>
                </a:tc>
              </a:tr>
              <a:tr h="1238987">
                <a:tc>
                  <a:txBody>
                    <a:bodyPr/>
                    <a:lstStyle/>
                    <a:p>
                      <a:r>
                        <a:rPr lang="ru-RU" sz="1200" dirty="0" smtClean="0"/>
                        <a:t>Наташа - воплощение любви</a:t>
                      </a:r>
                      <a:endParaRPr lang="ru-RU" sz="1200" dirty="0"/>
                    </a:p>
                  </a:txBody>
                  <a:tcPr/>
                </a:tc>
                <a:tc>
                  <a:txBody>
                    <a:bodyPr/>
                    <a:lstStyle/>
                    <a:p>
                      <a:r>
                        <a:rPr lang="ru-RU" sz="1200" dirty="0" smtClean="0"/>
                        <a:t>Любовь преображает Наташу. Сила любви Наташи способна преображать души других </a:t>
                      </a:r>
                      <a:r>
                        <a:rPr lang="ru-RU" sz="1200" dirty="0" err="1" smtClean="0"/>
                        <a:t>людей.Любовь</a:t>
                      </a:r>
                      <a:r>
                        <a:rPr lang="ru-RU" sz="1200" dirty="0" smtClean="0"/>
                        <a:t> Наташи к Пьеру дает герою возможность разобраться в себе и понять смысл жизни. Своим детям Наташа подарит радость познания материнской любви.</a:t>
                      </a:r>
                      <a:endParaRPr lang="ru-RU" sz="1200" dirty="0"/>
                    </a:p>
                  </a:txBody>
                  <a:tcPr/>
                </a:tc>
              </a:tr>
              <a:tr h="381227">
                <a:tc>
                  <a:txBody>
                    <a:bodyPr/>
                    <a:lstStyle/>
                    <a:p>
                      <a:endParaRPr lang="ru-RU" dirty="0"/>
                    </a:p>
                  </a:txBody>
                  <a:tcPr/>
                </a:tc>
                <a:tc>
                  <a:txBody>
                    <a:bodyPr/>
                    <a:lstStyle/>
                    <a:p>
                      <a:endParaRPr lang="ru-RU" dirty="0"/>
                    </a:p>
                  </a:txBody>
                  <a:tcPr/>
                </a:tc>
              </a:tr>
            </a:tbl>
          </a:graphicData>
        </a:graphic>
      </p:graphicFrame>
      <p:sp>
        <p:nvSpPr>
          <p:cNvPr id="6" name="Текст 5"/>
          <p:cNvSpPr>
            <a:spLocks noGrp="1"/>
          </p:cNvSpPr>
          <p:nvPr>
            <p:ph type="body" sz="half" idx="2"/>
          </p:nvPr>
        </p:nvSpPr>
        <p:spPr>
          <a:xfrm>
            <a:off x="611560" y="6237312"/>
            <a:ext cx="7864928" cy="315888"/>
          </a:xfrm>
        </p:spPr>
        <p:txBody>
          <a:bodyPr>
            <a:normAutofit fontScale="47500" lnSpcReduction="20000"/>
          </a:bodyPr>
          <a:lstStyle/>
          <a:p>
            <a:r>
              <a:rPr lang="ru-RU" sz="1900" i="1" dirty="0" smtClean="0">
                <a:solidFill>
                  <a:schemeClr val="bg1">
                    <a:lumMod val="95000"/>
                    <a:lumOff val="5000"/>
                  </a:schemeClr>
                </a:solidFill>
              </a:rPr>
              <a:t>На примере своей героини Толстой раскрывают одну из своих заветных идей: любовь действительная ведет к истине, чувственная страсть, принятая за любовь, ведет к неправде</a:t>
            </a:r>
            <a:r>
              <a:rPr lang="ru-RU" dirty="0" smtClean="0"/>
              <a:t>.</a:t>
            </a: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 calcmode="lin" valueType="num">
                                      <p:cBhvr>
                                        <p:cTn id="21" dur="1000" fill="hold"/>
                                        <p:tgtEl>
                                          <p:spTgt spid="6">
                                            <p:bg/>
                                          </p:spTgt>
                                        </p:tgtEl>
                                        <p:attrNameLst>
                                          <p:attrName>ppt_w</p:attrName>
                                        </p:attrNameLst>
                                      </p:cBhvr>
                                      <p:tavLst>
                                        <p:tav tm="0">
                                          <p:val>
                                            <p:strVal val="#ppt_w*0.70"/>
                                          </p:val>
                                        </p:tav>
                                        <p:tav tm="100000">
                                          <p:val>
                                            <p:strVal val="#ppt_w"/>
                                          </p:val>
                                        </p:tav>
                                      </p:tavLst>
                                    </p:anim>
                                    <p:anim calcmode="lin" valueType="num">
                                      <p:cBhvr>
                                        <p:cTn id="22" dur="1000" fill="hold"/>
                                        <p:tgtEl>
                                          <p:spTgt spid="6">
                                            <p:bg/>
                                          </p:spTgt>
                                        </p:tgtEl>
                                        <p:attrNameLst>
                                          <p:attrName>ppt_h</p:attrName>
                                        </p:attrNameLst>
                                      </p:cBhvr>
                                      <p:tavLst>
                                        <p:tav tm="0">
                                          <p:val>
                                            <p:strVal val="#ppt_h"/>
                                          </p:val>
                                        </p:tav>
                                        <p:tav tm="100000">
                                          <p:val>
                                            <p:strVal val="#ppt_h"/>
                                          </p:val>
                                        </p:tav>
                                      </p:tavLst>
                                    </p:anim>
                                    <p:animEffect transition="in" filter="fade">
                                      <p:cBhvr>
                                        <p:cTn id="23" dur="1000"/>
                                        <p:tgtEl>
                                          <p:spTgt spid="6">
                                            <p:bg/>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hlinkClick r:id="rId3" action="ppaction://hlinkfile"/>
          </p:cNvPr>
          <p:cNvPicPr>
            <a:picLocks noGrp="1" noChangeAspect="1"/>
          </p:cNvPicPr>
          <p:nvPr>
            <p:ph type="pic" idx="1"/>
          </p:nvPr>
        </p:nvPicPr>
        <p:blipFill>
          <a:blip r:embed="rId4" cstate="print">
            <a:extLst>
              <a:ext uri="{28A0092B-C50C-407E-A947-70E740481C1C}">
                <a14:useLocalDpi xmlns="" xmlns:a14="http://schemas.microsoft.com/office/drawing/2010/main" val="0"/>
              </a:ext>
            </a:extLst>
          </a:blip>
          <a:srcRect l="1278" r="1278"/>
          <a:stretch>
            <a:fillRect/>
          </a:stretch>
        </p:blipFill>
        <p:spPr>
          <a:xfrm>
            <a:off x="323528" y="260648"/>
            <a:ext cx="8568952" cy="6410687"/>
          </a:xfrm>
          <a:prstGeom prst="rect">
            <a:avLst/>
          </a:prstGeom>
          <a:ln>
            <a:noFill/>
          </a:ln>
          <a:effectLst>
            <a:softEdge rad="112500"/>
          </a:effectLst>
        </p:spPr>
      </p:pic>
      <p:sp>
        <p:nvSpPr>
          <p:cNvPr id="6" name="Текст 5"/>
          <p:cNvSpPr>
            <a:spLocks noGrp="1"/>
          </p:cNvSpPr>
          <p:nvPr>
            <p:ph type="body" sz="half" idx="2"/>
          </p:nvPr>
        </p:nvSpPr>
        <p:spPr>
          <a:xfrm>
            <a:off x="6372200" y="1052736"/>
            <a:ext cx="2520280" cy="5400600"/>
          </a:xfrm>
          <a:noFill/>
          <a:ln>
            <a:noFill/>
          </a:ln>
        </p:spPr>
        <p:txBody>
          <a:bodyPr>
            <a:normAutofit/>
          </a:bodyPr>
          <a:lstStyle/>
          <a:p>
            <a:r>
              <a:rPr lang="ru-RU" b="1" i="1" dirty="0" smtClean="0"/>
              <a:t>…действительно, глаза княжны, большие, глубокие и лучистые(как будто лучи теплого света иногда снопами выходили из них), были так хороши, что очень часто, несмотря на некрасивость всего лица, глаза эти делались привлекательнее красоты. Но княжна никогда не видела хорошего выражения своих глаз, того выражения, которое они принимали в те минуты. Когда она не думала о себе</a:t>
            </a:r>
            <a:endParaRPr lang="ru-RU" b="1" i="1" dirty="0"/>
          </a:p>
        </p:txBody>
      </p:sp>
      <p:sp>
        <p:nvSpPr>
          <p:cNvPr id="5" name="Прямоугольник 4"/>
          <p:cNvSpPr/>
          <p:nvPr/>
        </p:nvSpPr>
        <p:spPr>
          <a:xfrm>
            <a:off x="1547664" y="188640"/>
            <a:ext cx="5875326"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Марья Болконская</a:t>
            </a:r>
            <a:endParaRPr lang="ru-RU"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395536" y="5805264"/>
            <a:ext cx="8208912" cy="864096"/>
          </a:xfrm>
          <a:noFill/>
          <a:ln>
            <a:solidFill>
              <a:srgbClr val="FF0000"/>
            </a:solidFill>
          </a:ln>
        </p:spPr>
        <p:txBody>
          <a:bodyPr>
            <a:normAutofit fontScale="92500" lnSpcReduction="10000"/>
          </a:bodyPr>
          <a:lstStyle/>
          <a:p>
            <a:r>
              <a:rPr lang="ru-RU" dirty="0" smtClean="0"/>
              <a:t>Княжна Марья высоконравственный человек, обладающий прекрасной, нежной и очень доброй душой. Ей присущ романтизм, она умна и очень религиозна. Княжна Марья, впрочем, как и практически все женские персонажи, изображенные писателем, мечтает о прекрасном чувстве любви, о семейном счастье. </a:t>
            </a:r>
            <a:endParaRPr lang="ru-RU" dirty="0"/>
          </a:p>
        </p:txBody>
      </p:sp>
      <p:pic>
        <p:nvPicPr>
          <p:cNvPr id="1026" name="Picture 2" descr="C:\Documents and Settings\Ирина\Рабочий стол\Война и мир\марья.jболконская.jpeg"/>
          <p:cNvPicPr>
            <a:picLocks noGrp="1" noChangeAspect="1" noChangeArrowheads="1"/>
          </p:cNvPicPr>
          <p:nvPr>
            <p:ph type="pic" idx="1"/>
          </p:nvPr>
        </p:nvPicPr>
        <p:blipFill>
          <a:blip r:embed="rId2" cstate="print"/>
          <a:srcRect t="20443" b="20443"/>
          <a:stretch>
            <a:fillRect/>
          </a:stretch>
        </p:blipFill>
        <p:spPr bwMode="auto">
          <a:xfrm>
            <a:off x="6588224" y="188640"/>
            <a:ext cx="2268761" cy="1656184"/>
          </a:xfrm>
          <a:prstGeom prst="rect">
            <a:avLst/>
          </a:prstGeom>
          <a:ln>
            <a:noFill/>
          </a:ln>
          <a:effectLst>
            <a:softEdge rad="112500"/>
          </a:effectLst>
        </p:spPr>
      </p:pic>
      <p:graphicFrame>
        <p:nvGraphicFramePr>
          <p:cNvPr id="7" name="Таблица 6"/>
          <p:cNvGraphicFramePr>
            <a:graphicFrameLocks noGrp="1"/>
          </p:cNvGraphicFramePr>
          <p:nvPr/>
        </p:nvGraphicFramePr>
        <p:xfrm>
          <a:off x="395536" y="1757078"/>
          <a:ext cx="8208912" cy="3904170"/>
        </p:xfrm>
        <a:graphic>
          <a:graphicData uri="http://schemas.openxmlformats.org/drawingml/2006/table">
            <a:tbl>
              <a:tblPr firstRow="1" bandRow="1">
                <a:tableStyleId>{5C22544A-7EE6-4342-B048-85BDC9FD1C3A}</a:tableStyleId>
              </a:tblPr>
              <a:tblGrid>
                <a:gridCol w="4104456"/>
                <a:gridCol w="4104456"/>
              </a:tblGrid>
              <a:tr h="479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Особенности характера героини</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Как проявляются</a:t>
                      </a:r>
                    </a:p>
                    <a:p>
                      <a:endParaRPr lang="ru-RU" sz="1400" dirty="0"/>
                    </a:p>
                  </a:txBody>
                  <a:tcPr/>
                </a:tc>
              </a:tr>
              <a:tr h="1268340">
                <a:tc>
                  <a:txBody>
                    <a:bodyPr/>
                    <a:lstStyle/>
                    <a:p>
                      <a:r>
                        <a:rPr lang="ru-RU" sz="1200" dirty="0" smtClean="0"/>
                        <a:t>Любящая, способная на самопожертвование</a:t>
                      </a:r>
                      <a:endParaRPr lang="ru-RU" sz="1200" dirty="0"/>
                    </a:p>
                  </a:txBody>
                  <a:tcPr/>
                </a:tc>
                <a:tc>
                  <a:txBody>
                    <a:bodyPr/>
                    <a:lstStyle/>
                    <a:p>
                      <a:r>
                        <a:rPr lang="ru-RU" sz="1200" dirty="0" smtClean="0"/>
                        <a:t>«Христианская любовь к ближнему, любовь к врагам достойнее, отраднее и лучше, чем те чувства, которые могут внушить прекрасные глаза молодого человека молодой девушке».</a:t>
                      </a:r>
                    </a:p>
                    <a:p>
                      <a:r>
                        <a:rPr lang="ru-RU" sz="1200" dirty="0" smtClean="0"/>
                        <a:t>Самопожертвование, покорность судьбе сочетаются в ней с жаждой простого человеческого счастья.</a:t>
                      </a:r>
                      <a:endParaRPr lang="ru-RU" sz="1200" dirty="0"/>
                    </a:p>
                  </a:txBody>
                  <a:tcPr/>
                </a:tc>
              </a:tr>
              <a:tr h="761004">
                <a:tc>
                  <a:txBody>
                    <a:bodyPr/>
                    <a:lstStyle/>
                    <a:p>
                      <a:r>
                        <a:rPr lang="ru-RU" sz="1200" dirty="0" smtClean="0"/>
                        <a:t>Религиозна, умна</a:t>
                      </a:r>
                      <a:endParaRPr lang="ru-RU" sz="1200" dirty="0"/>
                    </a:p>
                  </a:txBody>
                  <a:tcPr/>
                </a:tc>
                <a:tc>
                  <a:txBody>
                    <a:bodyPr/>
                    <a:lstStyle/>
                    <a:p>
                      <a:r>
                        <a:rPr lang="ru-RU" sz="1200" dirty="0" smtClean="0"/>
                        <a:t>«Ах, ежели бы не было у нас религии, жизнь была бы очень печальна». Ее религиозность проистекает из ее нравственного чувства, она добросердечна и открыта миру.</a:t>
                      </a:r>
                      <a:endParaRPr lang="ru-RU" sz="1200" dirty="0"/>
                    </a:p>
                  </a:txBody>
                  <a:tcPr/>
                </a:tc>
              </a:tr>
              <a:tr h="825690">
                <a:tc>
                  <a:txBody>
                    <a:bodyPr/>
                    <a:lstStyle/>
                    <a:p>
                      <a:r>
                        <a:rPr lang="ru-RU" sz="1200" dirty="0" smtClean="0"/>
                        <a:t>Отличается терпимостью</a:t>
                      </a:r>
                      <a:endParaRPr lang="ru-RU" sz="1200" dirty="0"/>
                    </a:p>
                  </a:txBody>
                  <a:tcPr/>
                </a:tc>
                <a:tc>
                  <a:txBody>
                    <a:bodyPr/>
                    <a:lstStyle/>
                    <a:p>
                      <a:r>
                        <a:rPr lang="ru-RU" sz="1200" dirty="0" smtClean="0"/>
                        <a:t>Она на протяжении долгого времени покорно терпит насмешки отца. При этом, она любит Николая Андреевича. </a:t>
                      </a:r>
                      <a:endParaRPr lang="ru-RU" sz="1200" dirty="0"/>
                    </a:p>
                  </a:txBody>
                  <a:tcPr/>
                </a:tc>
              </a:tr>
              <a:tr h="338224">
                <a:tc>
                  <a:txBody>
                    <a:bodyPr/>
                    <a:lstStyle/>
                    <a:p>
                      <a:endParaRPr lang="ru-RU" dirty="0"/>
                    </a:p>
                  </a:txBody>
                  <a:tcPr/>
                </a:tc>
                <a:tc>
                  <a:txBody>
                    <a:bodyPr/>
                    <a:lstStyle/>
                    <a:p>
                      <a:endParaRPr lang="ru-RU" dirty="0"/>
                    </a:p>
                  </a:txBody>
                  <a:tcPr/>
                </a:tc>
              </a:tr>
            </a:tbl>
          </a:graphicData>
        </a:graphic>
      </p:graphicFrame>
      <p:sp>
        <p:nvSpPr>
          <p:cNvPr id="8" name="Прямоугольник 7"/>
          <p:cNvSpPr/>
          <p:nvPr/>
        </p:nvSpPr>
        <p:spPr>
          <a:xfrm>
            <a:off x="179512" y="260648"/>
            <a:ext cx="5875326"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Марья Болконская</a:t>
            </a:r>
            <a:endParaRPr lang="ru-RU"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bg/>
                                          </p:spTgt>
                                        </p:tgtEl>
                                        <p:attrNameLst>
                                          <p:attrName>style.visibility</p:attrName>
                                        </p:attrNameLst>
                                      </p:cBhvr>
                                      <p:to>
                                        <p:strVal val="visible"/>
                                      </p:to>
                                    </p:set>
                                    <p:anim calcmode="lin" valueType="num">
                                      <p:cBhvr>
                                        <p:cTn id="28" dur="1000" fill="hold"/>
                                        <p:tgtEl>
                                          <p:spTgt spid="6">
                                            <p:bg/>
                                          </p:spTgt>
                                        </p:tgtEl>
                                        <p:attrNameLst>
                                          <p:attrName>ppt_w</p:attrName>
                                        </p:attrNameLst>
                                      </p:cBhvr>
                                      <p:tavLst>
                                        <p:tav tm="0">
                                          <p:val>
                                            <p:strVal val="#ppt_w*0.70"/>
                                          </p:val>
                                        </p:tav>
                                        <p:tav tm="100000">
                                          <p:val>
                                            <p:strVal val="#ppt_w"/>
                                          </p:val>
                                        </p:tav>
                                      </p:tavLst>
                                    </p:anim>
                                    <p:anim calcmode="lin" valueType="num">
                                      <p:cBhvr>
                                        <p:cTn id="29" dur="1000" fill="hold"/>
                                        <p:tgtEl>
                                          <p:spTgt spid="6">
                                            <p:bg/>
                                          </p:spTgt>
                                        </p:tgtEl>
                                        <p:attrNameLst>
                                          <p:attrName>ppt_h</p:attrName>
                                        </p:attrNameLst>
                                      </p:cBhvr>
                                      <p:tavLst>
                                        <p:tav tm="0">
                                          <p:val>
                                            <p:strVal val="#ppt_h"/>
                                          </p:val>
                                        </p:tav>
                                        <p:tav tm="100000">
                                          <p:val>
                                            <p:strVal val="#ppt_h"/>
                                          </p:val>
                                        </p:tav>
                                      </p:tavLst>
                                    </p:anim>
                                    <p:animEffect transition="in" filter="fade">
                                      <p:cBhvr>
                                        <p:cTn id="30" dur="1000"/>
                                        <p:tgtEl>
                                          <p:spTgt spid="6">
                                            <p:bg/>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t="3247" b="3247"/>
          <a:stretch>
            <a:fillRect/>
          </a:stretch>
        </p:blipFill>
        <p:spPr>
          <a:xfrm>
            <a:off x="827584" y="188640"/>
            <a:ext cx="7598514" cy="5400600"/>
          </a:xfrm>
          <a:prstGeom prst="rect">
            <a:avLst/>
          </a:prstGeom>
          <a:ln>
            <a:noFill/>
          </a:ln>
          <a:effectLst>
            <a:softEdge rad="112500"/>
          </a:effectLst>
        </p:spPr>
      </p:pic>
      <p:sp>
        <p:nvSpPr>
          <p:cNvPr id="6" name="Текст 5"/>
          <p:cNvSpPr>
            <a:spLocks noGrp="1"/>
          </p:cNvSpPr>
          <p:nvPr>
            <p:ph type="body" sz="half" idx="2"/>
          </p:nvPr>
        </p:nvSpPr>
        <p:spPr>
          <a:xfrm>
            <a:off x="755576" y="5517232"/>
            <a:ext cx="8388424" cy="1340768"/>
          </a:xfrm>
          <a:noFill/>
          <a:ln>
            <a:solidFill>
              <a:schemeClr val="accent1"/>
            </a:solidFill>
          </a:ln>
        </p:spPr>
        <p:txBody>
          <a:bodyPr>
            <a:normAutofit fontScale="85000" lnSpcReduction="20000"/>
          </a:bodyPr>
          <a:lstStyle/>
          <a:p>
            <a:r>
              <a:rPr lang="ru-RU" b="1" dirty="0" smtClean="0"/>
              <a:t>Анна Павловна </a:t>
            </a:r>
            <a:r>
              <a:rPr lang="ru-RU" b="1" dirty="0" err="1" smtClean="0"/>
              <a:t>Шерер</a:t>
            </a:r>
            <a:r>
              <a:rPr lang="ru-RU" b="1" dirty="0" smtClean="0"/>
              <a:t>…несмотря на свои сорок лет, была преисполнена оживления и порывов.</a:t>
            </a:r>
          </a:p>
          <a:p>
            <a:r>
              <a:rPr lang="ru-RU" b="1" dirty="0" smtClean="0"/>
              <a:t>Быть энтузиасткой сделалось ее общественным положением, и иногда, когда ей даже того не хотелось, она, чтобы не обмануть ожидания людей, знавших ее, делалась энтузиасткой. Сдержанная улыбка, игравшая постоянно на лице Анны Павловны, хотя и не шла к ее отжившим чертам, выражала, как у избалованных детей, постоянное сознание своего милого недостатка, от которого она не хочет, не может и не находит нужным исправляться.</a:t>
            </a:r>
            <a:endParaRPr lang="ru-RU" b="1" dirty="0"/>
          </a:p>
        </p:txBody>
      </p:sp>
      <p:sp>
        <p:nvSpPr>
          <p:cNvPr id="7" name="Прямоугольник 6"/>
          <p:cNvSpPr/>
          <p:nvPr/>
        </p:nvSpPr>
        <p:spPr>
          <a:xfrm>
            <a:off x="1115616" y="188640"/>
            <a:ext cx="7128792"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Анна Павловна </a:t>
            </a:r>
            <a:r>
              <a:rPr lang="ru-RU" sz="36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Шерер</a:t>
            </a:r>
            <a:endParaRPr lang="ru-RU"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 calcmode="lin" valueType="num">
                                      <p:cBhvr>
                                        <p:cTn id="21" dur="1000" fill="hold"/>
                                        <p:tgtEl>
                                          <p:spTgt spid="6">
                                            <p:bg/>
                                          </p:spTgt>
                                        </p:tgtEl>
                                        <p:attrNameLst>
                                          <p:attrName>ppt_w</p:attrName>
                                        </p:attrNameLst>
                                      </p:cBhvr>
                                      <p:tavLst>
                                        <p:tav tm="0">
                                          <p:val>
                                            <p:strVal val="#ppt_w*0.70"/>
                                          </p:val>
                                        </p:tav>
                                        <p:tav tm="100000">
                                          <p:val>
                                            <p:strVal val="#ppt_w"/>
                                          </p:val>
                                        </p:tav>
                                      </p:tavLst>
                                    </p:anim>
                                    <p:anim calcmode="lin" valueType="num">
                                      <p:cBhvr>
                                        <p:cTn id="22" dur="1000" fill="hold"/>
                                        <p:tgtEl>
                                          <p:spTgt spid="6">
                                            <p:bg/>
                                          </p:spTgt>
                                        </p:tgtEl>
                                        <p:attrNameLst>
                                          <p:attrName>ppt_h</p:attrName>
                                        </p:attrNameLst>
                                      </p:cBhvr>
                                      <p:tavLst>
                                        <p:tav tm="0">
                                          <p:val>
                                            <p:strVal val="#ppt_h"/>
                                          </p:val>
                                        </p:tav>
                                        <p:tav tm="100000">
                                          <p:val>
                                            <p:strVal val="#ppt_h"/>
                                          </p:val>
                                        </p:tav>
                                      </p:tavLst>
                                    </p:anim>
                                    <p:animEffect transition="in" filter="fade">
                                      <p:cBhvr>
                                        <p:cTn id="23" dur="1000"/>
                                        <p:tgtEl>
                                          <p:spTgt spid="6">
                                            <p:bg/>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p:cTn id="35"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l="2766" r="2766"/>
          <a:stretch>
            <a:fillRect/>
          </a:stretch>
        </p:blipFill>
        <p:spPr>
          <a:xfrm>
            <a:off x="755576" y="260648"/>
            <a:ext cx="7920880" cy="6426374"/>
          </a:xfrm>
          <a:prstGeom prst="rect">
            <a:avLst/>
          </a:prstGeom>
          <a:ln>
            <a:noFill/>
          </a:ln>
          <a:effectLst>
            <a:softEdge rad="112500"/>
          </a:effectLst>
        </p:spPr>
      </p:pic>
      <p:sp>
        <p:nvSpPr>
          <p:cNvPr id="6" name="Текст 5"/>
          <p:cNvSpPr>
            <a:spLocks noGrp="1"/>
          </p:cNvSpPr>
          <p:nvPr>
            <p:ph type="body" sz="half" idx="2"/>
          </p:nvPr>
        </p:nvSpPr>
        <p:spPr>
          <a:xfrm>
            <a:off x="6732240" y="908720"/>
            <a:ext cx="2160240" cy="5949280"/>
          </a:xfrm>
          <a:noFill/>
          <a:ln>
            <a:noFill/>
          </a:ln>
        </p:spPr>
        <p:txBody>
          <a:bodyPr>
            <a:normAutofit fontScale="92500" lnSpcReduction="10000"/>
          </a:bodyPr>
          <a:lstStyle/>
          <a:p>
            <a:r>
              <a:rPr lang="ru-RU" b="1" dirty="0" smtClean="0"/>
              <a:t>Ее (Лизы) хорошенькая, с чуть черневшимися усиками верхняя губка была коротка по зубам, но тем милее она открывалась и тем еще милее вытягивалась иногда и опускалась на нижнюю. Как это бывает у вполне привлекательных женщин, недостаток ее – короткость губы и полуоткрытый рот – казались ее особенною, собственно ее красотой. Всем было весело смотреть на эту полную здоровья и живости хорошенькую будущую мать, так легко переносившую свое положение. </a:t>
            </a:r>
            <a:endParaRPr lang="ru-RU" b="1" dirty="0"/>
          </a:p>
        </p:txBody>
      </p:sp>
      <p:sp>
        <p:nvSpPr>
          <p:cNvPr id="5" name="Прямоугольник 4"/>
          <p:cNvSpPr/>
          <p:nvPr/>
        </p:nvSpPr>
        <p:spPr>
          <a:xfrm>
            <a:off x="1403648" y="0"/>
            <a:ext cx="6210354"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Маленькая княгиня</a:t>
            </a:r>
            <a:endParaRPr lang="ru-RU"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199" y="260648"/>
            <a:ext cx="8528913" cy="6121864"/>
          </a:xfrm>
          <a:prstGeom prst="rect">
            <a:avLst/>
          </a:prstGeom>
          <a:ln>
            <a:noFill/>
          </a:ln>
          <a:effectLst>
            <a:softEdge rad="112500"/>
          </a:effectLst>
        </p:spPr>
      </p:pic>
      <p:sp>
        <p:nvSpPr>
          <p:cNvPr id="6" name="Текст 5"/>
          <p:cNvSpPr>
            <a:spLocks noGrp="1"/>
          </p:cNvSpPr>
          <p:nvPr>
            <p:ph type="body" sz="half" idx="2"/>
          </p:nvPr>
        </p:nvSpPr>
        <p:spPr>
          <a:xfrm>
            <a:off x="6948264" y="692696"/>
            <a:ext cx="2016224" cy="5976664"/>
          </a:xfrm>
          <a:noFill/>
          <a:ln>
            <a:noFill/>
          </a:ln>
        </p:spPr>
        <p:txBody>
          <a:bodyPr>
            <a:normAutofit/>
          </a:bodyPr>
          <a:lstStyle/>
          <a:p>
            <a:r>
              <a:rPr lang="ru-RU" sz="1600" b="1" dirty="0" err="1" smtClean="0"/>
              <a:t>Элен</a:t>
            </a:r>
            <a:r>
              <a:rPr lang="ru-RU" sz="1600" b="1" dirty="0" smtClean="0"/>
              <a:t> была так хороша, что не только не было в ней заметно и тени кокетства, но, напротив, ей как будто совестно было за свою несомненную и слишком сильно и победительно – действующую красоту. Она как будто желала и не могла умалить действие своей красоты.</a:t>
            </a:r>
            <a:endParaRPr lang="ru-RU" sz="1600" b="1" dirty="0"/>
          </a:p>
        </p:txBody>
      </p:sp>
      <p:sp>
        <p:nvSpPr>
          <p:cNvPr id="5" name="Прямоугольник 4"/>
          <p:cNvSpPr/>
          <p:nvPr/>
        </p:nvSpPr>
        <p:spPr>
          <a:xfrm>
            <a:off x="2339752" y="0"/>
            <a:ext cx="4600940"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Элен</a:t>
            </a:r>
            <a:r>
              <a:rPr lang="ru-RU"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Курагина</a:t>
            </a:r>
            <a:endParaRPr lang="ru-RU"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619667"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Великосветские красавицы</a:t>
            </a:r>
            <a:endParaRPr lang="ru-RU"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7" name="Picture 3" descr="C:\Documents and Settings\Ирина\Рабочий стол\Война и мир\лиза.jpeg"/>
          <p:cNvPicPr>
            <a:picLocks noChangeAspect="1" noChangeArrowheads="1"/>
          </p:cNvPicPr>
          <p:nvPr/>
        </p:nvPicPr>
        <p:blipFill>
          <a:blip r:embed="rId3" cstate="print"/>
          <a:srcRect/>
          <a:stretch>
            <a:fillRect/>
          </a:stretch>
        </p:blipFill>
        <p:spPr bwMode="auto">
          <a:xfrm>
            <a:off x="3563888" y="1412776"/>
            <a:ext cx="1800200" cy="1872208"/>
          </a:xfrm>
          <a:prstGeom prst="rect">
            <a:avLst/>
          </a:prstGeom>
          <a:ln>
            <a:noFill/>
          </a:ln>
          <a:effectLst>
            <a:softEdge rad="112500"/>
          </a:effectLst>
        </p:spPr>
      </p:pic>
      <p:pic>
        <p:nvPicPr>
          <p:cNvPr id="1028" name="Picture 4" descr="C:\Documents and Settings\Ирина\Рабочий стол\Война и мир\элен и наташа.jpeg"/>
          <p:cNvPicPr>
            <a:picLocks noChangeAspect="1" noChangeArrowheads="1"/>
          </p:cNvPicPr>
          <p:nvPr/>
        </p:nvPicPr>
        <p:blipFill>
          <a:blip r:embed="rId4" cstate="print"/>
          <a:srcRect/>
          <a:stretch>
            <a:fillRect/>
          </a:stretch>
        </p:blipFill>
        <p:spPr bwMode="auto">
          <a:xfrm>
            <a:off x="6732240" y="1484784"/>
            <a:ext cx="1656184" cy="1800200"/>
          </a:xfrm>
          <a:prstGeom prst="rect">
            <a:avLst/>
          </a:prstGeom>
          <a:ln>
            <a:noFill/>
          </a:ln>
          <a:effectLst>
            <a:softEdge rad="112500"/>
          </a:effectLst>
        </p:spPr>
      </p:pic>
      <p:pic>
        <p:nvPicPr>
          <p:cNvPr id="1029" name="Picture 5" descr="C:\Documents and Settings\Ирина\Рабочий стол\Война и мир\шерер.jpeg"/>
          <p:cNvPicPr>
            <a:picLocks noChangeAspect="1" noChangeArrowheads="1"/>
          </p:cNvPicPr>
          <p:nvPr/>
        </p:nvPicPr>
        <p:blipFill>
          <a:blip r:embed="rId5" cstate="print"/>
          <a:srcRect/>
          <a:stretch>
            <a:fillRect/>
          </a:stretch>
        </p:blipFill>
        <p:spPr bwMode="auto">
          <a:xfrm>
            <a:off x="683568" y="1484784"/>
            <a:ext cx="1790700" cy="1728192"/>
          </a:xfrm>
          <a:prstGeom prst="rect">
            <a:avLst/>
          </a:prstGeom>
          <a:ln>
            <a:noFill/>
          </a:ln>
          <a:effectLst>
            <a:softEdge rad="112500"/>
          </a:effectLst>
        </p:spPr>
      </p:pic>
      <p:sp>
        <p:nvSpPr>
          <p:cNvPr id="11" name="Прямоугольник 10"/>
          <p:cNvSpPr/>
          <p:nvPr/>
        </p:nvSpPr>
        <p:spPr>
          <a:xfrm>
            <a:off x="2051720" y="1052736"/>
            <a:ext cx="4572000" cy="1200329"/>
          </a:xfrm>
          <a:prstGeom prst="rect">
            <a:avLst/>
          </a:prstGeom>
        </p:spPr>
        <p:txBody>
          <a:bodyPr>
            <a:spAutoFit/>
          </a:bodyPr>
          <a:lstStyle/>
          <a:p>
            <a:endParaRPr lang="ru-RU" dirty="0" smtClean="0"/>
          </a:p>
          <a:p>
            <a:endParaRPr lang="ru-RU" dirty="0" smtClean="0"/>
          </a:p>
          <a:p>
            <a:endParaRPr lang="ru-RU" dirty="0" smtClean="0"/>
          </a:p>
          <a:p>
            <a:endParaRPr lang="ru-RU" dirty="0"/>
          </a:p>
        </p:txBody>
      </p:sp>
      <p:sp>
        <p:nvSpPr>
          <p:cNvPr id="14" name="Прямоугольник 13"/>
          <p:cNvSpPr/>
          <p:nvPr/>
        </p:nvSpPr>
        <p:spPr>
          <a:xfrm>
            <a:off x="2123728" y="4077072"/>
            <a:ext cx="4572000" cy="369332"/>
          </a:xfrm>
          <a:prstGeom prst="rect">
            <a:avLst/>
          </a:prstGeom>
        </p:spPr>
        <p:txBody>
          <a:bodyPr wrap="square">
            <a:spAutoFit/>
          </a:bodyPr>
          <a:lstStyle/>
          <a:p>
            <a:r>
              <a:rPr lang="ru-RU" dirty="0" smtClean="0"/>
              <a:t>.</a:t>
            </a:r>
          </a:p>
        </p:txBody>
      </p:sp>
      <p:sp>
        <p:nvSpPr>
          <p:cNvPr id="15" name="Содержимое 14"/>
          <p:cNvSpPr>
            <a:spLocks noGrp="1"/>
          </p:cNvSpPr>
          <p:nvPr>
            <p:ph idx="1"/>
          </p:nvPr>
        </p:nvSpPr>
        <p:spPr>
          <a:xfrm>
            <a:off x="457200" y="3789040"/>
            <a:ext cx="8229600" cy="2665768"/>
          </a:xfrm>
        </p:spPr>
        <p:txBody>
          <a:bodyPr>
            <a:normAutofit fontScale="85000" lnSpcReduction="20000"/>
          </a:bodyPr>
          <a:lstStyle/>
          <a:p>
            <a:pPr>
              <a:buNone/>
            </a:pPr>
            <a:r>
              <a:rPr lang="ru-RU" dirty="0" smtClean="0"/>
              <a:t>   Любимым героиням – Наташе Ростовой и Марье Болконской Л.Н.Толстой противопоставляет светских красавиц – </a:t>
            </a:r>
            <a:r>
              <a:rPr lang="ru-RU" dirty="0" err="1" smtClean="0"/>
              <a:t>Элен</a:t>
            </a:r>
            <a:r>
              <a:rPr lang="ru-RU" dirty="0" smtClean="0"/>
              <a:t> Курагину, маленькую княгиню, Анну Павловну </a:t>
            </a:r>
            <a:r>
              <a:rPr lang="ru-RU" dirty="0" err="1" smtClean="0"/>
              <a:t>Шерер</a:t>
            </a:r>
            <a:r>
              <a:rPr lang="ru-RU" dirty="0" smtClean="0"/>
              <a:t>. Но красота и молодость представителей высшего света принимают отталкивающий характер, ибо эта красота не согрета душой.</a:t>
            </a: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 calcmode="lin" valueType="num">
                                      <p:cBhvr>
                                        <p:cTn id="14" dur="1000" fill="hold"/>
                                        <p:tgtEl>
                                          <p:spTgt spid="1029"/>
                                        </p:tgtEl>
                                        <p:attrNameLst>
                                          <p:attrName>ppt_w</p:attrName>
                                        </p:attrNameLst>
                                      </p:cBhvr>
                                      <p:tavLst>
                                        <p:tav tm="0">
                                          <p:val>
                                            <p:strVal val="#ppt_w*0.70"/>
                                          </p:val>
                                        </p:tav>
                                        <p:tav tm="100000">
                                          <p:val>
                                            <p:strVal val="#ppt_w"/>
                                          </p:val>
                                        </p:tav>
                                      </p:tavLst>
                                    </p:anim>
                                    <p:anim calcmode="lin" valueType="num">
                                      <p:cBhvr>
                                        <p:cTn id="15" dur="1000" fill="hold"/>
                                        <p:tgtEl>
                                          <p:spTgt spid="1029"/>
                                        </p:tgtEl>
                                        <p:attrNameLst>
                                          <p:attrName>ppt_h</p:attrName>
                                        </p:attrNameLst>
                                      </p:cBhvr>
                                      <p:tavLst>
                                        <p:tav tm="0">
                                          <p:val>
                                            <p:strVal val="#ppt_h"/>
                                          </p:val>
                                        </p:tav>
                                        <p:tav tm="100000">
                                          <p:val>
                                            <p:strVal val="#ppt_h"/>
                                          </p:val>
                                        </p:tav>
                                      </p:tavLst>
                                    </p:anim>
                                    <p:animEffect transition="in" filter="fade">
                                      <p:cBhvr>
                                        <p:cTn id="16" dur="1000"/>
                                        <p:tgtEl>
                                          <p:spTgt spid="102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1000" fill="hold"/>
                                        <p:tgtEl>
                                          <p:spTgt spid="1027"/>
                                        </p:tgtEl>
                                        <p:attrNameLst>
                                          <p:attrName>ppt_w</p:attrName>
                                        </p:attrNameLst>
                                      </p:cBhvr>
                                      <p:tavLst>
                                        <p:tav tm="0">
                                          <p:val>
                                            <p:strVal val="#ppt_w*0.70"/>
                                          </p:val>
                                        </p:tav>
                                        <p:tav tm="100000">
                                          <p:val>
                                            <p:strVal val="#ppt_w"/>
                                          </p:val>
                                        </p:tav>
                                      </p:tavLst>
                                    </p:anim>
                                    <p:anim calcmode="lin" valueType="num">
                                      <p:cBhvr>
                                        <p:cTn id="22" dur="1000" fill="hold"/>
                                        <p:tgtEl>
                                          <p:spTgt spid="1027"/>
                                        </p:tgtEl>
                                        <p:attrNameLst>
                                          <p:attrName>ppt_h</p:attrName>
                                        </p:attrNameLst>
                                      </p:cBhvr>
                                      <p:tavLst>
                                        <p:tav tm="0">
                                          <p:val>
                                            <p:strVal val="#ppt_h"/>
                                          </p:val>
                                        </p:tav>
                                        <p:tav tm="100000">
                                          <p:val>
                                            <p:strVal val="#ppt_h"/>
                                          </p:val>
                                        </p:tav>
                                      </p:tavLst>
                                    </p:anim>
                                    <p:animEffect transition="in" filter="fade">
                                      <p:cBhvr>
                                        <p:cTn id="23" dur="10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1000" fill="hold"/>
                                        <p:tgtEl>
                                          <p:spTgt spid="1028"/>
                                        </p:tgtEl>
                                        <p:attrNameLst>
                                          <p:attrName>ppt_w</p:attrName>
                                        </p:attrNameLst>
                                      </p:cBhvr>
                                      <p:tavLst>
                                        <p:tav tm="0">
                                          <p:val>
                                            <p:strVal val="#ppt_w*0.70"/>
                                          </p:val>
                                        </p:tav>
                                        <p:tav tm="100000">
                                          <p:val>
                                            <p:strVal val="#ppt_w"/>
                                          </p:val>
                                        </p:tav>
                                      </p:tavLst>
                                    </p:anim>
                                    <p:anim calcmode="lin" valueType="num">
                                      <p:cBhvr>
                                        <p:cTn id="29" dur="1000" fill="hold"/>
                                        <p:tgtEl>
                                          <p:spTgt spid="1028"/>
                                        </p:tgtEl>
                                        <p:attrNameLst>
                                          <p:attrName>ppt_h</p:attrName>
                                        </p:attrNameLst>
                                      </p:cBhvr>
                                      <p:tavLst>
                                        <p:tav tm="0">
                                          <p:val>
                                            <p:strVal val="#ppt_h"/>
                                          </p:val>
                                        </p:tav>
                                        <p:tav tm="100000">
                                          <p:val>
                                            <p:strVal val="#ppt_h"/>
                                          </p:val>
                                        </p:tav>
                                      </p:tavLst>
                                    </p:anim>
                                    <p:animEffect transition="in" filter="fade">
                                      <p:cBhvr>
                                        <p:cTn id="30" dur="10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p:cTn id="35" dur="10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276872"/>
            <a:ext cx="8820472" cy="2376264"/>
          </a:xfrm>
        </p:spPr>
        <p:txBody>
          <a:bodyPr>
            <a:normAutofit/>
          </a:bodyPr>
          <a:lstStyle/>
          <a:p>
            <a:r>
              <a:rPr lang="ru-RU" i="1" dirty="0" smtClean="0"/>
              <a:t/>
            </a:r>
            <a:br>
              <a:rPr lang="ru-RU" i="1" dirty="0" smtClean="0"/>
            </a:br>
            <a:r>
              <a:rPr lang="ru-RU" i="1" dirty="0" smtClean="0"/>
              <a:t/>
            </a:r>
            <a:br>
              <a:rPr lang="ru-RU" i="1" dirty="0" smtClean="0"/>
            </a:br>
            <a:endParaRPr lang="ru-RU" i="1" dirty="0"/>
          </a:p>
        </p:txBody>
      </p:sp>
      <p:sp>
        <p:nvSpPr>
          <p:cNvPr id="3" name="Содержимое 2"/>
          <p:cNvSpPr>
            <a:spLocks noGrp="1"/>
          </p:cNvSpPr>
          <p:nvPr>
            <p:ph idx="1"/>
          </p:nvPr>
        </p:nvSpPr>
        <p:spPr>
          <a:xfrm>
            <a:off x="457200" y="476672"/>
            <a:ext cx="8229600" cy="6381328"/>
          </a:xfrm>
        </p:spPr>
        <p:txBody>
          <a:bodyPr>
            <a:normAutofit fontScale="92500" lnSpcReduction="20000"/>
          </a:bodyPr>
          <a:lstStyle/>
          <a:p>
            <a:r>
              <a:rPr lang="ru-RU" b="1" i="1" u="sng" dirty="0" smtClean="0">
                <a:ln w="3175">
                  <a:noFill/>
                </a:ln>
                <a:solidFill>
                  <a:schemeClr val="accent2">
                    <a:lumMod val="60000"/>
                    <a:lumOff val="40000"/>
                  </a:schemeClr>
                </a:solidFill>
              </a:rPr>
              <a:t>Цели и задачи:</a:t>
            </a:r>
            <a:endParaRPr lang="ru-RU" b="1" i="1" dirty="0" smtClean="0">
              <a:ln w="3175">
                <a:noFill/>
              </a:ln>
              <a:solidFill>
                <a:schemeClr val="accent2">
                  <a:lumMod val="60000"/>
                  <a:lumOff val="40000"/>
                </a:schemeClr>
              </a:solidFill>
            </a:endParaRPr>
          </a:p>
          <a:p>
            <a:pPr lvl="0"/>
            <a:r>
              <a:rPr lang="ru-RU" b="1" i="1" dirty="0" smtClean="0">
                <a:ln w="3175">
                  <a:noFill/>
                </a:ln>
                <a:solidFill>
                  <a:schemeClr val="accent2">
                    <a:lumMod val="60000"/>
                    <a:lumOff val="40000"/>
                  </a:schemeClr>
                </a:solidFill>
              </a:rPr>
              <a:t>образовательная: показать своеобразие и роль женских образов в романе «Война и мир»,  средства создания литературных характеров;</a:t>
            </a:r>
          </a:p>
          <a:p>
            <a:pPr lvl="0"/>
            <a:r>
              <a:rPr lang="ru-RU" b="1" i="1" dirty="0" smtClean="0">
                <a:ln w="3175">
                  <a:noFill/>
                </a:ln>
                <a:solidFill>
                  <a:schemeClr val="accent2">
                    <a:lumMod val="60000"/>
                    <a:lumOff val="40000"/>
                  </a:schemeClr>
                </a:solidFill>
              </a:rPr>
              <a:t>воспитательная: воспитание умения сочувствовать, сопереживать;</a:t>
            </a:r>
          </a:p>
          <a:p>
            <a:r>
              <a:rPr lang="ru-RU" b="1" i="1" dirty="0" smtClean="0">
                <a:ln w="3175">
                  <a:noFill/>
                </a:ln>
                <a:solidFill>
                  <a:schemeClr val="accent2">
                    <a:lumMod val="60000"/>
                    <a:lumOff val="40000"/>
                  </a:schemeClr>
                </a:solidFill>
              </a:rPr>
              <a:t>развивающая: формировать умение определять место и роль литературных героев в произведении, характеризовать их, сравнивать поведение персонажа в рамках эпизода; формировать умение определять роль определенного персонажа в системе всего произведения</a:t>
            </a:r>
            <a:endParaRPr lang="ru-RU" b="1" i="1" dirty="0">
              <a:ln w="3175">
                <a:noFill/>
              </a:ln>
              <a:solidFill>
                <a:schemeClr val="accent2">
                  <a:lumMod val="60000"/>
                  <a:lumOff val="40000"/>
                </a:schemeClr>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628800"/>
            <a:ext cx="7704856" cy="4320480"/>
          </a:xfrm>
        </p:spPr>
        <p:txBody>
          <a:bodyPr>
            <a:noAutofit/>
          </a:bodyPr>
          <a:lstStyle/>
          <a:p>
            <a:r>
              <a:rPr lang="ru-RU" sz="2800" u="sng" dirty="0" smtClean="0">
                <a:ln w="3175">
                  <a:noFill/>
                </a:ln>
              </a:rPr>
              <a:t>Для юношей</a:t>
            </a:r>
            <a:r>
              <a:rPr lang="ru-RU" sz="2800" dirty="0" smtClean="0">
                <a:ln w="3175">
                  <a:noFill/>
                </a:ln>
              </a:rPr>
              <a:t>: С какой из героинь Толстого, по-вашему, легче всего строить семейную жизнь? </a:t>
            </a:r>
            <a:r>
              <a:rPr lang="ru-RU" sz="2800" dirty="0" smtClean="0">
                <a:ln w="6350">
                  <a:noFill/>
                </a:ln>
              </a:rPr>
              <a:t/>
            </a:r>
            <a:br>
              <a:rPr lang="ru-RU" sz="2800" dirty="0" smtClean="0">
                <a:ln w="6350">
                  <a:noFill/>
                </a:ln>
              </a:rPr>
            </a:br>
            <a:r>
              <a:rPr lang="ru-RU" sz="2800" dirty="0" smtClean="0">
                <a:ln w="6350">
                  <a:noFill/>
                </a:ln>
              </a:rPr>
              <a:t> </a:t>
            </a:r>
            <a:br>
              <a:rPr lang="ru-RU" sz="2800" dirty="0" smtClean="0">
                <a:ln w="6350">
                  <a:noFill/>
                </a:ln>
              </a:rPr>
            </a:br>
            <a:r>
              <a:rPr lang="ru-RU" sz="2800" dirty="0" smtClean="0">
                <a:ln w="6350">
                  <a:noFill/>
                </a:ln>
              </a:rPr>
              <a:t> </a:t>
            </a:r>
            <a:r>
              <a:rPr lang="ru-RU" sz="2800" u="sng" dirty="0" smtClean="0">
                <a:ln w="6350">
                  <a:noFill/>
                </a:ln>
              </a:rPr>
              <a:t>Для девушек</a:t>
            </a:r>
            <a:r>
              <a:rPr lang="ru-RU" sz="2800" dirty="0" smtClean="0">
                <a:ln w="6350">
                  <a:noFill/>
                </a:ln>
              </a:rPr>
              <a:t>: Какую из героинь вы выбрали бы для себя в качестве образца для подражания в будущем?</a:t>
            </a:r>
            <a:br>
              <a:rPr lang="ru-RU" sz="2800" dirty="0" smtClean="0">
                <a:ln w="6350">
                  <a:noFill/>
                </a:ln>
              </a:rPr>
            </a:br>
            <a:endParaRPr lang="ru-RU" sz="2800" b="1" i="1" spc="-150" dirty="0">
              <a:ln w="6350">
                <a:noFill/>
              </a:ln>
            </a:endParaRPr>
          </a:p>
        </p:txBody>
      </p:sp>
      <p:sp>
        <p:nvSpPr>
          <p:cNvPr id="3" name="Содержимое 2"/>
          <p:cNvSpPr>
            <a:spLocks noGrp="1"/>
          </p:cNvSpPr>
          <p:nvPr>
            <p:ph idx="1"/>
          </p:nvPr>
        </p:nvSpPr>
        <p:spPr>
          <a:xfrm>
            <a:off x="2267744" y="1340768"/>
            <a:ext cx="4176464" cy="3851920"/>
          </a:xfrm>
        </p:spPr>
        <p:txBody>
          <a:bodyPr/>
          <a:lstStyle/>
          <a:p>
            <a:pPr>
              <a:buNone/>
            </a:pPr>
            <a:endParaRPr lang="ru-RU" dirty="0" smtClean="0"/>
          </a:p>
          <a:p>
            <a:pPr>
              <a:buNone/>
            </a:pPr>
            <a:endParaRPr lang="ru-RU" dirty="0"/>
          </a:p>
        </p:txBody>
      </p:sp>
      <p:sp>
        <p:nvSpPr>
          <p:cNvPr id="4" name="Прямоугольник 3"/>
          <p:cNvSpPr/>
          <p:nvPr/>
        </p:nvSpPr>
        <p:spPr>
          <a:xfrm>
            <a:off x="1979712" y="692696"/>
            <a:ext cx="505298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Рефлексия</a:t>
            </a:r>
            <a:endParaRPr lang="ru-RU" sz="5400" b="1" cap="all" spc="0" dirty="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67744" y="1340768"/>
            <a:ext cx="4176464" cy="3851920"/>
          </a:xfrm>
        </p:spPr>
        <p:txBody>
          <a:bodyPr/>
          <a:lstStyle/>
          <a:p>
            <a:pPr>
              <a:buNone/>
            </a:pPr>
            <a:endParaRPr lang="ru-RU" dirty="0" smtClean="0"/>
          </a:p>
          <a:p>
            <a:pPr>
              <a:buNone/>
            </a:pPr>
            <a:endParaRPr lang="ru-RU" dirty="0"/>
          </a:p>
        </p:txBody>
      </p:sp>
      <p:sp>
        <p:nvSpPr>
          <p:cNvPr id="4" name="Прямоугольник 3"/>
          <p:cNvSpPr/>
          <p:nvPr/>
        </p:nvSpPr>
        <p:spPr>
          <a:xfrm>
            <a:off x="1" y="260648"/>
            <a:ext cx="8964488"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spc="0" dirty="0" smtClean="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Использованная литература:</a:t>
            </a:r>
            <a:endParaRPr lang="ru-RU" sz="3600" b="1" cap="all" spc="0" dirty="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539552" y="1700808"/>
            <a:ext cx="7056784" cy="3170099"/>
          </a:xfrm>
          <a:prstGeom prst="rect">
            <a:avLst/>
          </a:prstGeom>
          <a:noFill/>
        </p:spPr>
        <p:txBody>
          <a:bodyPr wrap="square" rtlCol="0">
            <a:spAutoFit/>
          </a:bodyPr>
          <a:lstStyle/>
          <a:p>
            <a:pPr marL="342900" indent="-342900">
              <a:buAutoNum type="arabicPeriod"/>
            </a:pPr>
            <a:r>
              <a:rPr lang="ru-RU" sz="2000" b="1" dirty="0" smtClean="0">
                <a:solidFill>
                  <a:schemeClr val="accent1">
                    <a:lumMod val="60000"/>
                    <a:lumOff val="40000"/>
                  </a:schemeClr>
                </a:solidFill>
              </a:rPr>
              <a:t>Толстой Л.Н. Война и мир: роман. В 4 т., М.: Дрофа, 2005.</a:t>
            </a:r>
          </a:p>
          <a:p>
            <a:pPr marL="342900" indent="-342900">
              <a:buAutoNum type="arabicPeriod"/>
            </a:pPr>
            <a:r>
              <a:rPr lang="ru-RU" sz="2000" b="1" dirty="0" smtClean="0">
                <a:solidFill>
                  <a:schemeClr val="accent1">
                    <a:lumMod val="60000"/>
                    <a:lumOff val="40000"/>
                  </a:schemeClr>
                </a:solidFill>
              </a:rPr>
              <a:t>Золотарева И.В., Михайлова Т.И. Универсальные поурочные разработки по литературе. 10 класс. М.: «ВАКО», 2006.</a:t>
            </a:r>
          </a:p>
          <a:p>
            <a:pPr marL="342900" indent="-342900">
              <a:buAutoNum type="arabicPeriod"/>
            </a:pPr>
            <a:r>
              <a:rPr lang="ru-RU" sz="2000" b="1" dirty="0" smtClean="0">
                <a:solidFill>
                  <a:schemeClr val="accent1">
                    <a:lumMod val="60000"/>
                    <a:lumOff val="40000"/>
                  </a:schemeClr>
                </a:solidFill>
              </a:rPr>
              <a:t>Харитонова О.Н. Интеллектуальные литературные игры для </a:t>
            </a:r>
            <a:r>
              <a:rPr lang="ru-RU" sz="2000" b="1" dirty="0" err="1" smtClean="0">
                <a:solidFill>
                  <a:schemeClr val="accent1">
                    <a:lumMod val="60000"/>
                    <a:lumOff val="40000"/>
                  </a:schemeClr>
                </a:solidFill>
              </a:rPr>
              <a:t>учащихся.-Ростов</a:t>
            </a:r>
            <a:r>
              <a:rPr lang="ru-RU" sz="2000" b="1" dirty="0" smtClean="0">
                <a:solidFill>
                  <a:schemeClr val="accent1">
                    <a:lumMod val="60000"/>
                    <a:lumOff val="40000"/>
                  </a:schemeClr>
                </a:solidFill>
              </a:rPr>
              <a:t> </a:t>
            </a:r>
            <a:r>
              <a:rPr lang="ru-RU" sz="2000" b="1" dirty="0" err="1" smtClean="0">
                <a:solidFill>
                  <a:schemeClr val="accent1">
                    <a:lumMod val="60000"/>
                    <a:lumOff val="40000"/>
                  </a:schemeClr>
                </a:solidFill>
              </a:rPr>
              <a:t>н</a:t>
            </a:r>
            <a:r>
              <a:rPr lang="ru-RU" sz="2000" b="1" dirty="0" smtClean="0">
                <a:solidFill>
                  <a:schemeClr val="accent1">
                    <a:lumMod val="60000"/>
                    <a:lumOff val="40000"/>
                  </a:schemeClr>
                </a:solidFill>
              </a:rPr>
              <a:t>/Д: Феникс, 2005.</a:t>
            </a:r>
          </a:p>
          <a:p>
            <a:pPr marL="342900" indent="-342900">
              <a:buAutoNum type="arabicPeriod"/>
            </a:pPr>
            <a:r>
              <a:rPr lang="ru-RU" sz="2000" b="1" dirty="0" smtClean="0">
                <a:solidFill>
                  <a:schemeClr val="accent1">
                    <a:lumMod val="60000"/>
                    <a:lumOff val="40000"/>
                  </a:schemeClr>
                </a:solidFill>
              </a:rPr>
              <a:t> Титаренко Е.А., </a:t>
            </a:r>
            <a:r>
              <a:rPr lang="ru-RU" sz="2000" b="1" dirty="0" err="1" smtClean="0">
                <a:solidFill>
                  <a:schemeClr val="accent1">
                    <a:lumMod val="60000"/>
                    <a:lumOff val="40000"/>
                  </a:schemeClr>
                </a:solidFill>
              </a:rPr>
              <a:t>Хадыко</a:t>
            </a:r>
            <a:r>
              <a:rPr lang="ru-RU" sz="2000" b="1" dirty="0" smtClean="0">
                <a:solidFill>
                  <a:schemeClr val="accent1">
                    <a:lumMod val="60000"/>
                    <a:lumOff val="40000"/>
                  </a:schemeClr>
                </a:solidFill>
              </a:rPr>
              <a:t> Е.Ф.Литература в схемах и таблицах. М.: </a:t>
            </a:r>
            <a:r>
              <a:rPr lang="ru-RU" sz="2000" b="1" dirty="0" err="1" smtClean="0">
                <a:solidFill>
                  <a:schemeClr val="accent1">
                    <a:lumMod val="60000"/>
                    <a:lumOff val="40000"/>
                  </a:schemeClr>
                </a:solidFill>
              </a:rPr>
              <a:t>Эксмо-Пресс</a:t>
            </a:r>
            <a:r>
              <a:rPr lang="ru-RU" sz="2000" b="1" dirty="0" smtClean="0">
                <a:solidFill>
                  <a:schemeClr val="accent1">
                    <a:lumMod val="60000"/>
                    <a:lumOff val="40000"/>
                  </a:schemeClr>
                </a:solidFill>
              </a:rPr>
              <a:t>, 2012.</a:t>
            </a:r>
            <a:endParaRPr lang="ru-RU" sz="2000" b="1" dirty="0">
              <a:solidFill>
                <a:schemeClr val="accent1">
                  <a:lumMod val="60000"/>
                  <a:lumOff val="40000"/>
                </a:schemeClr>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67744" y="1340768"/>
            <a:ext cx="4176464" cy="3851920"/>
          </a:xfrm>
        </p:spPr>
        <p:txBody>
          <a:bodyPr/>
          <a:lstStyle/>
          <a:p>
            <a:pPr>
              <a:buNone/>
            </a:pPr>
            <a:endParaRPr lang="ru-RU" dirty="0" smtClean="0"/>
          </a:p>
          <a:p>
            <a:pPr>
              <a:buNone/>
            </a:pPr>
            <a:endParaRPr lang="ru-RU" dirty="0"/>
          </a:p>
        </p:txBody>
      </p:sp>
      <p:sp>
        <p:nvSpPr>
          <p:cNvPr id="4" name="Прямоугольник 3"/>
          <p:cNvSpPr/>
          <p:nvPr/>
        </p:nvSpPr>
        <p:spPr>
          <a:xfrm>
            <a:off x="-180528" y="1916832"/>
            <a:ext cx="9725017" cy="193899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6000" b="1" cap="all" spc="0" dirty="0" smtClean="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Спасибо за внимание!</a:t>
            </a:r>
            <a:endParaRPr lang="ru-RU" sz="6000" b="1" cap="all" spc="0" dirty="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2996952"/>
            <a:ext cx="8712968" cy="936104"/>
          </a:xfrm>
        </p:spPr>
        <p:txBody>
          <a:bodyPr>
            <a:noAutofit/>
          </a:bodyPr>
          <a:lstStyle/>
          <a:p>
            <a:pPr algn="r"/>
            <a:r>
              <a:rPr lang="ru-RU" sz="3600" b="1" i="1" spc="-150" dirty="0" smtClean="0"/>
              <a:t>Красоты и счастья нет там, </a:t>
            </a:r>
            <a:br>
              <a:rPr lang="ru-RU" sz="3600" b="1" i="1" spc="-150" dirty="0" smtClean="0"/>
            </a:br>
            <a:r>
              <a:rPr lang="ru-RU" sz="3600" b="1" i="1" spc="-150" dirty="0" smtClean="0"/>
              <a:t/>
            </a:r>
            <a:br>
              <a:rPr lang="ru-RU" sz="3600" b="1" i="1" spc="-150" dirty="0" smtClean="0"/>
            </a:br>
            <a:r>
              <a:rPr lang="ru-RU" sz="3600" b="1" i="1" spc="-150" dirty="0" smtClean="0"/>
              <a:t>где нет добра, простоты и</a:t>
            </a:r>
            <a:br>
              <a:rPr lang="ru-RU" sz="3600" b="1" i="1" spc="-150" dirty="0" smtClean="0"/>
            </a:br>
            <a:r>
              <a:rPr lang="ru-RU" sz="3600" b="1" i="1" spc="-150" dirty="0" smtClean="0"/>
              <a:t/>
            </a:r>
            <a:br>
              <a:rPr lang="ru-RU" sz="3600" b="1" i="1" spc="-150" dirty="0" smtClean="0"/>
            </a:br>
            <a:r>
              <a:rPr lang="ru-RU" sz="3600" b="1" i="1" spc="-150" dirty="0" smtClean="0"/>
              <a:t> правды.</a:t>
            </a:r>
            <a:br>
              <a:rPr lang="ru-RU" sz="3600" b="1" i="1" spc="-150" dirty="0" smtClean="0"/>
            </a:br>
            <a:r>
              <a:rPr lang="ru-RU" sz="3600" b="1" i="1" spc="-150" dirty="0" smtClean="0"/>
              <a:t/>
            </a:r>
            <a:br>
              <a:rPr lang="ru-RU" sz="3600" b="1" i="1" spc="-150" dirty="0" smtClean="0"/>
            </a:br>
            <a:r>
              <a:rPr lang="ru-RU" sz="3600" b="1" i="1" spc="-150" dirty="0" smtClean="0"/>
              <a:t>Л.Н.Толстой</a:t>
            </a:r>
            <a:endParaRPr lang="ru-RU" sz="3600" b="1" i="1" spc="-150" dirty="0"/>
          </a:p>
        </p:txBody>
      </p:sp>
      <p:sp>
        <p:nvSpPr>
          <p:cNvPr id="3" name="Содержимое 2"/>
          <p:cNvSpPr>
            <a:spLocks noGrp="1"/>
          </p:cNvSpPr>
          <p:nvPr>
            <p:ph idx="1"/>
          </p:nvPr>
        </p:nvSpPr>
        <p:spPr>
          <a:xfrm>
            <a:off x="-252536" y="2780928"/>
            <a:ext cx="8229600" cy="4572000"/>
          </a:xfrm>
        </p:spPr>
        <p:txBody>
          <a:bodyPr/>
          <a:lstStyle/>
          <a:p>
            <a:pPr>
              <a:buNone/>
            </a:pPr>
            <a:endParaRPr lang="ru-RU" dirty="0" smtClean="0"/>
          </a:p>
          <a:p>
            <a:pPr>
              <a:buNone/>
            </a:pPr>
            <a:endParaRPr lang="ru-RU" dirty="0" smtClean="0"/>
          </a:p>
          <a:p>
            <a:pPr>
              <a:buNone/>
            </a:pPr>
            <a:endParaRPr lang="ru-RU"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Documents and Settings\Ирина\Рабочий стол\Война и мир\книга.jpg"/>
          <p:cNvPicPr>
            <a:picLocks noGrp="1" noChangeAspect="1" noChangeArrowheads="1"/>
          </p:cNvPicPr>
          <p:nvPr>
            <p:ph type="pic" idx="1"/>
          </p:nvPr>
        </p:nvPicPr>
        <p:blipFill>
          <a:blip r:embed="rId2" cstate="print"/>
          <a:srcRect t="11549" b="11549"/>
          <a:stretch>
            <a:fillRect/>
          </a:stretch>
        </p:blipFill>
        <p:spPr bwMode="auto">
          <a:xfrm>
            <a:off x="1187624" y="188640"/>
            <a:ext cx="3744416" cy="3240359"/>
          </a:xfrm>
          <a:prstGeom prst="rect">
            <a:avLst/>
          </a:prstGeom>
          <a:noFill/>
          <a:ln>
            <a:noFill/>
          </a:ln>
        </p:spPr>
      </p:pic>
      <p:sp>
        <p:nvSpPr>
          <p:cNvPr id="4" name="Текст 3"/>
          <p:cNvSpPr>
            <a:spLocks noGrp="1"/>
          </p:cNvSpPr>
          <p:nvPr>
            <p:ph type="body" sz="half" idx="2"/>
          </p:nvPr>
        </p:nvSpPr>
        <p:spPr>
          <a:xfrm>
            <a:off x="1143000" y="3573016"/>
            <a:ext cx="7533456" cy="3284984"/>
          </a:xfrm>
          <a:noFill/>
          <a:ln>
            <a:noFill/>
          </a:ln>
        </p:spPr>
        <p:txBody>
          <a:bodyPr>
            <a:normAutofit fontScale="85000" lnSpcReduction="10000"/>
          </a:bodyPr>
          <a:lstStyle/>
          <a:p>
            <a:r>
              <a:rPr lang="ru-RU" sz="2000" b="1" dirty="0" smtClean="0"/>
              <a:t>В романе Л. Н. Толстого “Война и мир” показана жизнь русского общества начала XIX века. Это время активной общественной деятельности. Толстой пытается осмыслить роль женщины в жизни общества, в семье. С этой целью он выводит в свой роман большое количество женских образов, которые можно условно разделить на две большие группы: в первую входят женщины - носительницы народных идеалов, такие как Наташа Ростова, Марья Болконская и другие, а ко второй группе относятся женщины высшего света, такие как </a:t>
            </a:r>
            <a:r>
              <a:rPr lang="ru-RU" sz="2000" b="1" dirty="0" err="1" smtClean="0"/>
              <a:t>Элен</a:t>
            </a:r>
            <a:r>
              <a:rPr lang="ru-RU" sz="2000" b="1" dirty="0" smtClean="0"/>
              <a:t> Курагина, Анна Павловна </a:t>
            </a:r>
            <a:r>
              <a:rPr lang="ru-RU" sz="2000" b="1" dirty="0" err="1" smtClean="0"/>
              <a:t>Шерер</a:t>
            </a:r>
            <a:r>
              <a:rPr lang="ru-RU" sz="2000" b="1" dirty="0" smtClean="0"/>
              <a:t>, Лиза Болконская, </a:t>
            </a:r>
            <a:r>
              <a:rPr lang="ru-RU" sz="2000" b="1" dirty="0" err="1" smtClean="0"/>
              <a:t>Жюли</a:t>
            </a:r>
            <a:r>
              <a:rPr lang="ru-RU" sz="2000" b="1" dirty="0" smtClean="0"/>
              <a:t> </a:t>
            </a:r>
            <a:r>
              <a:rPr lang="ru-RU" sz="2000" b="1" dirty="0" err="1" smtClean="0"/>
              <a:t>Карагина</a:t>
            </a:r>
            <a:r>
              <a:rPr lang="ru-RU" sz="2000" b="1" dirty="0" smtClean="0"/>
              <a:t> и другие.</a:t>
            </a:r>
          </a:p>
          <a:p>
            <a:r>
              <a:rPr lang="ru-RU" sz="2000" b="1" dirty="0" smtClean="0"/>
              <a:t> </a:t>
            </a:r>
            <a:endParaRPr lang="ru-RU" sz="2000" b="1" dirty="0"/>
          </a:p>
        </p:txBody>
      </p:sp>
      <p:sp>
        <p:nvSpPr>
          <p:cNvPr id="80897" name="Rectangle 1"/>
          <p:cNvSpPr>
            <a:spLocks noChangeArrowheads="1"/>
          </p:cNvSpPr>
          <p:nvPr/>
        </p:nvSpPr>
        <p:spPr bwMode="auto">
          <a:xfrm>
            <a:off x="0" y="-22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80899" name="Picture 3" descr="C:\Documents and Settings\Ирина\Рабочий стол\Война и мир\толст.jpeg"/>
          <p:cNvPicPr>
            <a:picLocks noChangeAspect="1" noChangeArrowheads="1"/>
          </p:cNvPicPr>
          <p:nvPr/>
        </p:nvPicPr>
        <p:blipFill>
          <a:blip r:embed="rId3" cstate="print"/>
          <a:srcRect/>
          <a:stretch>
            <a:fillRect/>
          </a:stretch>
        </p:blipFill>
        <p:spPr bwMode="auto">
          <a:xfrm>
            <a:off x="5292080" y="188640"/>
            <a:ext cx="3384376" cy="3240360"/>
          </a:xfrm>
          <a:prstGeom prst="rect">
            <a:avLst/>
          </a:prstGeom>
          <a:noFill/>
          <a:ln>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1000" fill="hold"/>
                                        <p:tgtEl>
                                          <p:spTgt spid="80898"/>
                                        </p:tgtEl>
                                        <p:attrNameLst>
                                          <p:attrName>ppt_w</p:attrName>
                                        </p:attrNameLst>
                                      </p:cBhvr>
                                      <p:tavLst>
                                        <p:tav tm="0">
                                          <p:val>
                                            <p:strVal val="#ppt_w*0.70"/>
                                          </p:val>
                                        </p:tav>
                                        <p:tav tm="100000">
                                          <p:val>
                                            <p:strVal val="#ppt_w"/>
                                          </p:val>
                                        </p:tav>
                                      </p:tavLst>
                                    </p:anim>
                                    <p:anim calcmode="lin" valueType="num">
                                      <p:cBhvr>
                                        <p:cTn id="8" dur="1000" fill="hold"/>
                                        <p:tgtEl>
                                          <p:spTgt spid="80898"/>
                                        </p:tgtEl>
                                        <p:attrNameLst>
                                          <p:attrName>ppt_h</p:attrName>
                                        </p:attrNameLst>
                                      </p:cBhvr>
                                      <p:tavLst>
                                        <p:tav tm="0">
                                          <p:val>
                                            <p:strVal val="#ppt_h"/>
                                          </p:val>
                                        </p:tav>
                                        <p:tav tm="100000">
                                          <p:val>
                                            <p:strVal val="#ppt_h"/>
                                          </p:val>
                                        </p:tav>
                                      </p:tavLst>
                                    </p:anim>
                                    <p:animEffect transition="in" filter="fade">
                                      <p:cBhvr>
                                        <p:cTn id="9" dur="1000"/>
                                        <p:tgtEl>
                                          <p:spTgt spid="8089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0899"/>
                                        </p:tgtEl>
                                        <p:attrNameLst>
                                          <p:attrName>style.visibility</p:attrName>
                                        </p:attrNameLst>
                                      </p:cBhvr>
                                      <p:to>
                                        <p:strVal val="visible"/>
                                      </p:to>
                                    </p:set>
                                    <p:anim calcmode="lin" valueType="num">
                                      <p:cBhvr>
                                        <p:cTn id="14" dur="1000" fill="hold"/>
                                        <p:tgtEl>
                                          <p:spTgt spid="80899"/>
                                        </p:tgtEl>
                                        <p:attrNameLst>
                                          <p:attrName>ppt_w</p:attrName>
                                        </p:attrNameLst>
                                      </p:cBhvr>
                                      <p:tavLst>
                                        <p:tav tm="0">
                                          <p:val>
                                            <p:strVal val="#ppt_w*0.70"/>
                                          </p:val>
                                        </p:tav>
                                        <p:tav tm="100000">
                                          <p:val>
                                            <p:strVal val="#ppt_w"/>
                                          </p:val>
                                        </p:tav>
                                      </p:tavLst>
                                    </p:anim>
                                    <p:anim calcmode="lin" valueType="num">
                                      <p:cBhvr>
                                        <p:cTn id="15" dur="1000" fill="hold"/>
                                        <p:tgtEl>
                                          <p:spTgt spid="80899"/>
                                        </p:tgtEl>
                                        <p:attrNameLst>
                                          <p:attrName>ppt_h</p:attrName>
                                        </p:attrNameLst>
                                      </p:cBhvr>
                                      <p:tavLst>
                                        <p:tav tm="0">
                                          <p:val>
                                            <p:strVal val="#ppt_h"/>
                                          </p:val>
                                        </p:tav>
                                        <p:tav tm="100000">
                                          <p:val>
                                            <p:strVal val="#ppt_h"/>
                                          </p:val>
                                        </p:tav>
                                      </p:tavLst>
                                    </p:anim>
                                    <p:animEffect transition="in" filter="fade">
                                      <p:cBhvr>
                                        <p:cTn id="16" dur="1000"/>
                                        <p:tgtEl>
                                          <p:spTgt spid="8089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Ирина\Рабочий стол\Война и мир\салон а п .jpeg"/>
          <p:cNvPicPr>
            <a:picLocks noChangeAspect="1" noChangeArrowheads="1"/>
          </p:cNvPicPr>
          <p:nvPr/>
        </p:nvPicPr>
        <p:blipFill>
          <a:blip r:embed="rId3" cstate="print"/>
          <a:srcRect/>
          <a:stretch>
            <a:fillRect/>
          </a:stretch>
        </p:blipFill>
        <p:spPr bwMode="auto">
          <a:xfrm>
            <a:off x="3131840" y="3573016"/>
            <a:ext cx="3168352" cy="2376264"/>
          </a:xfrm>
          <a:prstGeom prst="rect">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5" name="Прямоугольник 4"/>
          <p:cNvSpPr/>
          <p:nvPr/>
        </p:nvSpPr>
        <p:spPr>
          <a:xfrm>
            <a:off x="1043608" y="0"/>
            <a:ext cx="7344816" cy="6186309"/>
          </a:xfrm>
          <a:prstGeom prst="rect">
            <a:avLst/>
          </a:prstGeom>
        </p:spPr>
        <p:txBody>
          <a:bodyPr wrap="square">
            <a:spAutoFit/>
          </a:bodyPr>
          <a:lstStyle/>
          <a:p>
            <a:endParaRPr lang="ru-RU" dirty="0" smtClean="0"/>
          </a:p>
          <a:p>
            <a:endParaRPr lang="ru-RU" dirty="0" smtClean="0"/>
          </a:p>
          <a:p>
            <a:endParaRPr lang="ru-RU" dirty="0" smtClean="0"/>
          </a:p>
          <a:p>
            <a:r>
              <a:rPr lang="ru-RU" sz="2400" dirty="0" smtClean="0"/>
              <a:t>Героев романа нельзя по традиции разделить условно на «отрицательных» и «положительных». Автор предлагает другой подход: герои неизменяемые, застывшие и изменяющиеся</a:t>
            </a:r>
          </a:p>
          <a:p>
            <a:endParaRPr lang="ru-RU" dirty="0" smtClean="0">
              <a:solidFill>
                <a:schemeClr val="accent1">
                  <a:lumMod val="60000"/>
                  <a:lumOff val="40000"/>
                </a:schemeClr>
              </a:solidFill>
            </a:endParaRPr>
          </a:p>
          <a:p>
            <a:r>
              <a:rPr lang="ru-RU" dirty="0" smtClean="0">
                <a:solidFill>
                  <a:schemeClr val="accent1">
                    <a:lumMod val="60000"/>
                    <a:lumOff val="40000"/>
                  </a:schemeClr>
                </a:solidFill>
              </a:rPr>
              <a:t> </a:t>
            </a:r>
          </a:p>
          <a:p>
            <a:r>
              <a:rPr lang="ru-RU" sz="2000" b="1" u="sng" dirty="0" smtClean="0">
                <a:solidFill>
                  <a:schemeClr val="accent1">
                    <a:lumMod val="60000"/>
                    <a:lumOff val="40000"/>
                  </a:schemeClr>
                </a:solidFill>
              </a:rPr>
              <a:t>неизменяемые	                 изменяющиеся</a:t>
            </a:r>
          </a:p>
          <a:p>
            <a:endParaRPr lang="ru-RU" sz="2000" b="1" u="sng" dirty="0" smtClean="0">
              <a:solidFill>
                <a:schemeClr val="accent1">
                  <a:lumMod val="75000"/>
                </a:schemeClr>
              </a:solidFill>
            </a:endParaRPr>
          </a:p>
          <a:p>
            <a:endParaRPr lang="ru-RU" sz="2000" b="1" u="sng" dirty="0" smtClean="0">
              <a:solidFill>
                <a:schemeClr val="accent1">
                  <a:lumMod val="75000"/>
                </a:schemeClr>
              </a:solidFill>
            </a:endParaRPr>
          </a:p>
          <a:p>
            <a:endParaRPr lang="ru-RU" dirty="0" smtClean="0">
              <a:solidFill>
                <a:schemeClr val="accent1">
                  <a:lumMod val="60000"/>
                  <a:lumOff val="40000"/>
                </a:schemeClr>
              </a:solidFill>
            </a:endParaRPr>
          </a:p>
          <a:p>
            <a:r>
              <a:rPr lang="ru-RU" b="1" dirty="0" smtClean="0"/>
              <a:t>Анна </a:t>
            </a:r>
            <a:r>
              <a:rPr lang="ru-RU" b="1" dirty="0" err="1" smtClean="0"/>
              <a:t>Шерер</a:t>
            </a:r>
            <a:r>
              <a:rPr lang="ru-RU" b="1" dirty="0" smtClean="0"/>
              <a:t>	                                         Наташа Ростова</a:t>
            </a:r>
          </a:p>
          <a:p>
            <a:endParaRPr lang="ru-RU" b="1" dirty="0" smtClean="0"/>
          </a:p>
          <a:p>
            <a:r>
              <a:rPr lang="ru-RU" b="1" dirty="0" err="1" smtClean="0"/>
              <a:t>Элен</a:t>
            </a:r>
            <a:r>
              <a:rPr lang="ru-RU" b="1" dirty="0" smtClean="0"/>
              <a:t> Курагина                                       княжна Марья</a:t>
            </a:r>
          </a:p>
          <a:p>
            <a:endParaRPr lang="ru-RU" b="1" dirty="0" smtClean="0"/>
          </a:p>
          <a:p>
            <a:r>
              <a:rPr lang="ru-RU" b="1" dirty="0" smtClean="0"/>
              <a:t>маленькая княгиня	</a:t>
            </a:r>
          </a:p>
          <a:p>
            <a:r>
              <a:rPr lang="ru-RU" b="1" dirty="0" smtClean="0"/>
              <a:t> </a:t>
            </a:r>
            <a:endParaRPr lang="ru-RU"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0"/>
            <a:ext cx="3384375" cy="3403177"/>
          </a:xfrm>
          <a:prstGeom prst="rect">
            <a:avLst/>
          </a:prstGeom>
          <a:ln>
            <a:noFill/>
          </a:ln>
          <a:effectLst>
            <a:softEdge rad="112500"/>
          </a:effectLst>
        </p:spPr>
      </p:pic>
      <p:pic>
        <p:nvPicPr>
          <p:cNvPr id="10" name="Рисунок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03648" y="2348880"/>
            <a:ext cx="3816210" cy="3124828"/>
          </a:xfrm>
          <a:prstGeom prst="rect">
            <a:avLst/>
          </a:prstGeom>
          <a:ln>
            <a:noFill/>
          </a:ln>
          <a:effectLst>
            <a:softEdge rad="112500"/>
          </a:effectLst>
        </p:spPr>
      </p:pic>
      <p:pic>
        <p:nvPicPr>
          <p:cNvPr id="9" name="Рисунок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75856" y="4020034"/>
            <a:ext cx="3780046" cy="2837966"/>
          </a:xfrm>
          <a:prstGeom prst="rect">
            <a:avLst/>
          </a:prstGeom>
          <a:ln>
            <a:noFill/>
          </a:ln>
          <a:effectLst>
            <a:softEdge rad="112500"/>
          </a:effectLst>
        </p:spPr>
      </p:pic>
      <p:sp>
        <p:nvSpPr>
          <p:cNvPr id="4" name="Текст 3"/>
          <p:cNvSpPr>
            <a:spLocks noGrp="1"/>
          </p:cNvSpPr>
          <p:nvPr>
            <p:ph type="body" sz="half" idx="2"/>
          </p:nvPr>
        </p:nvSpPr>
        <p:spPr>
          <a:xfrm>
            <a:off x="6084168" y="0"/>
            <a:ext cx="3059832" cy="7303339"/>
          </a:xfrm>
          <a:noFill/>
          <a:ln>
            <a:noFill/>
          </a:ln>
        </p:spPr>
        <p:txBody>
          <a:bodyPr>
            <a:normAutofit/>
          </a:bodyPr>
          <a:lstStyle/>
          <a:p>
            <a:endParaRPr lang="ru-RU" sz="1600" dirty="0" smtClean="0">
              <a:solidFill>
                <a:schemeClr val="accent1"/>
              </a:solidFill>
            </a:endParaRPr>
          </a:p>
          <a:p>
            <a:endParaRPr lang="ru-RU" sz="1600" dirty="0">
              <a:solidFill>
                <a:schemeClr val="accent1"/>
              </a:solidFill>
            </a:endParaRPr>
          </a:p>
          <a:p>
            <a:r>
              <a:rPr lang="ru-RU" sz="2400" b="1" dirty="0" smtClean="0">
                <a:solidFill>
                  <a:schemeClr val="accent1">
                    <a:lumMod val="60000"/>
                    <a:lumOff val="40000"/>
                  </a:schemeClr>
                </a:solidFill>
              </a:rPr>
              <a:t>ПОРТРЕТ </a:t>
            </a:r>
            <a:r>
              <a:rPr lang="ru-RU" sz="1600" b="1" dirty="0" smtClean="0"/>
              <a:t>– изображение внешнего облика персонажа, т.е. его физических признаков, манеры поведения, одежды, мимики, жестов с целью раскрытия характера, психологического состояния героя). С портретом мы можем встретиться также в живописи, скульптуре, графике, т.е. в изобразительных видах искусства.</a:t>
            </a:r>
          </a:p>
          <a:p>
            <a:r>
              <a:rPr lang="ru-RU" sz="1600" b="1" dirty="0" smtClean="0"/>
              <a:t>Функция портрета в литературном произведении:</a:t>
            </a:r>
          </a:p>
          <a:p>
            <a:r>
              <a:rPr lang="ru-RU" sz="1600" b="1" dirty="0" smtClean="0"/>
              <a:t>1) изобразительная,</a:t>
            </a:r>
          </a:p>
          <a:p>
            <a:r>
              <a:rPr lang="ru-RU" sz="1600" b="1" smtClean="0"/>
              <a:t>2)характерологическая</a:t>
            </a:r>
            <a:endParaRPr lang="ru-RU" sz="16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l="2627" r="2627"/>
          <a:stretch>
            <a:fillRect/>
          </a:stretch>
        </p:blipFill>
        <p:spPr>
          <a:xfrm>
            <a:off x="539552" y="692696"/>
            <a:ext cx="8305193" cy="5976663"/>
          </a:xfrm>
          <a:prstGeom prst="rect">
            <a:avLst/>
          </a:prstGeom>
          <a:ln>
            <a:noFill/>
          </a:ln>
          <a:effectLst>
            <a:softEdge rad="112500"/>
          </a:effectLst>
        </p:spPr>
      </p:pic>
      <p:sp>
        <p:nvSpPr>
          <p:cNvPr id="4" name="Текст 3"/>
          <p:cNvSpPr>
            <a:spLocks noGrp="1"/>
          </p:cNvSpPr>
          <p:nvPr>
            <p:ph type="body" sz="half" idx="2"/>
          </p:nvPr>
        </p:nvSpPr>
        <p:spPr>
          <a:xfrm>
            <a:off x="6516216" y="908720"/>
            <a:ext cx="2627784" cy="5949280"/>
          </a:xfrm>
          <a:noFill/>
          <a:ln>
            <a:noFill/>
          </a:ln>
        </p:spPr>
        <p:txBody>
          <a:bodyPr>
            <a:noAutofit/>
          </a:bodyPr>
          <a:lstStyle/>
          <a:p>
            <a:r>
              <a:rPr lang="ru-RU" sz="1600" dirty="0" smtClean="0">
                <a:solidFill>
                  <a:schemeClr val="bg1">
                    <a:lumMod val="95000"/>
                    <a:lumOff val="5000"/>
                  </a:schemeClr>
                </a:solidFill>
              </a:rPr>
              <a:t>«Черноглазая, с большим ртом, некрасивая, но живая девочка, с своими детскими открытыми плечиками, выскочившими из корсажа от быстрого бега, с своими сбившимися назад черными кудрями, тоненькими оголенными руками и маленькими ножками в кружевных панталончиках и открытых башмачках, была в том милом возрасте, когда девочка уже не ребенок, а ребенок еще не девушка».</a:t>
            </a:r>
            <a:endParaRPr lang="ru-RU" sz="1600" dirty="0">
              <a:solidFill>
                <a:schemeClr val="bg1">
                  <a:lumMod val="95000"/>
                  <a:lumOff val="5000"/>
                </a:schemeClr>
              </a:solidFill>
            </a:endParaRPr>
          </a:p>
        </p:txBody>
      </p:sp>
      <p:sp>
        <p:nvSpPr>
          <p:cNvPr id="5" name="Прямоугольник 4"/>
          <p:cNvSpPr/>
          <p:nvPr/>
        </p:nvSpPr>
        <p:spPr>
          <a:xfrm>
            <a:off x="1475656" y="0"/>
            <a:ext cx="6264696"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Наташа Ростова</a:t>
            </a:r>
            <a:endParaRPr lang="ru-RU"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23156" b="23156"/>
          <a:stretch>
            <a:fillRect/>
          </a:stretch>
        </p:blipFill>
        <p:spPr>
          <a:xfrm>
            <a:off x="1043608" y="476672"/>
            <a:ext cx="7677458" cy="5743734"/>
          </a:xfrm>
          <a:prstGeom prst="rect">
            <a:avLst/>
          </a:prstGeom>
          <a:ln>
            <a:noFill/>
          </a:ln>
          <a:effectLst>
            <a:softEdge rad="112500"/>
          </a:effectLst>
        </p:spPr>
      </p:pic>
      <p:sp>
        <p:nvSpPr>
          <p:cNvPr id="25" name="Текст 24"/>
          <p:cNvSpPr>
            <a:spLocks noGrp="1"/>
          </p:cNvSpPr>
          <p:nvPr>
            <p:ph type="body" sz="half" idx="2"/>
          </p:nvPr>
        </p:nvSpPr>
        <p:spPr>
          <a:xfrm>
            <a:off x="6228184" y="620688"/>
            <a:ext cx="2915816" cy="6408712"/>
          </a:xfrm>
          <a:noFill/>
          <a:ln>
            <a:noFill/>
          </a:ln>
        </p:spPr>
        <p:txBody>
          <a:bodyPr>
            <a:normAutofit/>
          </a:bodyPr>
          <a:lstStyle/>
          <a:p>
            <a:r>
              <a:rPr lang="ru-RU" sz="1600" b="1" dirty="0" smtClean="0"/>
              <a:t>Ну, как можно спать! Да ты посмотри, что за прелесть! Ах, какая прелесть! Да проснись же, Соня, - сказала она(Наташа) почти со слезами в голосе.- Ведь эдакой прелестной ночи никогда, никогда не бывало.</a:t>
            </a:r>
          </a:p>
          <a:p>
            <a:r>
              <a:rPr lang="ru-RU" sz="1600" b="1" dirty="0" smtClean="0"/>
              <a:t>-Нет, ты посмотри, что за луна!.. Ах, какая прелесть! Ты поди сюда. Душенька, голубушка, поди сюда. Ну, видишь? Так бы вот села на корточки, вот так, подхватила бы себя под коленки – туже, как можно туже, натужиться надо, - и полетела бы. Вот так!</a:t>
            </a:r>
          </a:p>
          <a:p>
            <a:endParaRPr lang="ru-RU" sz="1600" dirty="0"/>
          </a:p>
        </p:txBody>
      </p:sp>
      <p:sp>
        <p:nvSpPr>
          <p:cNvPr id="5" name="Прямоугольник 4"/>
          <p:cNvSpPr/>
          <p:nvPr/>
        </p:nvSpPr>
        <p:spPr>
          <a:xfrm>
            <a:off x="2267744" y="0"/>
            <a:ext cx="5351145"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Ночь в Отрадном</a:t>
            </a:r>
            <a:endParaRPr lang="ru-RU"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 calcmode="lin" valueType="num">
                                      <p:cBhvr>
                                        <p:cTn id="21" dur="1000" fill="hold"/>
                                        <p:tgtEl>
                                          <p:spTgt spid="25">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25">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2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5">
                                            <p:txEl>
                                              <p:pRg st="1" end="1"/>
                                            </p:txEl>
                                          </p:spTgt>
                                        </p:tgtEl>
                                        <p:attrNameLst>
                                          <p:attrName>style.visibility</p:attrName>
                                        </p:attrNameLst>
                                      </p:cBhvr>
                                      <p:to>
                                        <p:strVal val="visible"/>
                                      </p:to>
                                    </p:set>
                                    <p:anim calcmode="lin" valueType="num">
                                      <p:cBhvr>
                                        <p:cTn id="28" dur="1000" fill="hold"/>
                                        <p:tgtEl>
                                          <p:spTgt spid="25">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25">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hlinkClick r:id="rId2" action="ppaction://hlinkfile"/>
          </p:cNvPr>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t="18093" b="18093"/>
          <a:stretch>
            <a:fillRect/>
          </a:stretch>
        </p:blipFill>
        <p:spPr>
          <a:xfrm>
            <a:off x="441884" y="373966"/>
            <a:ext cx="8029841" cy="6007362"/>
          </a:xfrm>
          <a:prstGeom prst="rect">
            <a:avLst/>
          </a:prstGeom>
          <a:ln>
            <a:noFill/>
          </a:ln>
          <a:effectLst>
            <a:softEdge rad="112500"/>
          </a:effectLst>
        </p:spPr>
      </p:pic>
      <p:sp>
        <p:nvSpPr>
          <p:cNvPr id="4" name="Текст 3"/>
          <p:cNvSpPr>
            <a:spLocks noGrp="1"/>
          </p:cNvSpPr>
          <p:nvPr>
            <p:ph type="body" sz="half" idx="2"/>
          </p:nvPr>
        </p:nvSpPr>
        <p:spPr>
          <a:xfrm>
            <a:off x="1115616" y="5357824"/>
            <a:ext cx="7333488" cy="1468016"/>
          </a:xfrm>
          <a:noFill/>
          <a:ln>
            <a:noFill/>
          </a:ln>
        </p:spPr>
        <p:txBody>
          <a:bodyPr>
            <a:normAutofit/>
          </a:bodyPr>
          <a:lstStyle/>
          <a:p>
            <a:r>
              <a:rPr lang="ru-RU" sz="1600" b="1" dirty="0" smtClean="0"/>
              <a:t>Наташа танцевала превосходно. Ножки ее в бальных атласных башмачках быстро, легко и независимо от нее делали свое дело, а лицо ее сияло восторгом </a:t>
            </a:r>
            <a:r>
              <a:rPr lang="ru-RU" sz="1600" b="1" dirty="0" err="1" smtClean="0"/>
              <a:t>счастия</a:t>
            </a:r>
            <a:r>
              <a:rPr lang="ru-RU" sz="1600" b="1" dirty="0" smtClean="0"/>
              <a:t>.</a:t>
            </a:r>
            <a:endParaRPr lang="ru-RU" sz="1600" b="1" dirty="0"/>
          </a:p>
        </p:txBody>
      </p:sp>
      <p:sp>
        <p:nvSpPr>
          <p:cNvPr id="6" name="Прямоугольник 5"/>
          <p:cNvSpPr/>
          <p:nvPr/>
        </p:nvSpPr>
        <p:spPr>
          <a:xfrm>
            <a:off x="500137" y="0"/>
            <a:ext cx="8279831"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Первый бал Наташи Ростовой</a:t>
            </a:r>
            <a:endParaRPr lang="ru-RU"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TotalTime>
  <Words>1590</Words>
  <Application>Microsoft Office PowerPoint</Application>
  <PresentationFormat>Экран (4:3)</PresentationFormat>
  <Paragraphs>104</Paragraphs>
  <Slides>22</Slides>
  <Notes>10</Notes>
  <HiddenSlides>0</HiddenSlides>
  <MMClips>2</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Яркая</vt:lpstr>
      <vt:lpstr>Галерея женских образов в романе Л.Н.Толстого  «Война и мир»</vt:lpstr>
      <vt:lpstr>  </vt:lpstr>
      <vt:lpstr>Красоты и счастья нет там,   где нет добра, простоты и   правды.  Л.Н.Толстой</vt:lpstr>
      <vt:lpstr>Слайд 4</vt:lpstr>
      <vt:lpstr>Слайд 5</vt:lpstr>
      <vt:lpstr>Слайд 6</vt:lpstr>
      <vt:lpstr>Слайд 7</vt:lpstr>
      <vt:lpstr>Слайд 8</vt:lpstr>
      <vt:lpstr>Слайд 9</vt:lpstr>
      <vt:lpstr>Слайд 10</vt:lpstr>
      <vt:lpstr>Слайд 11</vt:lpstr>
      <vt:lpstr>Слайд 12</vt:lpstr>
      <vt:lpstr>           Наташа ростова</vt:lpstr>
      <vt:lpstr>Слайд 14</vt:lpstr>
      <vt:lpstr>Слайд 15</vt:lpstr>
      <vt:lpstr>Слайд 16</vt:lpstr>
      <vt:lpstr>Слайд 17</vt:lpstr>
      <vt:lpstr>Слайд 18</vt:lpstr>
      <vt:lpstr>Слайд 19</vt:lpstr>
      <vt:lpstr>Для юношей: С какой из героинь Толстого, по-вашему, легче всего строить семейную жизнь?     Для девушек: Какую из героинь вы выбрали бы для себя в качестве образца для подражания в будущем? </vt:lpstr>
      <vt:lpstr>Слайд 21</vt:lpstr>
      <vt:lpstr>Слайд 22</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152</cp:revision>
  <dcterms:created xsi:type="dcterms:W3CDTF">2013-03-10T08:22:27Z</dcterms:created>
  <dcterms:modified xsi:type="dcterms:W3CDTF">2013-03-26T17:01:17Z</dcterms:modified>
</cp:coreProperties>
</file>