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6E4D-7849-4BB6-89B7-7104FF7D1A2E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D73D4-D53B-4A12-A86A-77069CFCD3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D73D4-D53B-4A12-A86A-77069CFCD3E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468ED2-77BF-4D29-BE83-D8FF67D7A779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598E38-884A-41D1-982F-811202502E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48680"/>
            <a:ext cx="5794984" cy="554461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В помощь учащимся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 для устранения пробелов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по неорганической химии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891480"/>
            <a:ext cx="7372672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1.Определение </a:t>
            </a:r>
            <a:r>
              <a:rPr lang="ru-RU" dirty="0" smtClean="0"/>
              <a:t>степени окисления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Na</a:t>
            </a:r>
            <a:r>
              <a:rPr lang="ru-RU" b="1" baseline="-25000" dirty="0" smtClean="0"/>
              <a:t>2</a:t>
            </a:r>
            <a:r>
              <a:rPr lang="en-US" b="1" dirty="0" smtClean="0"/>
              <a:t>Cr</a:t>
            </a:r>
            <a:r>
              <a:rPr lang="ru-RU" b="1" baseline="-25000" dirty="0" smtClean="0"/>
              <a:t>2</a:t>
            </a:r>
            <a:r>
              <a:rPr lang="en-US" b="1" dirty="0" smtClean="0"/>
              <a:t>O</a:t>
            </a:r>
            <a:r>
              <a:rPr lang="ru-RU" b="1" baseline="-25000" dirty="0" smtClean="0"/>
              <a:t>7</a:t>
            </a:r>
            <a:endParaRPr lang="ru-RU" dirty="0" smtClean="0"/>
          </a:p>
          <a:p>
            <a:r>
              <a:rPr lang="ru-RU" b="1" dirty="0" smtClean="0"/>
              <a:t>1.Ставлю постоянные с. о.</a:t>
            </a:r>
            <a:endParaRPr lang="ru-RU" dirty="0" smtClean="0"/>
          </a:p>
          <a:p>
            <a:r>
              <a:rPr lang="ru-RU" b="1" dirty="0" smtClean="0"/>
              <a:t>                                                    </a:t>
            </a:r>
            <a:r>
              <a:rPr lang="en-US" b="1" dirty="0" smtClean="0"/>
              <a:t>Na</a:t>
            </a:r>
            <a:r>
              <a:rPr lang="ru-RU" b="1" baseline="-25000" dirty="0" smtClean="0"/>
              <a:t>2</a:t>
            </a:r>
            <a:r>
              <a:rPr lang="ru-RU" b="1" baseline="30000" dirty="0" smtClean="0"/>
              <a:t>+1</a:t>
            </a:r>
            <a:r>
              <a:rPr lang="en-US" b="1" dirty="0" smtClean="0"/>
              <a:t>Cr</a:t>
            </a:r>
            <a:r>
              <a:rPr lang="ru-RU" b="1" baseline="-25000" dirty="0" smtClean="0"/>
              <a:t>2</a:t>
            </a:r>
            <a:r>
              <a:rPr lang="en-US" b="1" dirty="0" smtClean="0"/>
              <a:t>O</a:t>
            </a:r>
            <a:r>
              <a:rPr lang="ru-RU" b="1" baseline="-25000" dirty="0" smtClean="0"/>
              <a:t>7</a:t>
            </a:r>
            <a:r>
              <a:rPr lang="ru-RU" b="1" baseline="30000" dirty="0" smtClean="0"/>
              <a:t>-2</a:t>
            </a:r>
            <a:endParaRPr lang="ru-RU" dirty="0" smtClean="0"/>
          </a:p>
          <a:p>
            <a:r>
              <a:rPr lang="ru-RU" b="1" dirty="0" smtClean="0"/>
              <a:t>2.С.о. </a:t>
            </a:r>
            <a:r>
              <a:rPr lang="en-US" b="1" dirty="0" smtClean="0"/>
              <a:t>Cr</a:t>
            </a:r>
            <a:r>
              <a:rPr lang="ru-RU" b="1" dirty="0" smtClean="0"/>
              <a:t> считаю:</a:t>
            </a:r>
            <a:endParaRPr lang="ru-RU" dirty="0" smtClean="0"/>
          </a:p>
          <a:p>
            <a:r>
              <a:rPr lang="ru-RU" b="1" dirty="0" smtClean="0"/>
              <a:t>             1)Умножаю с.о. на индекс</a:t>
            </a:r>
            <a:endParaRPr lang="ru-RU" dirty="0" smtClean="0"/>
          </a:p>
          <a:p>
            <a:r>
              <a:rPr lang="ru-RU" b="1" baseline="-25000" dirty="0" smtClean="0"/>
              <a:t>                                                                                </a:t>
            </a:r>
            <a:r>
              <a:rPr lang="en-US" b="1" dirty="0" smtClean="0"/>
              <a:t>Na</a:t>
            </a:r>
            <a:r>
              <a:rPr lang="ru-RU" b="1" baseline="-25000" dirty="0" smtClean="0"/>
              <a:t>2</a:t>
            </a:r>
            <a:r>
              <a:rPr lang="ru-RU" b="1" baseline="30000" dirty="0" smtClean="0"/>
              <a:t>+1</a:t>
            </a:r>
            <a:r>
              <a:rPr lang="en-US" b="1" dirty="0" smtClean="0"/>
              <a:t>Cr</a:t>
            </a:r>
            <a:r>
              <a:rPr lang="ru-RU" b="1" baseline="-25000" dirty="0" smtClean="0"/>
              <a:t>2</a:t>
            </a:r>
            <a:r>
              <a:rPr lang="en-US" b="1" dirty="0" smtClean="0"/>
              <a:t>O</a:t>
            </a:r>
            <a:r>
              <a:rPr lang="ru-RU" b="1" baseline="-25000" dirty="0" smtClean="0"/>
              <a:t>7 </a:t>
            </a:r>
            <a:r>
              <a:rPr lang="ru-RU" b="1" baseline="30000" dirty="0" smtClean="0"/>
              <a:t>-2</a:t>
            </a:r>
            <a:endParaRPr lang="ru-RU" dirty="0" smtClean="0"/>
          </a:p>
          <a:p>
            <a:r>
              <a:rPr lang="ru-RU" b="1" baseline="30000" dirty="0" smtClean="0"/>
              <a:t>                                                      (+1)х2=+2                           (-2)х7=-14</a:t>
            </a:r>
            <a:endParaRPr lang="ru-RU" dirty="0" smtClean="0"/>
          </a:p>
          <a:p>
            <a:r>
              <a:rPr lang="ru-RU" b="1" dirty="0" smtClean="0"/>
              <a:t>3.По правилу:</a:t>
            </a:r>
            <a:endParaRPr lang="ru-RU" dirty="0" smtClean="0"/>
          </a:p>
          <a:p>
            <a:r>
              <a:rPr lang="ru-RU" b="1" dirty="0" smtClean="0"/>
              <a:t> сумма положительных </a:t>
            </a:r>
            <a:r>
              <a:rPr lang="ru-RU" b="1" dirty="0" err="1" smtClean="0"/>
              <a:t>с.о.=</a:t>
            </a:r>
            <a:endParaRPr lang="ru-RU" dirty="0" smtClean="0"/>
          </a:p>
          <a:p>
            <a:r>
              <a:rPr lang="ru-RU" b="1" dirty="0" smtClean="0"/>
              <a:t> сумме отрицательных </a:t>
            </a:r>
            <a:r>
              <a:rPr lang="ru-RU" b="1" dirty="0" err="1" smtClean="0"/>
              <a:t>с.о.-приравниваю</a:t>
            </a:r>
            <a:endParaRPr lang="ru-RU" dirty="0" smtClean="0"/>
          </a:p>
          <a:p>
            <a:r>
              <a:rPr lang="ru-RU" b="1" dirty="0" smtClean="0"/>
              <a:t>значит +14 = -14</a:t>
            </a:r>
            <a:endParaRPr lang="ru-RU" dirty="0" smtClean="0"/>
          </a:p>
          <a:p>
            <a:r>
              <a:rPr lang="ru-RU" b="1" dirty="0" smtClean="0"/>
              <a:t>+14=+2+12 ,</a:t>
            </a:r>
            <a:endParaRPr lang="ru-RU" dirty="0" smtClean="0"/>
          </a:p>
          <a:p>
            <a:r>
              <a:rPr lang="ru-RU" b="1" dirty="0" smtClean="0"/>
              <a:t> но надо поделить на 2 атома </a:t>
            </a:r>
            <a:r>
              <a:rPr lang="ru-RU" b="1" dirty="0" err="1" smtClean="0"/>
              <a:t>Cr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	</a:t>
            </a:r>
            <a:r>
              <a:rPr lang="en-US" b="1" dirty="0" smtClean="0"/>
              <a:t>Na</a:t>
            </a:r>
            <a:r>
              <a:rPr lang="ru-RU" b="1" baseline="-25000" dirty="0" smtClean="0"/>
              <a:t>2</a:t>
            </a:r>
            <a:r>
              <a:rPr lang="en-US" b="1" dirty="0" smtClean="0"/>
              <a:t>Cr</a:t>
            </a:r>
            <a:r>
              <a:rPr lang="ru-RU" b="1" baseline="-25000" dirty="0" smtClean="0"/>
              <a:t>2</a:t>
            </a:r>
            <a:r>
              <a:rPr lang="ru-RU" b="1" baseline="30000" dirty="0" smtClean="0"/>
              <a:t>+6</a:t>
            </a:r>
            <a:r>
              <a:rPr lang="en-US" b="1" dirty="0" smtClean="0"/>
              <a:t>O</a:t>
            </a:r>
            <a:r>
              <a:rPr lang="ru-RU" b="1" baseline="-25000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459432"/>
            <a:ext cx="7516688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2.Составление </a:t>
            </a:r>
            <a:r>
              <a:rPr lang="ru-RU" dirty="0" smtClean="0"/>
              <a:t>формулы по степени окисления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1.На </a:t>
            </a:r>
            <a:r>
              <a:rPr lang="ru-RU" b="1" dirty="0" smtClean="0"/>
              <a:t>первом месте стоят:</a:t>
            </a:r>
            <a:endParaRPr lang="ru-RU" dirty="0" smtClean="0"/>
          </a:p>
          <a:p>
            <a:r>
              <a:rPr lang="ru-RU" b="1" dirty="0" smtClean="0"/>
              <a:t>            Металлы</a:t>
            </a:r>
            <a:endParaRPr lang="ru-RU" dirty="0" smtClean="0"/>
          </a:p>
          <a:p>
            <a:r>
              <a:rPr lang="ru-RU" b="1" dirty="0" smtClean="0"/>
              <a:t>или</a:t>
            </a:r>
            <a:endParaRPr lang="ru-RU" dirty="0" smtClean="0"/>
          </a:p>
          <a:p>
            <a:r>
              <a:rPr lang="ru-RU" b="1" dirty="0" smtClean="0"/>
              <a:t>            Неметаллы с меньшей </a:t>
            </a:r>
            <a:r>
              <a:rPr lang="ru-RU" b="1" dirty="0" err="1" smtClean="0"/>
              <a:t>э.о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           (В ПС раньше и ниже)</a:t>
            </a:r>
            <a:endParaRPr lang="ru-RU" dirty="0" smtClean="0"/>
          </a:p>
          <a:p>
            <a:r>
              <a:rPr lang="ru-RU" b="1" dirty="0" smtClean="0"/>
              <a:t>Они отдают е и имеют + с.о.</a:t>
            </a:r>
            <a:endParaRPr lang="ru-RU" dirty="0" smtClean="0"/>
          </a:p>
          <a:p>
            <a:r>
              <a:rPr lang="ru-RU" b="1" dirty="0" smtClean="0"/>
              <a:t>2. На втором месте – неметаллы </a:t>
            </a:r>
            <a:endParaRPr lang="ru-RU" dirty="0" smtClean="0"/>
          </a:p>
          <a:p>
            <a:r>
              <a:rPr lang="ru-RU" b="1" dirty="0" smtClean="0"/>
              <a:t>                                        с большей </a:t>
            </a:r>
            <a:r>
              <a:rPr lang="ru-RU" b="1" dirty="0" err="1" smtClean="0"/>
              <a:t>э.о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           (В ПС дальше и выше)</a:t>
            </a:r>
            <a:endParaRPr lang="ru-RU" dirty="0" smtClean="0"/>
          </a:p>
          <a:p>
            <a:r>
              <a:rPr lang="ru-RU" b="1" dirty="0" smtClean="0"/>
              <a:t>Они принимают е и имеют –с.о.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формулу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Между </a:t>
            </a:r>
            <a:r>
              <a:rPr lang="en-US" b="1" dirty="0" smtClean="0"/>
              <a:t>C</a:t>
            </a:r>
            <a:r>
              <a:rPr lang="ru-RU" b="1" dirty="0" smtClean="0"/>
              <a:t>  и  </a:t>
            </a:r>
            <a:r>
              <a:rPr lang="en-US" b="1" dirty="0" smtClean="0"/>
              <a:t>S</a:t>
            </a:r>
            <a:endParaRPr lang="ru-RU" dirty="0" smtClean="0"/>
          </a:p>
          <a:p>
            <a:r>
              <a:rPr lang="en-US" b="1" dirty="0" smtClean="0"/>
              <a:t>C </a:t>
            </a:r>
            <a:r>
              <a:rPr lang="ru-RU" b="1" baseline="30000" dirty="0" smtClean="0"/>
              <a:t>+4</a:t>
            </a:r>
            <a:r>
              <a:rPr lang="ru-RU" b="1" dirty="0" smtClean="0"/>
              <a:t> </a:t>
            </a:r>
            <a:r>
              <a:rPr lang="en-US" b="1" dirty="0" smtClean="0"/>
              <a:t>S</a:t>
            </a:r>
            <a:r>
              <a:rPr lang="ru-RU" b="1" baseline="30000" dirty="0" smtClean="0"/>
              <a:t>-2</a:t>
            </a:r>
            <a:endParaRPr lang="ru-RU" dirty="0" smtClean="0"/>
          </a:p>
          <a:p>
            <a:r>
              <a:rPr lang="ru-RU" b="1" dirty="0" smtClean="0"/>
              <a:t>С   </a:t>
            </a:r>
            <a:r>
              <a:rPr lang="en-US" b="1" dirty="0" smtClean="0"/>
              <a:t>IV</a:t>
            </a:r>
            <a:r>
              <a:rPr lang="ru-RU" b="1" dirty="0" smtClean="0"/>
              <a:t> –А  отдаст 4е </a:t>
            </a:r>
            <a:endParaRPr lang="ru-RU" dirty="0" smtClean="0"/>
          </a:p>
          <a:p>
            <a:r>
              <a:rPr lang="en-US" b="1" dirty="0" smtClean="0"/>
              <a:t>S</a:t>
            </a:r>
            <a:r>
              <a:rPr lang="ru-RU" b="1" dirty="0" smtClean="0"/>
              <a:t>  </a:t>
            </a:r>
            <a:r>
              <a:rPr lang="en-US" b="1" dirty="0" smtClean="0"/>
              <a:t>VI</a:t>
            </a:r>
            <a:r>
              <a:rPr lang="ru-RU" b="1" dirty="0" smtClean="0"/>
              <a:t> – А примет 2е (до 8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Если с.о.</a:t>
            </a:r>
            <a:endParaRPr lang="ru-RU" dirty="0" smtClean="0"/>
          </a:p>
          <a:p>
            <a:r>
              <a:rPr lang="ru-RU" b="1" dirty="0" smtClean="0"/>
              <a:t>1 и 2 (3,4 …) или </a:t>
            </a:r>
            <a:endParaRPr lang="ru-RU" dirty="0" smtClean="0"/>
          </a:p>
          <a:p>
            <a:r>
              <a:rPr lang="ru-RU" b="1" dirty="0" smtClean="0"/>
              <a:t>2 и 3(5,7), то</a:t>
            </a:r>
            <a:endParaRPr lang="ru-RU" dirty="0" smtClean="0"/>
          </a:p>
          <a:p>
            <a:r>
              <a:rPr lang="ru-RU" b="1" dirty="0" smtClean="0"/>
              <a:t> степени и индексы  меняются местами ,</a:t>
            </a:r>
            <a:endParaRPr lang="ru-RU" dirty="0" smtClean="0"/>
          </a:p>
          <a:p>
            <a:r>
              <a:rPr lang="ru-RU" b="1" dirty="0" smtClean="0"/>
              <a:t>если с.о</a:t>
            </a:r>
            <a:endParaRPr lang="ru-RU" dirty="0" smtClean="0"/>
          </a:p>
          <a:p>
            <a:r>
              <a:rPr lang="ru-RU" b="1" dirty="0" smtClean="0"/>
              <a:t>4 и2 , 6 и 2,  8 и2, то сокращаю </a:t>
            </a:r>
            <a:endParaRPr lang="ru-RU" dirty="0" smtClean="0"/>
          </a:p>
          <a:p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baseline="30000" dirty="0" smtClean="0"/>
              <a:t>           </a:t>
            </a:r>
            <a:r>
              <a:rPr lang="en-US" b="1" dirty="0" smtClean="0"/>
              <a:t>C </a:t>
            </a:r>
            <a:r>
              <a:rPr lang="ru-RU" b="1" baseline="30000" dirty="0" smtClean="0"/>
              <a:t>+4</a:t>
            </a:r>
            <a:r>
              <a:rPr lang="ru-RU" b="1" baseline="-25000" dirty="0" smtClean="0"/>
              <a:t>2</a:t>
            </a:r>
            <a:r>
              <a:rPr lang="en-US" b="1" dirty="0" smtClean="0"/>
              <a:t>S</a:t>
            </a:r>
            <a:r>
              <a:rPr lang="ru-RU" b="1" baseline="30000" dirty="0" smtClean="0"/>
              <a:t>-2 </a:t>
            </a:r>
            <a:r>
              <a:rPr lang="ru-RU" b="1" baseline="-25000" dirty="0" smtClean="0"/>
              <a:t>4</a:t>
            </a:r>
            <a:endParaRPr lang="ru-RU" dirty="0" smtClean="0"/>
          </a:p>
          <a:p>
            <a:r>
              <a:rPr lang="ru-RU" b="1" baseline="30000" dirty="0" smtClean="0"/>
              <a:t>           </a:t>
            </a:r>
            <a:r>
              <a:rPr lang="en-US" b="1" dirty="0" smtClean="0"/>
              <a:t>C </a:t>
            </a:r>
            <a:r>
              <a:rPr lang="ru-RU" b="1" baseline="30000" dirty="0" smtClean="0"/>
              <a:t>+4</a:t>
            </a:r>
            <a:r>
              <a:rPr lang="ru-RU" b="1" dirty="0" smtClean="0"/>
              <a:t> </a:t>
            </a:r>
            <a:r>
              <a:rPr lang="en-US" b="1" dirty="0" smtClean="0"/>
              <a:t>S</a:t>
            </a:r>
            <a:r>
              <a:rPr lang="ru-RU" b="1" baseline="30000" dirty="0" smtClean="0"/>
              <a:t>-2 </a:t>
            </a:r>
            <a:r>
              <a:rPr lang="ru-RU" b="1" baseline="-25000" dirty="0" smtClean="0"/>
              <a:t>2</a:t>
            </a:r>
            <a:endParaRPr lang="ru-RU" dirty="0" smtClean="0"/>
          </a:p>
          <a:p>
            <a:r>
              <a:rPr lang="ru-RU" b="1" dirty="0" smtClean="0"/>
              <a:t>               </a:t>
            </a:r>
            <a:r>
              <a:rPr lang="en-US" b="1" dirty="0" err="1" smtClean="0"/>
              <a:t>Cl</a:t>
            </a:r>
            <a:r>
              <a:rPr lang="ru-RU" b="1" baseline="30000" dirty="0" smtClean="0"/>
              <a:t>+7 </a:t>
            </a:r>
            <a:r>
              <a:rPr lang="ru-RU" b="1" baseline="-25000" dirty="0" smtClean="0"/>
              <a:t>2</a:t>
            </a:r>
            <a:r>
              <a:rPr lang="ru-RU" b="1" baseline="30000" dirty="0" smtClean="0"/>
              <a:t> </a:t>
            </a:r>
            <a:r>
              <a:rPr lang="en-US" b="1" dirty="0" smtClean="0"/>
              <a:t>O</a:t>
            </a:r>
            <a:r>
              <a:rPr lang="ru-RU" b="1" baseline="30000" dirty="0" smtClean="0"/>
              <a:t>-2 </a:t>
            </a:r>
            <a:r>
              <a:rPr lang="ru-RU" b="1" baseline="-25000" dirty="0" smtClean="0"/>
              <a:t>7</a:t>
            </a:r>
            <a:endParaRPr lang="ru-RU" dirty="0" smtClean="0"/>
          </a:p>
          <a:p>
            <a:r>
              <a:rPr lang="ru-RU" b="1" dirty="0" smtClean="0"/>
              <a:t>К</a:t>
            </a:r>
            <a:r>
              <a:rPr lang="ru-RU" b="1" baseline="30000" dirty="0" smtClean="0"/>
              <a:t>+1</a:t>
            </a:r>
            <a:r>
              <a:rPr lang="ru-RU" b="1" baseline="-25000" dirty="0" smtClean="0"/>
              <a:t>2</a:t>
            </a:r>
            <a:r>
              <a:rPr lang="ru-RU" b="1" dirty="0" smtClean="0"/>
              <a:t> О</a:t>
            </a:r>
            <a:r>
              <a:rPr lang="ru-RU" b="1" baseline="30000" dirty="0" smtClean="0"/>
              <a:t>-2</a:t>
            </a:r>
            <a:endParaRPr lang="ru-RU" dirty="0" smtClean="0"/>
          </a:p>
          <a:p>
            <a:r>
              <a:rPr lang="ru-RU" b="1" baseline="30000" dirty="0" smtClean="0"/>
              <a:t>! индекс 1 не пишется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3.Составление электронной и структурной 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419984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Молекулярная формула О</a:t>
            </a:r>
            <a:r>
              <a:rPr lang="ru-RU" sz="1200" b="1" baseline="-25000" dirty="0" smtClean="0"/>
              <a:t>2</a:t>
            </a:r>
            <a:endParaRPr lang="ru-RU" sz="1200" b="1" dirty="0" smtClean="0"/>
          </a:p>
          <a:p>
            <a:r>
              <a:rPr lang="ru-RU" sz="1200" b="1" dirty="0" smtClean="0"/>
              <a:t>1.Определяю число валентных электронов (по номеру группы)</a:t>
            </a:r>
          </a:p>
          <a:p>
            <a:r>
              <a:rPr lang="ru-RU" sz="1200" b="1" dirty="0" smtClean="0"/>
              <a:t>У О – 6 валентных электронов</a:t>
            </a:r>
          </a:p>
          <a:p>
            <a:r>
              <a:rPr lang="ru-RU" sz="1200" b="1" dirty="0" smtClean="0"/>
              <a:t>2.Узнаю число </a:t>
            </a:r>
            <a:r>
              <a:rPr lang="ru-RU" sz="1200" b="1" dirty="0" err="1" smtClean="0"/>
              <a:t>неспаренных</a:t>
            </a:r>
            <a:r>
              <a:rPr lang="ru-RU" sz="1200" b="1" dirty="0" smtClean="0"/>
              <a:t> электронов (8-№группы)</a:t>
            </a:r>
          </a:p>
          <a:p>
            <a:r>
              <a:rPr lang="ru-RU" sz="1200" b="1" dirty="0" smtClean="0"/>
              <a:t>У О – 2 </a:t>
            </a:r>
            <a:r>
              <a:rPr lang="ru-RU" sz="1200" b="1" dirty="0" err="1" smtClean="0"/>
              <a:t>неспаренных</a:t>
            </a:r>
            <a:r>
              <a:rPr lang="ru-RU" sz="1200" b="1" dirty="0" smtClean="0"/>
              <a:t> электрона (валентность –два)</a:t>
            </a:r>
          </a:p>
          <a:p>
            <a:r>
              <a:rPr lang="ru-RU" sz="1200" b="1" dirty="0" smtClean="0"/>
              <a:t>3.Обозначаю валентные электроны точками вокруг символа</a:t>
            </a:r>
          </a:p>
          <a:p>
            <a:r>
              <a:rPr lang="ru-RU" sz="1200" b="1" dirty="0" smtClean="0"/>
              <a:t>●●</a:t>
            </a:r>
          </a:p>
          <a:p>
            <a:r>
              <a:rPr lang="ru-RU" sz="1200" b="1" dirty="0" smtClean="0"/>
              <a:t> ●</a:t>
            </a:r>
          </a:p>
          <a:p>
            <a:r>
              <a:rPr lang="ru-RU" sz="1200" b="1" dirty="0" smtClean="0"/>
              <a:t>●●</a:t>
            </a:r>
          </a:p>
          <a:p>
            <a:r>
              <a:rPr lang="ru-RU" sz="1200" b="1" dirty="0" smtClean="0"/>
              <a:t>4.Так как в атоме кислорода 2 </a:t>
            </a:r>
            <a:r>
              <a:rPr lang="ru-RU" sz="1200" b="1" dirty="0" err="1" smtClean="0"/>
              <a:t>неспаренных</a:t>
            </a:r>
            <a:r>
              <a:rPr lang="ru-RU" sz="1200" b="1" dirty="0" smtClean="0"/>
              <a:t> электрона, то</a:t>
            </a:r>
          </a:p>
          <a:p>
            <a:r>
              <a:rPr lang="ru-RU" sz="1200" b="1" dirty="0" smtClean="0"/>
              <a:t>Между атомами(ядрами атомов) образуются</a:t>
            </a:r>
          </a:p>
          <a:p>
            <a:r>
              <a:rPr lang="ru-RU" sz="1200" b="1" dirty="0" smtClean="0"/>
              <a:t> две общие электронные пары- две ковалентные связи, </a:t>
            </a:r>
          </a:p>
          <a:p>
            <a:r>
              <a:rPr lang="ru-RU" sz="1200" b="1" dirty="0" smtClean="0"/>
              <a:t>поэтому валентность кислорода равна двум</a:t>
            </a:r>
          </a:p>
          <a:p>
            <a:r>
              <a:rPr lang="ru-RU" sz="1200" b="1" dirty="0" smtClean="0"/>
              <a:t>электронная формула</a:t>
            </a:r>
          </a:p>
          <a:p>
            <a:r>
              <a:rPr lang="ru-RU" sz="1200" b="1" dirty="0" smtClean="0"/>
              <a:t>                                                 ●●                  ●●</a:t>
            </a:r>
          </a:p>
          <a:p>
            <a:r>
              <a:rPr lang="ru-RU" sz="1200" b="1" dirty="0" smtClean="0"/>
              <a:t>●●   О   ●●    О  ●●</a:t>
            </a:r>
          </a:p>
          <a:p>
            <a:r>
              <a:rPr lang="ru-RU" sz="1200" b="1" dirty="0" smtClean="0"/>
              <a:t>  ●●</a:t>
            </a:r>
          </a:p>
          <a:p>
            <a:r>
              <a:rPr lang="ru-RU" sz="1200" b="1" dirty="0" smtClean="0"/>
              <a:t>5.Структурная формула</a:t>
            </a:r>
          </a:p>
          <a:p>
            <a:r>
              <a:rPr lang="ru-RU" sz="1200" b="1" dirty="0" smtClean="0"/>
              <a:t> </a:t>
            </a:r>
          </a:p>
          <a:p>
            <a:r>
              <a:rPr lang="ru-RU" sz="1200" b="1" dirty="0" smtClean="0"/>
              <a:t>О= О</a:t>
            </a:r>
          </a:p>
          <a:p>
            <a:r>
              <a:rPr lang="ru-RU" sz="1200" b="1" dirty="0" smtClean="0"/>
              <a:t> </a:t>
            </a:r>
          </a:p>
          <a:p>
            <a:r>
              <a:rPr lang="ru-RU" sz="1200" b="1" dirty="0" smtClean="0"/>
              <a:t> </a:t>
            </a:r>
            <a:endParaRPr lang="ru-RU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4.Составление молекулярного уравнения обмена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78259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endParaRPr lang="ru-RU" sz="3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3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1.Обмениваю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! Н и  О по любому </a:t>
            </a:r>
            <a:r>
              <a:rPr lang="ru-RU" sz="32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</a:t>
            </a:r>
            <a:r>
              <a:rPr lang="ru-RU" sz="3200" baseline="-30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2.Составляю формулу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(Ставлю с.о. по ним              индексы)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3.Уравниваю (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Расставляю коэффициенты перед формулами: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сначала  уравниваю  1.Металлы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2.Неметаллы или кислотные остатки</a:t>
            </a: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3.Водород 4.Кислород)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молекулярного уравнения обмена</a:t>
            </a: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798634"/>
            <a:ext cx="7239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endParaRPr lang="ru-RU" sz="3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3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1.Обмениваю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! Н и  О по любому </a:t>
            </a:r>
            <a:r>
              <a:rPr lang="ru-RU" sz="32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</a:t>
            </a:r>
            <a:r>
              <a:rPr lang="ru-RU" sz="3200" baseline="-30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2.Составляю формулу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(Ставлю с.о. по ним              индексы)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3.Уравниваю (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Расставляю коэффициенты перед формулами: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сначала  уравниваю  1.Металлы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2.Неметаллы или кислотные остатки</a:t>
            </a:r>
          </a:p>
          <a:p>
            <a:pPr algn="ctr" eaLnBrk="0" hangingPunct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3.Водород 4.Кислород)</a:t>
            </a:r>
            <a:endParaRPr lang="ru-RU" sz="32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657" y="30707"/>
            <a:ext cx="9343314" cy="6796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6.Составление ОВР методом</a:t>
            </a:r>
            <a:br>
              <a:rPr lang="ru-RU" dirty="0" smtClean="0"/>
            </a:br>
            <a:r>
              <a:rPr lang="ru-RU" dirty="0" smtClean="0"/>
              <a:t>электронного </a:t>
            </a:r>
            <a:r>
              <a:rPr lang="ru-RU" dirty="0" err="1" smtClean="0"/>
              <a:t>балланся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b="1" dirty="0" smtClean="0"/>
              <a:t>Определяю степени  окисления каждого элемента в формулах веществ</a:t>
            </a:r>
          </a:p>
          <a:p>
            <a:r>
              <a:rPr lang="ru-RU" sz="1400" b="1" dirty="0" smtClean="0"/>
              <a:t>2.С оставляю электронный </a:t>
            </a:r>
            <a:r>
              <a:rPr lang="ru-RU" sz="1400" b="1" dirty="0" err="1" smtClean="0"/>
              <a:t>балланс</a:t>
            </a:r>
            <a:r>
              <a:rPr lang="ru-RU" sz="1400" b="1" dirty="0" smtClean="0"/>
              <a:t> : </a:t>
            </a:r>
          </a:p>
          <a:p>
            <a:r>
              <a:rPr lang="ru-RU" sz="1400" b="1" dirty="0" smtClean="0"/>
              <a:t>  1)Выписываю элементы с изменившимися  степенями окисления.</a:t>
            </a:r>
          </a:p>
          <a:p>
            <a:r>
              <a:rPr lang="ru-RU" sz="1400" b="1" dirty="0" smtClean="0"/>
              <a:t>  2) Показываю переход электронов ( уравнения  процессов  окисления – восстановления)</a:t>
            </a:r>
          </a:p>
          <a:p>
            <a:r>
              <a:rPr lang="ru-RU" sz="1400" b="1" dirty="0" smtClean="0"/>
              <a:t>Если степень уменьшается- е (отрицательные) добавляются            !в простых веществах индекс 2 переносим, </a:t>
            </a:r>
          </a:p>
          <a:p>
            <a:r>
              <a:rPr lang="ru-RU" sz="1400" b="1" dirty="0" smtClean="0"/>
              <a:t>Если степень увеличивается –е отнимаем                                      ставим 2 и перед заряженным ионом, на 2   умножаем е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400" b="1" dirty="0" smtClean="0"/>
              <a:t>   3) Находим НОК</a:t>
            </a:r>
          </a:p>
          <a:p>
            <a:r>
              <a:rPr lang="ru-RU" sz="1400" b="1" dirty="0" smtClean="0"/>
              <a:t> (наименьшее </a:t>
            </a:r>
            <a:r>
              <a:rPr lang="ru-RU" sz="1400" b="1" dirty="0" err="1" smtClean="0"/>
              <a:t>число,которое</a:t>
            </a:r>
            <a:r>
              <a:rPr lang="ru-RU" sz="1400" b="1" dirty="0" smtClean="0"/>
              <a:t> без остатка делится на оба числа)</a:t>
            </a:r>
          </a:p>
          <a:p>
            <a:r>
              <a:rPr lang="ru-RU" sz="1400" b="1" dirty="0" smtClean="0"/>
              <a:t>   4) Поделив его на число е находим коэффициенты </a:t>
            </a:r>
          </a:p>
          <a:p>
            <a:r>
              <a:rPr lang="ru-RU" sz="1400" b="1" dirty="0" smtClean="0"/>
              <a:t>3. Расставим коэффициенты в уравнении реакции:</a:t>
            </a:r>
          </a:p>
          <a:p>
            <a:r>
              <a:rPr lang="ru-RU" sz="1400" b="1" dirty="0" smtClean="0"/>
              <a:t>А) продукты окисления-восстановления</a:t>
            </a:r>
          </a:p>
          <a:p>
            <a:r>
              <a:rPr lang="ru-RU" sz="1400" b="1" dirty="0" smtClean="0"/>
              <a:t>Б) металлы</a:t>
            </a:r>
          </a:p>
          <a:p>
            <a:r>
              <a:rPr lang="ru-RU" sz="1400" b="1" dirty="0" smtClean="0"/>
              <a:t>В) неметаллы или кислотные остатки </a:t>
            </a:r>
          </a:p>
          <a:p>
            <a:r>
              <a:rPr lang="ru-RU" sz="1400" b="1" dirty="0" smtClean="0"/>
              <a:t>Г) водород</a:t>
            </a:r>
          </a:p>
          <a:p>
            <a:r>
              <a:rPr lang="ru-RU" sz="1400" b="1" dirty="0" smtClean="0"/>
              <a:t>Д) кислород.</a:t>
            </a:r>
            <a:endParaRPr lang="ru-RU" sz="1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561</Words>
  <Application>Microsoft Office PowerPoint</Application>
  <PresentationFormat>Экран (4:3)</PresentationFormat>
  <Paragraphs>106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1.Определение степени окисления </vt:lpstr>
      <vt:lpstr>2.Составление формулы по степени окисления </vt:lpstr>
      <vt:lpstr>Составить формулу</vt:lpstr>
      <vt:lpstr>3.Составление электронной и структурной формулы</vt:lpstr>
      <vt:lpstr>4.Составление молекулярного уравнения обмена</vt:lpstr>
      <vt:lpstr>Составление молекулярного уравнения обмена</vt:lpstr>
      <vt:lpstr>6.Составление ОВР методом электронного балланся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1</cp:revision>
  <dcterms:created xsi:type="dcterms:W3CDTF">2014-05-19T11:23:03Z</dcterms:created>
  <dcterms:modified xsi:type="dcterms:W3CDTF">2014-05-19T11:56:11Z</dcterms:modified>
</cp:coreProperties>
</file>