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3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8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5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2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9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9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9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591F-4525-4A96-94B3-BED4A4E7EC2F}" type="datetimeFigureOut">
              <a:rPr lang="ru-RU" smtClean="0"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DB6A-F3F2-4111-BB3F-AB8CFF6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76672"/>
            <a:ext cx="5254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Роль классного руководителя  в инклюзии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3" y="5157192"/>
            <a:ext cx="24110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ГБОУ №1034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Шигина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В.В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.,</a:t>
            </a: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4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62" y="2606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Содержание и формы работы классного руководителя в инклюзивном классе</a:t>
            </a:r>
            <a:r>
              <a:rPr lang="ru-RU" b="1" u="sng" dirty="0" smtClean="0">
                <a:effectLst/>
                <a:latin typeface="Times New Roman"/>
                <a:ea typeface="Times New Roman"/>
              </a:rPr>
              <a:t>: </a:t>
            </a:r>
            <a:endParaRPr lang="ru-RU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578" y="869789"/>
            <a:ext cx="87909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наблюдение за учениками во время учебной и внеурочной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поддержание постоянной связи с учителями-предметниками, школьным психологом, медицинским работником, администрацией школы, родителями;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составление психолого-педагогической характеристики обучающегося с ОВЗ при помощи методов наблюдения, беседы, экспериментального обследования, где отражаются особенности его личности, поведения, межличностных отношений с родителями и одноклассниками, уровень и особенности интеллектуального развития и результаты учебы, основные виды трудностей при обучении ребенка: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составление индивидуального маршрута сопровождения обучающегося (вместе с психологом и учителями - предметниками), где отражаются пробелы знаний и намечаются пути их ликвидации, способ предъявления учебного материала, темп обучения, направления коррекционной работы;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контроль успеваемости и поведения обучающихся в классе;</a:t>
            </a:r>
          </a:p>
          <a:p>
            <a:pPr marL="4000500" lvl="8" indent="-342900" algn="just"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формирование такого микроклимата в классе, который способствовал бы тому, чтобы каждый обучающийся с ОВЗ чувствовал себя комфортно;</a:t>
            </a:r>
          </a:p>
          <a:p>
            <a:pPr marL="4000500" lvl="8" indent="-342900" algn="just"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организация внеурочной деятельности, направленной на развитие познавательных интересов обучающихся, их общее развитие.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7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73630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9992" y="1059382"/>
            <a:ext cx="3342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ИНВАМЕДИА ТВ</a:t>
            </a:r>
            <a:endParaRPr lang="ru-RU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6264" y="2023642"/>
            <a:ext cx="36497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Учимся вместе. 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Адаптация в школе.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3573016"/>
            <a:ext cx="41008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3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	Чем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инклюзивное (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включенное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) образование отличается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от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интегративного (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</a:rPr>
              <a:t>интегрированного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)?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0016"/>
            <a:ext cx="8097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Если ребенок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не справляется с программой – с точки зрения ИНТЕГРАЦИИ это проблема ребенка, а с точки зрения ИНКЛЮЗИИ – проблема образовательной среды. То есть – для того, чтобы ВКЛЮЧЕНИЕ (ИНКЛЮЗИЯ) были успешными – именно СРЕДА должна быть изменена.</a:t>
            </a:r>
          </a:p>
        </p:txBody>
      </p:sp>
      <p:pic>
        <p:nvPicPr>
          <p:cNvPr id="1026" name="Picture 2" descr="C:\Users\Валенти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471" y="4581128"/>
            <a:ext cx="377177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6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Как называть и как не называть тех, кому нужно инклюзивное образование.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25618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дети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с ОГРАНИЧЕННЫМИ ВОЗМОЖНОСТЯМИ ЗДОРОВЬЯ (ОВЗ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);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дети с  ОСОБЫМИ ОБРАЗОВАТЕЛЬНЫМИ ПОТРЕБНОСТЯМИ;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дети, испытывающие ТРУДНОСТИ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ОБУЧЕНИИ.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8051" y="3179944"/>
            <a:ext cx="51663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Инклюзивное (включающее) образование</a:t>
            </a:r>
            <a:r>
              <a:rPr lang="ru-RU" dirty="0"/>
              <a:t> дает возможность всем учащимся в полном объеме участвовать в жизни коллектива детского сада, школы, института, в дошкольной и школьной жизни.</a:t>
            </a:r>
          </a:p>
          <a:p>
            <a:r>
              <a:rPr lang="ru-RU" b="1" dirty="0"/>
              <a:t>Инклюзивное (</a:t>
            </a:r>
            <a:r>
              <a:rPr lang="ru-RU" b="1" dirty="0" smtClean="0"/>
              <a:t>включающее) образование</a:t>
            </a:r>
            <a:r>
              <a:rPr lang="ru-RU" dirty="0"/>
              <a:t> </a:t>
            </a:r>
            <a:r>
              <a:rPr lang="ru-RU" dirty="0" smtClean="0"/>
              <a:t> обладает </a:t>
            </a:r>
            <a:r>
              <a:rPr lang="ru-RU" dirty="0"/>
              <a:t>ресурсами, направленными на стимулирование равноправия обучающихся и их участия во всех делах коллектива.</a:t>
            </a:r>
          </a:p>
          <a:p>
            <a:r>
              <a:rPr lang="ru-RU" b="1" dirty="0"/>
              <a:t>Инклюзивное (включающее) образование</a:t>
            </a:r>
            <a:r>
              <a:rPr lang="ru-RU" dirty="0"/>
              <a:t> направлено на развитие у всех людей способностей, необходимых для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8789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88640"/>
            <a:ext cx="5118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Существующие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барьеры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954" y="1052736"/>
            <a:ext cx="87747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Архитектурная недоступность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школ.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Дети с особыми образовательными потребностями часто признаются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необучаемыми.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Большинство учителей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массовых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школ недостаточно знают о проблемах инвалидности и не готовы к включению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детей -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инвалидов в процесс обучения в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классах.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Родители детей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- инвалидов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не знают, как отстаивать права детей на образование и испытывают страх перед системой образования и социальной поддержки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943350" lvl="8" indent="-285750">
              <a:buFont typeface="Arial" pitchFamily="34" charset="0"/>
              <a:buChar char="•"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Отсутствие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гибких образовательных стандартов и несоответствие учебных планов и содержания обучения массовой школы особым образовательным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потребностям.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6035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Сопровождение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детей с ОВЗ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1631" y="1916832"/>
            <a:ext cx="79988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Классный руководитель и ребенок.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Классный руководитель и семья.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Классный руководитель и педагоги.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Классный руководитель и специалисты</a:t>
            </a:r>
            <a:r>
              <a:rPr lang="ru-RU" sz="2800" dirty="0"/>
              <a:t>.</a:t>
            </a:r>
          </a:p>
        </p:txBody>
      </p:sp>
      <p:pic>
        <p:nvPicPr>
          <p:cNvPr id="2050" name="Picture 2" descr="C:\Users\Валенти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24312"/>
            <a:ext cx="3127696" cy="250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	Педагогам во взаимодействии с детьми и их родителями важно создать атмосферу психологического комфорта, окружить их вниманием и заботой, обеспечить эмоционально значимое общение, организовать комплексную социально-педагогическую помощь, направленную на стимуляцию их личностного развития и социализации.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Валентина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259" y="4433904"/>
            <a:ext cx="3379613" cy="216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371743"/>
            <a:ext cx="41487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Работа с семьей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 семьях детей-инвалидов происходят качественные изменения на трех уровнях: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психологическом;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социальном;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соматическом.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437112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Семьи с детьми –инвалидами – особая категория, относящаяся к «группам риска». 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13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3174"/>
              </p:ext>
            </p:extLst>
          </p:nvPr>
        </p:nvGraphicFramePr>
        <p:xfrm>
          <a:off x="251520" y="548680"/>
          <a:ext cx="8640960" cy="25202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92288"/>
                <a:gridCol w="6048672"/>
              </a:tblGrid>
              <a:tr h="676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Инклюзивные классы</a:t>
                      </a:r>
                      <a:endParaRPr lang="ru-RU" sz="2400" dirty="0"/>
                    </a:p>
                  </a:txBody>
                  <a:tcPr/>
                </a:tc>
              </a:tr>
              <a:tr h="69175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Дети-инвалиды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1Б,</a:t>
                      </a:r>
                      <a:r>
                        <a:rPr lang="ru-RU" sz="2400" baseline="0" dirty="0" smtClean="0"/>
                        <a:t> 2Б, 3А, 3Б, 3В, 5А, 5В, 7А, 7Б, 8Б, 9Б,11А.</a:t>
                      </a:r>
                      <a:endParaRPr lang="ru-RU" sz="24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Дети с ОВЗ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2В,</a:t>
                      </a:r>
                      <a:r>
                        <a:rPr lang="ru-RU" sz="2400" baseline="0" dirty="0" smtClean="0"/>
                        <a:t> 3А, 3Б, 5Б, 5В, 6Б, 6В, 6Г, 7В, 7Г, 8В, 8Г, 9А, 9Б, 10А, 11А.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885188"/>
              </p:ext>
            </p:extLst>
          </p:nvPr>
        </p:nvGraphicFramePr>
        <p:xfrm>
          <a:off x="3707904" y="3573016"/>
          <a:ext cx="5184576" cy="2301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259228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Начальная школа</a:t>
                      </a:r>
                    </a:p>
                    <a:p>
                      <a:pPr algn="ctr"/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- зрение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1 - слух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1 - </a:t>
                      </a:r>
                      <a:r>
                        <a:rPr lang="ru-RU" dirty="0" err="1" smtClean="0"/>
                        <a:t>соматика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Средняя и старшая школа </a:t>
                      </a:r>
                    </a:p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1 - зрение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4 - 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7 - </a:t>
                      </a:r>
                      <a:r>
                        <a:rPr lang="ru-RU" dirty="0" err="1" smtClean="0"/>
                        <a:t>соматика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8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8924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Социально-психологическое сопровождение образовательного процесса</a:t>
            </a:r>
          </a:p>
          <a:p>
            <a:pPr algn="ctr"/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 – организация системного комплексного взаимодействия всех субъектов образовательного процесса: педагогов, воспитателей, психологов, социальных педагогов, логопедов, дефектологов, родителей, направленная на развитие личности ребенка.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47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529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22</cp:revision>
  <dcterms:created xsi:type="dcterms:W3CDTF">2014-03-23T12:55:53Z</dcterms:created>
  <dcterms:modified xsi:type="dcterms:W3CDTF">2014-06-07T17:58:19Z</dcterms:modified>
</cp:coreProperties>
</file>