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591F-4525-4A96-94B3-BED4A4E7EC2F}" type="datetimeFigureOut">
              <a:rPr lang="ru-RU" smtClean="0"/>
              <a:t>07.06.2014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B6A-F3F2-4111-BB3F-AB8CFF62A2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816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591F-4525-4A96-94B3-BED4A4E7EC2F}" type="datetimeFigureOut">
              <a:rPr lang="ru-RU" smtClean="0"/>
              <a:t>07.06.2014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B6A-F3F2-4111-BB3F-AB8CFF62A2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038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591F-4525-4A96-94B3-BED4A4E7EC2F}" type="datetimeFigureOut">
              <a:rPr lang="ru-RU" smtClean="0"/>
              <a:t>07.06.2014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B6A-F3F2-4111-BB3F-AB8CFF62A2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485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591F-4525-4A96-94B3-BED4A4E7EC2F}" type="datetimeFigureOut">
              <a:rPr lang="ru-RU" smtClean="0"/>
              <a:t>07.06.2014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B6A-F3F2-4111-BB3F-AB8CFF62A2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356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591F-4525-4A96-94B3-BED4A4E7EC2F}" type="datetimeFigureOut">
              <a:rPr lang="ru-RU" smtClean="0"/>
              <a:t>07.06.2014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B6A-F3F2-4111-BB3F-AB8CFF62A2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532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591F-4525-4A96-94B3-BED4A4E7EC2F}" type="datetimeFigureOut">
              <a:rPr lang="ru-RU" smtClean="0"/>
              <a:t>07.06.2014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B6A-F3F2-4111-BB3F-AB8CFF62A2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966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591F-4525-4A96-94B3-BED4A4E7EC2F}" type="datetimeFigureOut">
              <a:rPr lang="ru-RU" smtClean="0"/>
              <a:t>07.06.2014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B6A-F3F2-4111-BB3F-AB8CFF62A2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28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591F-4525-4A96-94B3-BED4A4E7EC2F}" type="datetimeFigureOut">
              <a:rPr lang="ru-RU" smtClean="0"/>
              <a:t>07.06.2014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B6A-F3F2-4111-BB3F-AB8CFF62A2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790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591F-4525-4A96-94B3-BED4A4E7EC2F}" type="datetimeFigureOut">
              <a:rPr lang="ru-RU" smtClean="0"/>
              <a:t>07.06.2014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B6A-F3F2-4111-BB3F-AB8CFF62A2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99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591F-4525-4A96-94B3-BED4A4E7EC2F}" type="datetimeFigureOut">
              <a:rPr lang="ru-RU" smtClean="0"/>
              <a:t>07.06.2014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B6A-F3F2-4111-BB3F-AB8CFF62A2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296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591F-4525-4A96-94B3-BED4A4E7EC2F}" type="datetimeFigureOut">
              <a:rPr lang="ru-RU" smtClean="0"/>
              <a:t>07.06.2014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DB6A-F3F2-4111-BB3F-AB8CFF62A2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639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8591F-4525-4A96-94B3-BED4A4E7EC2F}" type="datetimeFigureOut">
              <a:rPr lang="ru-RU" smtClean="0"/>
              <a:t>07.06.2014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FDB6A-F3F2-4111-BB3F-AB8CFF62A2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404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3848" y="476672"/>
            <a:ext cx="52547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i="1" dirty="0" smtClean="0">
                <a:solidFill>
                  <a:srgbClr val="C00000"/>
                </a:solidFill>
              </a:rPr>
              <a:t>Роль классного руководителя  в инклюзии</a:t>
            </a:r>
            <a:endParaRPr lang="ru-RU" sz="6000" b="1" i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88223" y="5157192"/>
            <a:ext cx="241104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ГБОУ №1034</a:t>
            </a:r>
          </a:p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Шигина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В.В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.,</a:t>
            </a:r>
          </a:p>
          <a:p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648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562" y="260648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u="sng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/>
                <a:ea typeface="Times New Roman"/>
              </a:rPr>
              <a:t>Содержание и формы работы классного руководителя в инклюзивном классе</a:t>
            </a:r>
            <a:r>
              <a:rPr lang="ru-RU" b="1" u="sng" dirty="0" smtClean="0">
                <a:effectLst/>
                <a:latin typeface="Times New Roman"/>
                <a:ea typeface="Times New Roman"/>
              </a:rPr>
              <a:t>: </a:t>
            </a:r>
            <a:endParaRPr lang="ru-RU" u="sng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3578" y="869789"/>
            <a:ext cx="879091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/>
                <a:ea typeface="Times New Roman"/>
              </a:rPr>
              <a:t>наблюдение за учениками во время учебной и внеурочной деятельности;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/>
                <a:ea typeface="Times New Roman"/>
              </a:rPr>
              <a:t>поддержание постоянной связи с учителями-предметниками, школьным психологом, медицинским работником, администрацией школы, родителями;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/>
                <a:ea typeface="Times New Roman"/>
              </a:rPr>
              <a:t>составление психолого-педагогической характеристики обучающегося с ОВЗ при помощи методов наблюдения, беседы, экспериментального обследования, где отражаются особенности его личности, поведения, межличностных отношений с родителями и одноклассниками, уровень и особенности интеллектуального развития и результаты учебы, основные виды трудностей при обучении ребенка: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/>
                <a:ea typeface="Times New Roman"/>
              </a:rPr>
              <a:t>составление индивидуального маршрута сопровождения обучающегося (вместе с психологом и учителями - предметниками), где отражаются пробелы знаний и намечаются пути их ликвидации, способ предъявления учебного материала, темп обучения, направления коррекционной работы;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/>
                <a:ea typeface="Times New Roman"/>
              </a:rPr>
              <a:t>контроль успеваемости и поведения обучающихся в классе;</a:t>
            </a:r>
          </a:p>
          <a:p>
            <a:pPr marL="4000500" lvl="8" indent="-342900" algn="just"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/>
                <a:ea typeface="Times New Roman"/>
              </a:rPr>
              <a:t>формирование такого микроклимата в классе, который способствовал бы тому, чтобы каждый обучающийся с ОВЗ чувствовал себя комфортно;</a:t>
            </a:r>
          </a:p>
          <a:p>
            <a:pPr marL="4000500" lvl="8" indent="-342900" algn="just"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/>
                <a:ea typeface="Times New Roman"/>
              </a:rPr>
              <a:t>организация внеурочной деятельности, направленной на развитие познавательных интересов обучающихся, их общее развитие.</a:t>
            </a:r>
            <a:endParaRPr lang="ru-RU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6676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2736304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499992" y="1059382"/>
            <a:ext cx="3342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i="1" dirty="0" smtClean="0">
                <a:solidFill>
                  <a:schemeClr val="accent2">
                    <a:lumMod val="75000"/>
                  </a:schemeClr>
                </a:solidFill>
              </a:rPr>
              <a:t>ИНВАМЕДИА ТВ</a:t>
            </a:r>
            <a:endParaRPr lang="ru-RU" sz="36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46264" y="2023642"/>
            <a:ext cx="364971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Учимся вместе. </a:t>
            </a:r>
          </a:p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Адаптация в школе.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44008" y="3573016"/>
            <a:ext cx="410080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 внимание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0339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	Чем </a:t>
            </a:r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инклюзивное (</a:t>
            </a:r>
            <a:r>
              <a:rPr lang="ru-RU" sz="2800" b="1" i="1" dirty="0">
                <a:solidFill>
                  <a:schemeClr val="accent3">
                    <a:lumMod val="50000"/>
                  </a:schemeClr>
                </a:solidFill>
              </a:rPr>
              <a:t>включенное</a:t>
            </a:r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) образование отличается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от </a:t>
            </a:r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интегративного (</a:t>
            </a:r>
            <a:r>
              <a:rPr lang="ru-RU" sz="2800" b="1" i="1" dirty="0">
                <a:solidFill>
                  <a:schemeClr val="accent3">
                    <a:lumMod val="50000"/>
                  </a:schemeClr>
                </a:solidFill>
              </a:rPr>
              <a:t>интегрированного</a:t>
            </a:r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)?</a:t>
            </a: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550016"/>
            <a:ext cx="809771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Если ребенок 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</a:rPr>
              <a:t>не справляется с программой – с точки зрения ИНТЕГРАЦИИ это проблема ребенка, а с точки зрения ИНКЛЮЗИИ – проблема образовательной среды. То есть – для того, чтобы ВКЛЮЧЕНИЕ (ИНКЛЮЗИЯ) были успешными – именно СРЕДА должна быть изменена.</a:t>
            </a:r>
          </a:p>
        </p:txBody>
      </p:sp>
      <p:pic>
        <p:nvPicPr>
          <p:cNvPr id="1026" name="Picture 2" descr="C:\Users\Валентина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471" y="4581128"/>
            <a:ext cx="3771779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961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7129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  <a:t>Как называть и как не называть тех, кому нужно инклюзивное образование.</a:t>
            </a:r>
            <a:endParaRPr lang="ru-RU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425618"/>
            <a:ext cx="87129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дети 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с ОГРАНИЧЕННЫМИ ВОЗМОЖНОСТЯМИ ЗДОРОВЬЯ (ОВЗ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);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дети с  ОСОБЫМИ ОБРАЗОВАТЕЛЬНЫМИ ПОТРЕБНОСТЯМИ;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дети, испытывающие ТРУДНОСТИ 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В 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ОБУЧЕНИИ.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88051" y="3179944"/>
            <a:ext cx="516632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Инклюзивное (включающее) образование</a:t>
            </a:r>
            <a:r>
              <a:rPr lang="ru-RU" dirty="0"/>
              <a:t> дает возможность всем учащимся в полном объеме участвовать в жизни коллектива детского сада, школы, института, в дошкольной и школьной жизни.</a:t>
            </a:r>
          </a:p>
          <a:p>
            <a:r>
              <a:rPr lang="ru-RU" b="1" dirty="0"/>
              <a:t>Инклюзивное (</a:t>
            </a:r>
            <a:r>
              <a:rPr lang="ru-RU" b="1" dirty="0" smtClean="0"/>
              <a:t>включающее) образование</a:t>
            </a:r>
            <a:r>
              <a:rPr lang="ru-RU" dirty="0"/>
              <a:t> </a:t>
            </a:r>
            <a:r>
              <a:rPr lang="ru-RU" dirty="0" smtClean="0"/>
              <a:t> обладает </a:t>
            </a:r>
            <a:r>
              <a:rPr lang="ru-RU" dirty="0"/>
              <a:t>ресурсами, направленными на стимулирование равноправия обучающихся и их участия во всех делах коллектива.</a:t>
            </a:r>
          </a:p>
          <a:p>
            <a:r>
              <a:rPr lang="ru-RU" b="1" dirty="0"/>
              <a:t>Инклюзивное (включающее) образование</a:t>
            </a:r>
            <a:r>
              <a:rPr lang="ru-RU" dirty="0"/>
              <a:t> направлено на развитие у всех людей способностей, необходимых для общения.</a:t>
            </a:r>
          </a:p>
        </p:txBody>
      </p:sp>
    </p:spTree>
    <p:extLst>
      <p:ext uri="{BB962C8B-B14F-4D97-AF65-F5344CB8AC3E}">
        <p14:creationId xmlns:p14="http://schemas.microsoft.com/office/powerpoint/2010/main" val="87891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188640"/>
            <a:ext cx="51181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accent3">
                    <a:lumMod val="50000"/>
                  </a:schemeClr>
                </a:solidFill>
              </a:rPr>
              <a:t>Существующие </a:t>
            </a: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барьеры</a:t>
            </a:r>
            <a:endParaRPr lang="ru-RU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7954" y="1052736"/>
            <a:ext cx="877476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Архитектурная недоступность 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школ.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Дети с особыми образовательными потребностями часто признаются 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необучаемыми.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Большинство учителей 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массовых 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школ недостаточно знают о проблемах инвалидности и не готовы к включению 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детей - 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инвалидов в процесс обучения в 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классах.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Родители детей 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- инвалидов 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не знают, как отстаивать права детей на образование и испытывают страх перед системой образования и социальной поддержки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marL="3943350" lvl="8" indent="-285750">
              <a:buFont typeface="Arial" pitchFamily="34" charset="0"/>
              <a:buChar char="•"/>
            </a:pP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Отсутствие 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гибких образовательных стандартов и несоответствие учебных планов и содержания обучения массовой школы особым образовательным 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потребностям. 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88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620688"/>
            <a:ext cx="60353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Сопровождение </a:t>
            </a:r>
            <a:r>
              <a:rPr lang="ru-RU" sz="3600" b="1" dirty="0">
                <a:solidFill>
                  <a:schemeClr val="accent3">
                    <a:lumMod val="50000"/>
                  </a:schemeClr>
                </a:solidFill>
              </a:rPr>
              <a:t>детей с ОВЗ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21631" y="1916832"/>
            <a:ext cx="799883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sz="2800" b="1" dirty="0">
                <a:solidFill>
                  <a:srgbClr val="C00000"/>
                </a:solidFill>
              </a:rPr>
              <a:t>Классный руководитель и ребенок.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800" b="1" dirty="0">
                <a:solidFill>
                  <a:srgbClr val="C00000"/>
                </a:solidFill>
              </a:rPr>
              <a:t>Классный руководитель и семья.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800" b="1" dirty="0">
                <a:solidFill>
                  <a:srgbClr val="C00000"/>
                </a:solidFill>
              </a:rPr>
              <a:t>Классный руководитель и педагоги.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800" b="1" dirty="0">
                <a:solidFill>
                  <a:srgbClr val="C00000"/>
                </a:solidFill>
              </a:rPr>
              <a:t>Классный руководитель и специалисты</a:t>
            </a:r>
            <a:r>
              <a:rPr lang="ru-RU" sz="2800" dirty="0"/>
              <a:t>.</a:t>
            </a:r>
          </a:p>
        </p:txBody>
      </p:sp>
      <p:pic>
        <p:nvPicPr>
          <p:cNvPr id="2050" name="Picture 2" descr="C:\Users\Валентина\Desktop\i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024312"/>
            <a:ext cx="3127696" cy="2508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861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49694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	Педагогам во взаимодействии с детьми и их родителями важно создать атмосферу психологического комфорта, окружить их вниманием и заботой, обеспечить эмоционально значимое общение, организовать комплексную социально-педагогическую помощь, направленную на стимуляцию их личностного развития и социализации.</a:t>
            </a:r>
            <a:endParaRPr lang="ru-RU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074" name="Picture 2" descr="C:\Users\Валентина\Desktop\i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2259" y="4433904"/>
            <a:ext cx="3379613" cy="216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737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79912" y="371743"/>
            <a:ext cx="41487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chemeClr val="accent3">
                    <a:lumMod val="50000"/>
                  </a:schemeClr>
                </a:solidFill>
              </a:rPr>
              <a:t>Работа с семьей</a:t>
            </a:r>
            <a:endParaRPr lang="ru-RU" sz="4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412776"/>
            <a:ext cx="8640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В семьях детей-инвалидов происходят качественные изменения на трех уровнях: 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</a:rPr>
              <a:t>психологическом;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Times New Roman"/>
              </a:rPr>
              <a:t>социальном;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соматическом.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4437112"/>
            <a:ext cx="43204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sz="2800" i="1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Семьи с детьми –инвалидами – особая категория, относящаяся к «группам риска». </a:t>
            </a:r>
            <a:endParaRPr lang="ru-RU" sz="2800" i="1" dirty="0">
              <a:solidFill>
                <a:schemeClr val="accent2">
                  <a:lumMod val="75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4136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63174"/>
              </p:ext>
            </p:extLst>
          </p:nvPr>
        </p:nvGraphicFramePr>
        <p:xfrm>
          <a:off x="251520" y="548680"/>
          <a:ext cx="8640960" cy="252028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592288"/>
                <a:gridCol w="6048672"/>
              </a:tblGrid>
              <a:tr h="67639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Инклюзивные классы</a:t>
                      </a:r>
                      <a:endParaRPr lang="ru-RU" sz="2400" dirty="0"/>
                    </a:p>
                  </a:txBody>
                  <a:tcPr/>
                </a:tc>
              </a:tr>
              <a:tr h="691753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Дети-инвалиды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1Б,</a:t>
                      </a:r>
                      <a:r>
                        <a:rPr lang="ru-RU" sz="2400" baseline="0" dirty="0" smtClean="0"/>
                        <a:t> 2Б, 3А, 3Б, 3В, 5А, 5В, 7А, 7Б, 8Б, 9Б,11А.</a:t>
                      </a:r>
                      <a:endParaRPr lang="ru-RU" sz="2400" dirty="0"/>
                    </a:p>
                  </a:txBody>
                  <a:tcPr/>
                </a:tc>
              </a:tr>
              <a:tr h="1152128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Дети с ОВЗ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2В,</a:t>
                      </a:r>
                      <a:r>
                        <a:rPr lang="ru-RU" sz="2400" baseline="0" dirty="0" smtClean="0"/>
                        <a:t> 3А, 3Б, 5Б, 5В, 6Б, 6В, 6Г, 7В, 7Г, 8В, 8Г, 9А, 9Б, 10А, 11А.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885188"/>
              </p:ext>
            </p:extLst>
          </p:nvPr>
        </p:nvGraphicFramePr>
        <p:xfrm>
          <a:off x="3707904" y="3573016"/>
          <a:ext cx="5184576" cy="2301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92288"/>
                <a:gridCol w="2592288"/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Начальная школа</a:t>
                      </a:r>
                    </a:p>
                    <a:p>
                      <a:pPr algn="ctr"/>
                      <a:r>
                        <a:rPr lang="ru-RU" sz="2400" dirty="0" smtClean="0"/>
                        <a:t>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r>
                        <a:rPr lang="ru-RU" baseline="0" dirty="0" smtClean="0"/>
                        <a:t> - зрение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1 - слух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1 - </a:t>
                      </a:r>
                      <a:r>
                        <a:rPr lang="ru-RU" dirty="0" err="1" smtClean="0"/>
                        <a:t>соматика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Средняя и старшая школа </a:t>
                      </a:r>
                    </a:p>
                    <a:p>
                      <a:pPr algn="ctr"/>
                      <a:r>
                        <a:rPr lang="ru-RU" sz="2400" dirty="0" smtClean="0"/>
                        <a:t>12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1 - зрение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4 - ОДА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7 - </a:t>
                      </a:r>
                      <a:r>
                        <a:rPr lang="ru-RU" dirty="0" err="1" smtClean="0"/>
                        <a:t>соматика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8081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89247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Социально-психологическое сопровождение образовательного процесса</a:t>
            </a:r>
          </a:p>
          <a:p>
            <a:pPr algn="ctr"/>
            <a:endParaRPr lang="ru-RU" sz="2800" b="1" dirty="0" smtClean="0">
              <a:solidFill>
                <a:schemeClr val="accent2">
                  <a:lumMod val="75000"/>
                </a:schemeClr>
              </a:solidFill>
              <a:effectLst/>
              <a:latin typeface="Times New Roman"/>
              <a:ea typeface="Times New Roman"/>
            </a:endParaRPr>
          </a:p>
          <a:p>
            <a:r>
              <a:rPr lang="ru-RU" sz="2800" dirty="0" smtClean="0">
                <a:effectLst/>
                <a:latin typeface="Times New Roman"/>
                <a:ea typeface="Times New Roman"/>
              </a:rPr>
              <a:t> – организация системного комплексного взаимодействия всех субъектов образовательного процесса: педагогов, воспитателей, психологов, социальных педагогов, логопедов, дефектологов, родителей, направленная на развитие личности ребенка.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3474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529</Words>
  <Application>Microsoft Office PowerPoint</Application>
  <PresentationFormat>Экран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Валентина</dc:creator>
  <cp:lastModifiedBy>Валентина</cp:lastModifiedBy>
  <cp:revision>22</cp:revision>
  <dcterms:created xsi:type="dcterms:W3CDTF">2014-03-23T12:55:53Z</dcterms:created>
  <dcterms:modified xsi:type="dcterms:W3CDTF">2014-06-07T17:58:19Z</dcterms:modified>
</cp:coreProperties>
</file>