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6" r:id="rId19"/>
    <p:sldId id="275" r:id="rId20"/>
    <p:sldId id="274" r:id="rId21"/>
    <p:sldId id="278" r:id="rId22"/>
    <p:sldId id="279" r:id="rId23"/>
    <p:sldId id="277" r:id="rId24"/>
    <p:sldId id="271" r:id="rId25"/>
    <p:sldId id="280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FF99"/>
    <a:srgbClr val="99FFCC"/>
    <a:srgbClr val="FF6600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60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690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11469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69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69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69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695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4696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4697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4698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4699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4700" name="Rectangle 12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4701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4702" name="Rectangle 1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412DE05-17B1-4848-A429-8994307D3E7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4D106F-A672-44BD-9974-D0C9E98D359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2F50A8-D6C6-4858-BC6A-B7CD10BA25C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1DF217D-31B8-430D-ADF5-3742AA95414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78A2FF7-9CE1-483D-B16A-8714B5B09A7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DD1DE45-4145-4975-93F8-122423A5957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8A66E2B-58DE-4D10-B068-12E45883379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1211BB-1806-42BE-8697-15605725AF9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E83725-67D4-4B2C-B9F9-A8B58BF0788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2460FB-7939-4686-8B79-B1C11D050C2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4CBA55-F347-43E3-8A1C-92C305C857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DF8584-D28F-427E-B36A-BEFA60D04B8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3D5836-6629-44F6-B56E-077BE340066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288186-F081-4E9B-80B4-14D3C7CD1EF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5C2ECF-61F6-4CEC-8124-F2147E98ECA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666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113667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668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669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670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671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3672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3673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367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367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367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1367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1367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3A3ACDD8-72E1-4DF3-BF05-4AFE6202AF9F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</p:sldLayoutIdLst>
  <p:transition>
    <p:wheel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2060575"/>
            <a:ext cx="6400800" cy="1752600"/>
          </a:xfrm>
        </p:spPr>
        <p:txBody>
          <a:bodyPr/>
          <a:lstStyle/>
          <a:p>
            <a:endParaRPr lang="ru-RU" sz="4400" b="1" i="1" dirty="0">
              <a:solidFill>
                <a:srgbClr val="FFFFCC"/>
              </a:solidFill>
            </a:endParaRPr>
          </a:p>
          <a:p>
            <a:endParaRPr lang="ru-RU" dirty="0"/>
          </a:p>
        </p:txBody>
      </p:sp>
      <p:sp>
        <p:nvSpPr>
          <p:cNvPr id="111620" name="WordArt 4"/>
          <p:cNvSpPr>
            <a:spLocks noChangeArrowheads="1" noChangeShapeType="1" noTextEdit="1"/>
          </p:cNvSpPr>
          <p:nvPr/>
        </p:nvSpPr>
        <p:spPr bwMode="auto">
          <a:xfrm>
            <a:off x="611560" y="692696"/>
            <a:ext cx="7992888" cy="10070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kern="10" dirty="0" smtClean="0">
                <a:gradFill rotWithShape="0">
                  <a:gsLst>
                    <a:gs pos="0">
                      <a:schemeClr val="folHlink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По страницам армейской службы</a:t>
            </a:r>
            <a:endParaRPr lang="ru-RU" sz="2400" kern="10" dirty="0">
              <a:gradFill rotWithShape="0">
                <a:gsLst>
                  <a:gs pos="0">
                    <a:schemeClr val="folHlink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8" name="Рамка 7"/>
          <p:cNvSpPr/>
          <p:nvPr/>
        </p:nvSpPr>
        <p:spPr>
          <a:xfrm>
            <a:off x="1619672" y="2276872"/>
            <a:ext cx="6192688" cy="4176464"/>
          </a:xfrm>
          <a:prstGeom prst="fra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028" name="Picture 4" descr="C:\Users\rekom\Desktop\parad-na-krasnoi-ploshadi_1920x12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7704" y="2636912"/>
            <a:ext cx="5616624" cy="3510390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       Викторина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15717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b="1" i="1" dirty="0">
              <a:solidFill>
                <a:srgbClr val="FFFFCC"/>
              </a:solidFill>
            </a:endParaRPr>
          </a:p>
          <a:p>
            <a:endParaRPr lang="ru-RU" b="1" i="1" dirty="0">
              <a:solidFill>
                <a:srgbClr val="FFFFCC"/>
              </a:solidFill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sz="half" idx="2"/>
          </p:nvPr>
        </p:nvSpPr>
        <p:spPr>
          <a:xfrm>
            <a:off x="4572000" y="1340768"/>
            <a:ext cx="4104456" cy="4790157"/>
          </a:xfrm>
        </p:spPr>
        <p:txBody>
          <a:bodyPr/>
          <a:lstStyle/>
          <a:p>
            <a:pPr>
              <a:buNone/>
            </a:pPr>
            <a:r>
              <a:rPr lang="ru-RU" sz="1600" b="1" dirty="0" smtClean="0"/>
              <a:t>      Секретное условное слово или фраза, которые используются для опознавания своих людей в караульной службе.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     (Пароль)</a:t>
            </a:r>
            <a:endParaRPr lang="ru-RU" sz="1600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r>
              <a:rPr lang="ru-RU" sz="16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 </a:t>
            </a:r>
            <a:endParaRPr lang="ru-RU" sz="1600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r>
              <a:rPr lang="ru-RU" sz="1600" b="1" dirty="0" smtClean="0"/>
              <a:t>      Название какого огнестрельного оружия начинается нотой? 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     (Револьвер)</a:t>
            </a:r>
            <a:endParaRPr lang="ru-RU" sz="1600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r>
              <a:rPr lang="ru-RU" sz="16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 </a:t>
            </a:r>
            <a:endParaRPr lang="ru-RU" sz="1600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r>
              <a:rPr lang="ru-RU" sz="1600" b="1" dirty="0" smtClean="0"/>
              <a:t>      Название какой форменной одежды состоит из названия морского животного и хвойного дерева?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     (Китель)</a:t>
            </a:r>
            <a:endParaRPr lang="ru-RU" sz="1600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r>
              <a:rPr lang="ru-RU" sz="1600" b="1" dirty="0" smtClean="0"/>
              <a:t> 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/>
              <a:t>      Во что должен стрелять спортсмен в стендовой стрельбе? 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     (В тарелку)</a:t>
            </a:r>
            <a:endParaRPr lang="ru-RU" sz="16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7" name="Picture 3" descr="C:\Users\rekom\Desktop\Мои презентации\Векторные картинки\0_49ee0_3b6df81f_XL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4797152"/>
            <a:ext cx="2651274" cy="1852661"/>
          </a:xfrm>
          <a:prstGeom prst="rect">
            <a:avLst/>
          </a:prstGeom>
          <a:noFill/>
        </p:spPr>
      </p:pic>
      <p:pic>
        <p:nvPicPr>
          <p:cNvPr id="6146" name="Picture 2" descr="C:\Users\rekom\Desktop\1352625747_desktop-wallpapers-360-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1556792"/>
            <a:ext cx="4156563" cy="2590924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       Викторина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104456" cy="4530725"/>
          </a:xfrm>
        </p:spPr>
        <p:txBody>
          <a:bodyPr/>
          <a:lstStyle/>
          <a:p>
            <a:pPr>
              <a:buNone/>
            </a:pPr>
            <a:r>
              <a:rPr lang="ru-RU" sz="1600" b="1" dirty="0" smtClean="0"/>
              <a:t>      В ритме какого танца написана знаменитая песня военных лет «Синий платочек»? 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      (В ритме вальса)</a:t>
            </a:r>
            <a:endParaRPr lang="ru-RU" sz="1600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r>
              <a:rPr lang="ru-RU" sz="1600" b="1" dirty="0" smtClean="0"/>
              <a:t> 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/>
              <a:t>      Кто автор известного крылатого выражения: «Пришел, увидел – победил!»? 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     (Юлий Цезарь)</a:t>
            </a:r>
            <a:endParaRPr lang="ru-RU" sz="1600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r>
              <a:rPr lang="ru-RU" sz="16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 </a:t>
            </a:r>
            <a:endParaRPr lang="ru-RU" sz="1600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r>
              <a:rPr lang="ru-RU" sz="1600" b="1" dirty="0" smtClean="0"/>
              <a:t>      Памятник этим людям стоит в самом центре Москвы, на Красной площади. Свой подвиг они совершили в 1612 г. Назовите их имена.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     (Кузьма Минин и Дмитрий  Пожарский)</a:t>
            </a:r>
            <a:endParaRPr lang="ru-RU" sz="1600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r>
              <a:rPr lang="ru-RU" sz="1600" b="1" dirty="0" smtClean="0"/>
              <a:t> </a:t>
            </a:r>
            <a:endParaRPr lang="ru-RU" sz="1600" dirty="0" smtClean="0"/>
          </a:p>
          <a:p>
            <a:pPr>
              <a:buNone/>
            </a:pPr>
            <a:endParaRPr lang="ru-RU" sz="1600" dirty="0" smtClean="0"/>
          </a:p>
        </p:txBody>
      </p:sp>
      <p:pic>
        <p:nvPicPr>
          <p:cNvPr id="1027" name="Picture 3" descr="C:\Users\rekom\Desktop\Мои презентации\Векторные картинки\0_49ee0_3b6df81f_XL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4797152"/>
            <a:ext cx="2651274" cy="1852661"/>
          </a:xfrm>
          <a:prstGeom prst="rect">
            <a:avLst/>
          </a:prstGeom>
          <a:noFill/>
        </p:spPr>
      </p:pic>
      <p:pic>
        <p:nvPicPr>
          <p:cNvPr id="7171" name="Picture 3" descr="C:\Users\rekom\Desktop\b7a4e-00000000000000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19672" y="1383682"/>
            <a:ext cx="2592288" cy="3502207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       Викторина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15717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b="1" i="1" dirty="0">
              <a:solidFill>
                <a:srgbClr val="FFFFCC"/>
              </a:solidFill>
            </a:endParaRPr>
          </a:p>
          <a:p>
            <a:endParaRPr lang="ru-RU" b="1" i="1" dirty="0">
              <a:solidFill>
                <a:srgbClr val="FFFFCC"/>
              </a:solidFill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sz="half" idx="2"/>
          </p:nvPr>
        </p:nvSpPr>
        <p:spPr>
          <a:xfrm>
            <a:off x="4572000" y="1124744"/>
            <a:ext cx="4104456" cy="5256584"/>
          </a:xfrm>
        </p:spPr>
        <p:txBody>
          <a:bodyPr/>
          <a:lstStyle/>
          <a:p>
            <a:pPr>
              <a:buNone/>
            </a:pPr>
            <a:r>
              <a:rPr lang="ru-RU" sz="1400" b="1" dirty="0" smtClean="0"/>
              <a:t>       Этому литературному герою – солдату Великой Отечественной войны – поставлен памятник на родине его автора в древнем русском городе Смоленске. Назовите автора и его героя.</a:t>
            </a:r>
            <a:endParaRPr lang="ru-RU" sz="1400" dirty="0" smtClean="0"/>
          </a:p>
          <a:p>
            <a:pPr>
              <a:buNone/>
            </a:pPr>
            <a:r>
              <a:rPr lang="ru-RU" sz="14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     (</a:t>
            </a:r>
            <a:r>
              <a:rPr lang="ru-RU" sz="1400" b="1" dirty="0" err="1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АлександрТвардовский</a:t>
            </a:r>
            <a:r>
              <a:rPr lang="ru-RU" sz="14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и его герой Василий Теркин)</a:t>
            </a:r>
            <a:endParaRPr lang="ru-RU" sz="1400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r>
              <a:rPr lang="ru-RU" sz="14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 </a:t>
            </a:r>
            <a:endParaRPr lang="ru-RU" sz="1400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r>
              <a:rPr lang="ru-RU" sz="1400" b="1" dirty="0" smtClean="0"/>
              <a:t>       Какое название радиолокационной установки  и огнестрельного оружия можно читать как слева направо, так и справа налево?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      (Радар, наган)</a:t>
            </a:r>
            <a:endParaRPr lang="ru-RU" sz="1400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r>
              <a:rPr lang="ru-RU" sz="14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 </a:t>
            </a:r>
            <a:endParaRPr lang="ru-RU" sz="1400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r>
              <a:rPr lang="ru-RU" sz="1400" b="1" dirty="0" smtClean="0"/>
              <a:t>       Специальное транспортное средство либо прицеп, предназначенный для приготовления пищи и организации горячего питания в полевых (походных) условиях, на удаленных объектах, в военных частях, где отсутствуют стационарные объекты для приготовления пищи.</a:t>
            </a:r>
            <a:endParaRPr lang="ru-RU" sz="1400" dirty="0" smtClean="0"/>
          </a:p>
          <a:p>
            <a:pPr>
              <a:buNone/>
            </a:pPr>
            <a:r>
              <a:rPr lang="ru-RU" sz="14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      (Полевая кухня)</a:t>
            </a:r>
            <a:endParaRPr lang="ru-RU" sz="1400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endParaRPr lang="ru-RU" sz="1400" dirty="0"/>
          </a:p>
        </p:txBody>
      </p:sp>
      <p:pic>
        <p:nvPicPr>
          <p:cNvPr id="1027" name="Picture 3" descr="C:\Users\rekom\Desktop\Мои презентации\Векторные картинки\0_49ee0_3b6df81f_XL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4797152"/>
            <a:ext cx="2651274" cy="1852661"/>
          </a:xfrm>
          <a:prstGeom prst="rect">
            <a:avLst/>
          </a:prstGeom>
          <a:noFill/>
        </p:spPr>
      </p:pic>
      <p:pic>
        <p:nvPicPr>
          <p:cNvPr id="8194" name="Picture 2" descr="C:\Users\rekom\Desktop\0008-007-Posle-okonchanija-instituta-sluzhba-v-armii-zatem-uchastie-v-finskoj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47664" y="1484784"/>
            <a:ext cx="2448272" cy="3260458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       Викторина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15717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b="1" i="1" dirty="0">
              <a:solidFill>
                <a:srgbClr val="FFFFCC"/>
              </a:solidFill>
            </a:endParaRPr>
          </a:p>
          <a:p>
            <a:endParaRPr lang="ru-RU" b="1" i="1" dirty="0">
              <a:solidFill>
                <a:srgbClr val="FFFFCC"/>
              </a:solidFill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sz="half" idx="2"/>
          </p:nvPr>
        </p:nvSpPr>
        <p:spPr>
          <a:xfrm>
            <a:off x="4572000" y="1268760"/>
            <a:ext cx="4104456" cy="4862165"/>
          </a:xfrm>
        </p:spPr>
        <p:txBody>
          <a:bodyPr/>
          <a:lstStyle/>
          <a:p>
            <a:pPr>
              <a:buNone/>
            </a:pPr>
            <a:r>
              <a:rPr lang="ru-RU" sz="1400" b="1" dirty="0" smtClean="0"/>
              <a:t>       </a:t>
            </a:r>
            <a:r>
              <a:rPr lang="ru-RU" sz="1600" b="1" dirty="0" smtClean="0"/>
              <a:t>Первый армейский самозарядный пистолет СССР, разработанный в 1930 г. российским конструктором Ф.В. Токаревым на Тульском оружейном заводе. 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      (Пистолет ТТ)</a:t>
            </a:r>
            <a:endParaRPr lang="ru-RU" sz="1600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r>
              <a:rPr lang="ru-RU" sz="16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 </a:t>
            </a:r>
            <a:endParaRPr lang="ru-RU" sz="1600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r>
              <a:rPr lang="ru-RU" sz="1600" b="1" dirty="0" smtClean="0"/>
              <a:t>      Род береговых войск, специально предназначенный и подготовленный для ведения боевых действий в составе морских, воздушных и воздушно-морских десантов (самостоятельно или совместно с Сухопутными войсками и Воздушно-десантными войсками), а также для обороны побережья (военно-морских баз, портов, пунктов базирования и береговых объектов). 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     (Морская пехота)</a:t>
            </a:r>
            <a:endParaRPr lang="ru-RU" sz="1600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r>
              <a:rPr lang="ru-RU" sz="16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 </a:t>
            </a:r>
            <a:endParaRPr lang="ru-RU" sz="1600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7" name="Picture 3" descr="C:\Users\rekom\Desktop\Мои презентации\Векторные картинки\0_49ee0_3b6df81f_XL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4797152"/>
            <a:ext cx="2651274" cy="1852661"/>
          </a:xfrm>
          <a:prstGeom prst="rect">
            <a:avLst/>
          </a:prstGeom>
          <a:noFill/>
        </p:spPr>
      </p:pic>
      <p:pic>
        <p:nvPicPr>
          <p:cNvPr id="9218" name="Picture 2" descr="C:\Users\rekom\Desktop\2e631de6e7cf72a0103fbb5ef5c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1628800"/>
            <a:ext cx="4071638" cy="2705224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       Викторина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15717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b="1" i="1" dirty="0">
              <a:solidFill>
                <a:srgbClr val="FFFFCC"/>
              </a:solidFill>
            </a:endParaRPr>
          </a:p>
          <a:p>
            <a:endParaRPr lang="ru-RU" b="1" i="1" dirty="0">
              <a:solidFill>
                <a:srgbClr val="FFFFCC"/>
              </a:solidFill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sz="half" idx="2"/>
          </p:nvPr>
        </p:nvSpPr>
        <p:spPr>
          <a:xfrm>
            <a:off x="4572000" y="1340768"/>
            <a:ext cx="4104456" cy="4790157"/>
          </a:xfrm>
        </p:spPr>
        <p:txBody>
          <a:bodyPr/>
          <a:lstStyle/>
          <a:p>
            <a:pPr>
              <a:buNone/>
            </a:pPr>
            <a:r>
              <a:rPr lang="ru-RU" sz="1600" b="1" dirty="0" smtClean="0"/>
              <a:t>      Прямоугольный кусок теплой и прочной ткани (примерно 35 </a:t>
            </a:r>
            <a:r>
              <a:rPr lang="ru-RU" sz="1600" b="1" dirty="0" err="1" smtClean="0"/>
              <a:t>х</a:t>
            </a:r>
            <a:r>
              <a:rPr lang="ru-RU" sz="1600" b="1" dirty="0" smtClean="0"/>
              <a:t> 90 см), который использовался вместо носка. Особым образом наматывается на ногу, лучше, чем носок, сохраняет тепло. 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      (Портянка)</a:t>
            </a:r>
            <a:endParaRPr lang="ru-RU" sz="1600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r>
              <a:rPr lang="ru-RU" sz="16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 </a:t>
            </a:r>
            <a:endParaRPr lang="ru-RU" sz="1600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r>
              <a:rPr lang="ru-RU" sz="1600" b="1" dirty="0" smtClean="0"/>
              <a:t>      Автомат, разработанный в 1947 г. выдающимся советским конструктором стрелкового оружия и принятый на вооружение Советской Армии. Послужил основой для создания целого семейства боевого и гражданского стрелкового оружия различных калибров. Является эталоном надежности и простоты обслуживания. 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     (Автомат Калашникова)</a:t>
            </a:r>
            <a:endParaRPr lang="ru-RU" sz="1600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endParaRPr lang="ru-RU" sz="1600" dirty="0"/>
          </a:p>
        </p:txBody>
      </p:sp>
      <p:pic>
        <p:nvPicPr>
          <p:cNvPr id="1027" name="Picture 3" descr="C:\Users\rekom\Desktop\Мои презентации\Векторные картинки\0_49ee0_3b6df81f_XL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4797152"/>
            <a:ext cx="2651274" cy="1852661"/>
          </a:xfrm>
          <a:prstGeom prst="rect">
            <a:avLst/>
          </a:prstGeom>
          <a:noFill/>
        </p:spPr>
      </p:pic>
      <p:pic>
        <p:nvPicPr>
          <p:cNvPr id="10242" name="Picture 2" descr="C:\Users\rekom\Desktop\b0418405bc6abbd74d591d3159f7fbe2_6923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1700808"/>
            <a:ext cx="3816424" cy="2429437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       Викторина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15717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b="1" i="1" dirty="0">
              <a:solidFill>
                <a:srgbClr val="FFFFCC"/>
              </a:solidFill>
            </a:endParaRPr>
          </a:p>
          <a:p>
            <a:endParaRPr lang="ru-RU" b="1" i="1" dirty="0">
              <a:solidFill>
                <a:srgbClr val="FFFFCC"/>
              </a:solidFill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104456" cy="4530725"/>
          </a:xfrm>
        </p:spPr>
        <p:txBody>
          <a:bodyPr/>
          <a:lstStyle/>
          <a:p>
            <a:pPr>
              <a:buNone/>
            </a:pPr>
            <a:r>
              <a:rPr lang="ru-RU" sz="1600" b="1" dirty="0" smtClean="0"/>
              <a:t>      Специальные войска, предназначенные для развертывания системы связи и обеспечения управления объединениями, соединениями и подразделениями Сухопутных войск в мирное и военное время. На них возлагаются также задачи по эксплуатации систем и средств автоматизации на пунктах управления. 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     (Войска связи)</a:t>
            </a:r>
            <a:endParaRPr lang="ru-RU" sz="1600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endParaRPr lang="ru-RU" dirty="0" smtClean="0"/>
          </a:p>
        </p:txBody>
      </p:sp>
      <p:pic>
        <p:nvPicPr>
          <p:cNvPr id="1027" name="Picture 3" descr="C:\Users\rekom\Desktop\Мои презентации\Векторные картинки\0_49ee0_3b6df81f_XL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4797152"/>
            <a:ext cx="2651274" cy="1852661"/>
          </a:xfrm>
          <a:prstGeom prst="rect">
            <a:avLst/>
          </a:prstGeom>
          <a:noFill/>
        </p:spPr>
      </p:pic>
      <p:pic>
        <p:nvPicPr>
          <p:cNvPr id="11266" name="Picture 2" descr="C:\Users\rekom\Desktop\post-9-138237892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99592" y="1556792"/>
            <a:ext cx="3600400" cy="2492151"/>
          </a:xfrm>
          <a:prstGeom prst="rect">
            <a:avLst/>
          </a:prstGeom>
          <a:noFill/>
        </p:spPr>
      </p:pic>
      <p:pic>
        <p:nvPicPr>
          <p:cNvPr id="11267" name="Picture 3" descr="C:\Users\rekom\Desktop\x_02bcc6c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43808" y="4437112"/>
            <a:ext cx="1805186" cy="1787134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       Викторина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15717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b="1" i="1" dirty="0">
              <a:solidFill>
                <a:srgbClr val="FFFFCC"/>
              </a:solidFill>
            </a:endParaRPr>
          </a:p>
          <a:p>
            <a:endParaRPr lang="ru-RU" b="1" i="1" dirty="0">
              <a:solidFill>
                <a:srgbClr val="FFFFCC"/>
              </a:solidFill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104456" cy="4530725"/>
          </a:xfrm>
        </p:spPr>
        <p:txBody>
          <a:bodyPr/>
          <a:lstStyle/>
          <a:p>
            <a:pPr>
              <a:buNone/>
            </a:pPr>
            <a:r>
              <a:rPr lang="ru-RU" sz="1600" b="1" dirty="0" smtClean="0"/>
              <a:t>      Вооруженные силы.  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     (Армия)</a:t>
            </a:r>
            <a:endParaRPr lang="ru-RU" sz="1600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r>
              <a:rPr lang="ru-RU" sz="1600" b="1" dirty="0" smtClean="0"/>
              <a:t> 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/>
              <a:t>      Выпускник  военного училища. 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     (Офицер)</a:t>
            </a:r>
            <a:endParaRPr lang="ru-RU" sz="1600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r>
              <a:rPr lang="ru-RU" sz="16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 </a:t>
            </a:r>
            <a:endParaRPr lang="ru-RU" sz="1600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r>
              <a:rPr lang="ru-RU" sz="1600" b="1" dirty="0" smtClean="0"/>
              <a:t>      Солдат, охраняющий рубежи Родины. 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     (Пограничник)</a:t>
            </a:r>
            <a:endParaRPr lang="ru-RU" sz="1600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r>
              <a:rPr lang="ru-RU" sz="16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 </a:t>
            </a:r>
            <a:endParaRPr lang="ru-RU" sz="1600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r>
              <a:rPr lang="ru-RU" sz="1600" b="1" dirty="0" smtClean="0"/>
              <a:t>      Бывает сторожевая, походная, пограничная. 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     (Застава)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    </a:t>
            </a:r>
          </a:p>
          <a:p>
            <a:pPr>
              <a:buNone/>
            </a:pPr>
            <a:r>
              <a:rPr lang="ru-RU" sz="1600" b="1" dirty="0" smtClean="0"/>
              <a:t>      Ручной разрывной снаряд. 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/>
              <a:t>      </a:t>
            </a:r>
            <a:r>
              <a:rPr lang="ru-RU" sz="16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(Граната)</a:t>
            </a:r>
            <a:endParaRPr lang="ru-RU" sz="1600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endParaRPr lang="ru-RU" sz="1600" dirty="0"/>
          </a:p>
        </p:txBody>
      </p:sp>
      <p:pic>
        <p:nvPicPr>
          <p:cNvPr id="1027" name="Picture 3" descr="C:\Users\rekom\Desktop\Мои презентации\Векторные картинки\0_49ee0_3b6df81f_XL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4797152"/>
            <a:ext cx="2651274" cy="1852661"/>
          </a:xfrm>
          <a:prstGeom prst="rect">
            <a:avLst/>
          </a:prstGeom>
          <a:noFill/>
        </p:spPr>
      </p:pic>
      <p:pic>
        <p:nvPicPr>
          <p:cNvPr id="12290" name="Picture 2" descr="C:\Users\rekom\Desktop\pogrd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584" y="1772816"/>
            <a:ext cx="3485762" cy="2322389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       Викторина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15717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b="1" i="1" dirty="0">
              <a:solidFill>
                <a:srgbClr val="FFFFCC"/>
              </a:solidFill>
            </a:endParaRPr>
          </a:p>
          <a:p>
            <a:endParaRPr lang="ru-RU" b="1" i="1" dirty="0">
              <a:solidFill>
                <a:srgbClr val="FFFFCC"/>
              </a:solidFill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sz="half" idx="2"/>
          </p:nvPr>
        </p:nvSpPr>
        <p:spPr>
          <a:xfrm>
            <a:off x="4572000" y="1268760"/>
            <a:ext cx="4104456" cy="5328592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</a:t>
            </a:r>
            <a:r>
              <a:rPr lang="ru-RU" sz="1600" b="1" dirty="0" smtClean="0"/>
              <a:t>Мужское имя и пулемет в гражданскую войну. 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     (Максим)</a:t>
            </a:r>
            <a:endParaRPr lang="ru-RU" sz="1600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r>
              <a:rPr lang="ru-RU" sz="1600" b="1" dirty="0" smtClean="0"/>
              <a:t> 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/>
              <a:t>      Холодное оружие. 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     (Меч)</a:t>
            </a:r>
            <a:endParaRPr lang="ru-RU" sz="1600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r>
              <a:rPr lang="ru-RU" sz="1600" b="1" dirty="0" smtClean="0"/>
              <a:t> 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/>
              <a:t>      Команда стрелять. 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     («Пли»)</a:t>
            </a:r>
            <a:endParaRPr lang="ru-RU" sz="1600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r>
              <a:rPr lang="ru-RU" sz="1600" b="1" dirty="0" smtClean="0"/>
              <a:t> 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/>
              <a:t>      Укрытие, из которого солдаты стреляют. 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     (Окоп)</a:t>
            </a:r>
            <a:endParaRPr lang="ru-RU" sz="1600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r>
              <a:rPr lang="ru-RU" sz="1600" b="1" dirty="0" smtClean="0"/>
              <a:t> 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/>
              <a:t>      Воинское подразделение, несущее охрану чего-нибудь или кого-нибудь.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     (Караул)</a:t>
            </a:r>
            <a:endParaRPr lang="ru-RU" sz="1600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endParaRPr lang="ru-RU" sz="1600" dirty="0"/>
          </a:p>
        </p:txBody>
      </p:sp>
      <p:pic>
        <p:nvPicPr>
          <p:cNvPr id="1027" name="Picture 3" descr="C:\Users\rekom\Desktop\Мои презентации\Векторные картинки\0_49ee0_3b6df81f_XL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4797152"/>
            <a:ext cx="2651274" cy="1852661"/>
          </a:xfrm>
          <a:prstGeom prst="rect">
            <a:avLst/>
          </a:prstGeom>
          <a:noFill/>
        </p:spPr>
      </p:pic>
      <p:pic>
        <p:nvPicPr>
          <p:cNvPr id="13314" name="Picture 2" descr="C:\Users\rekom\Desktop\44314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584" y="1772816"/>
            <a:ext cx="3528392" cy="2438513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       Викторина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15717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b="1" i="1" dirty="0">
              <a:solidFill>
                <a:srgbClr val="FFFFCC"/>
              </a:solidFill>
            </a:endParaRPr>
          </a:p>
          <a:p>
            <a:endParaRPr lang="ru-RU" b="1" i="1" dirty="0">
              <a:solidFill>
                <a:srgbClr val="FFFFCC"/>
              </a:solidFill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sz="half" idx="2"/>
          </p:nvPr>
        </p:nvSpPr>
        <p:spPr>
          <a:xfrm>
            <a:off x="4572000" y="1412776"/>
            <a:ext cx="4104456" cy="4718149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</a:t>
            </a:r>
            <a:r>
              <a:rPr lang="ru-RU" sz="1600" b="1" dirty="0" smtClean="0"/>
              <a:t>Место расположения военачальника. 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 (Ставка)</a:t>
            </a:r>
            <a:endParaRPr lang="ru-RU" sz="1600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r>
              <a:rPr lang="ru-RU" sz="1600" b="1" dirty="0" smtClean="0"/>
              <a:t> 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/>
              <a:t>  Войсковая часть, расположенная в</a:t>
            </a:r>
          </a:p>
          <a:p>
            <a:pPr>
              <a:buNone/>
            </a:pPr>
            <a:r>
              <a:rPr lang="ru-RU" sz="1600" b="1" dirty="0" smtClean="0"/>
              <a:t>  городе, крепости. 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 (Гарнизон)</a:t>
            </a:r>
            <a:endParaRPr lang="ru-RU" sz="1600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r>
              <a:rPr lang="ru-RU" sz="16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 </a:t>
            </a:r>
            <a:endParaRPr lang="ru-RU" sz="1600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r>
              <a:rPr lang="ru-RU" sz="1600" b="1" dirty="0" smtClean="0"/>
              <a:t>   Отборная часть армии. 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  (Гвардия)</a:t>
            </a:r>
            <a:endParaRPr lang="ru-RU" sz="1600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r>
              <a:rPr lang="ru-RU" sz="1600" b="1" dirty="0" smtClean="0"/>
              <a:t>    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/>
              <a:t>    Передвижение войск на новое</a:t>
            </a:r>
          </a:p>
          <a:p>
            <a:pPr>
              <a:buNone/>
            </a:pPr>
            <a:r>
              <a:rPr lang="ru-RU" sz="1600" b="1" dirty="0" smtClean="0"/>
              <a:t>    направление с целью нанесения</a:t>
            </a:r>
          </a:p>
          <a:p>
            <a:pPr>
              <a:buNone/>
            </a:pPr>
            <a:r>
              <a:rPr lang="ru-RU" sz="1600" b="1" dirty="0" smtClean="0"/>
              <a:t>    удара. 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   (Маневр)</a:t>
            </a:r>
            <a:endParaRPr lang="ru-RU" sz="1600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r>
              <a:rPr lang="ru-RU" sz="1600" b="1" dirty="0" smtClean="0"/>
              <a:t> 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/>
              <a:t>    Место расположения войск к бою.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   (Позиция)</a:t>
            </a:r>
            <a:endParaRPr lang="ru-RU" sz="16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7" name="Picture 3" descr="C:\Users\rekom\Desktop\Мои презентации\Векторные картинки\0_49ee0_3b6df81f_XL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4797152"/>
            <a:ext cx="2651274" cy="1852661"/>
          </a:xfrm>
          <a:prstGeom prst="rect">
            <a:avLst/>
          </a:prstGeom>
          <a:noFill/>
        </p:spPr>
      </p:pic>
      <p:pic>
        <p:nvPicPr>
          <p:cNvPr id="14338" name="Picture 2" descr="C:\Users\rekom\Desktop\42388_64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576" y="1628800"/>
            <a:ext cx="3596632" cy="2832348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       Викторина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15717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b="1" i="1" dirty="0">
              <a:solidFill>
                <a:srgbClr val="FFFFCC"/>
              </a:solidFill>
            </a:endParaRPr>
          </a:p>
          <a:p>
            <a:endParaRPr lang="ru-RU" b="1" i="1" dirty="0">
              <a:solidFill>
                <a:srgbClr val="FFFFCC"/>
              </a:solidFill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104456" cy="4530725"/>
          </a:xfrm>
        </p:spPr>
        <p:txBody>
          <a:bodyPr/>
          <a:lstStyle/>
          <a:p>
            <a:pPr>
              <a:buNone/>
            </a:pPr>
            <a:r>
              <a:rPr lang="ru-RU" sz="1600" b="1" dirty="0" smtClean="0"/>
              <a:t>    Крупное соединение войск. 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   (Корпус)</a:t>
            </a:r>
            <a:endParaRPr lang="ru-RU" sz="1600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r>
              <a:rPr lang="ru-RU" sz="1600" b="1" dirty="0" smtClean="0"/>
              <a:t> 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/>
              <a:t>    Военное укрепление, которое</a:t>
            </a:r>
          </a:p>
          <a:p>
            <a:pPr>
              <a:buNone/>
            </a:pPr>
            <a:r>
              <a:rPr lang="ru-RU" sz="1600" b="1" dirty="0" smtClean="0"/>
              <a:t>    состоит из вала и рва перед ним. 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   (Редут)</a:t>
            </a:r>
            <a:endParaRPr lang="ru-RU" sz="1600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r>
              <a:rPr lang="ru-RU" sz="1600" b="1" dirty="0" smtClean="0"/>
              <a:t> 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/>
              <a:t>     Военный термин, обозначающий</a:t>
            </a:r>
          </a:p>
          <a:p>
            <a:pPr>
              <a:buNone/>
            </a:pPr>
            <a:r>
              <a:rPr lang="ru-RU" sz="1600" b="1" dirty="0" smtClean="0"/>
              <a:t>     внезапное нападение. 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    (Атака)</a:t>
            </a:r>
            <a:endParaRPr lang="ru-RU" sz="1600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r>
              <a:rPr lang="ru-RU" sz="1600" b="1" dirty="0" smtClean="0"/>
              <a:t> 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/>
              <a:t>     Краткий доклад военнослужащего</a:t>
            </a:r>
          </a:p>
          <a:p>
            <a:pPr>
              <a:buNone/>
            </a:pPr>
            <a:r>
              <a:rPr lang="ru-RU" sz="1600" b="1" dirty="0" smtClean="0"/>
              <a:t>     старшему по званию. 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    (Рапорт)</a:t>
            </a:r>
            <a:endParaRPr lang="ru-RU" sz="1600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r>
              <a:rPr lang="ru-RU" sz="16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  </a:t>
            </a:r>
          </a:p>
          <a:p>
            <a:pPr>
              <a:buNone/>
            </a:pPr>
            <a:r>
              <a:rPr lang="ru-RU" sz="1600" b="1" dirty="0" smtClean="0"/>
              <a:t>     Солдатское пальто. 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    (Шинель)</a:t>
            </a:r>
            <a:endParaRPr lang="ru-RU" sz="1600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1027" name="Picture 3" descr="C:\Users\rekom\Desktop\Мои презентации\Векторные картинки\0_49ee0_3b6df81f_XL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4797152"/>
            <a:ext cx="2651274" cy="1852661"/>
          </a:xfrm>
          <a:prstGeom prst="rect">
            <a:avLst/>
          </a:prstGeom>
          <a:noFill/>
        </p:spPr>
      </p:pic>
      <p:pic>
        <p:nvPicPr>
          <p:cNvPr id="1026" name="Picture 2" descr="C:\Users\rekom\Desktop\post-399-1178034468_thumb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99592" y="1772816"/>
            <a:ext cx="3290763" cy="2358380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       Викторина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15717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b="1" i="1" dirty="0">
              <a:solidFill>
                <a:srgbClr val="FFFFCC"/>
              </a:solidFill>
            </a:endParaRPr>
          </a:p>
          <a:p>
            <a:endParaRPr lang="ru-RU" b="1" i="1" dirty="0">
              <a:solidFill>
                <a:srgbClr val="FFFFCC"/>
              </a:solidFill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sz="half" idx="2"/>
          </p:nvPr>
        </p:nvSpPr>
        <p:spPr>
          <a:xfrm>
            <a:off x="4572000" y="1340768"/>
            <a:ext cx="4104456" cy="4790157"/>
          </a:xfrm>
        </p:spPr>
        <p:txBody>
          <a:bodyPr/>
          <a:lstStyle/>
          <a:p>
            <a:pPr>
              <a:buNone/>
            </a:pPr>
            <a:r>
              <a:rPr lang="ru-RU" sz="1600" b="1" dirty="0" smtClean="0"/>
              <a:t>      Как назывались первые русские воины? 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     (Дружинники)</a:t>
            </a:r>
            <a:endParaRPr lang="ru-RU" sz="1600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r>
              <a:rPr lang="ru-RU" sz="16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 </a:t>
            </a:r>
            <a:endParaRPr lang="ru-RU" sz="1600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r>
              <a:rPr lang="ru-RU" sz="1600" b="1" dirty="0" smtClean="0"/>
              <a:t>      Назовите имена русских полководцев и военачальников,  с которыми связаны победы русского оружия до 1917 года.     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     (А. Невский, Д. Донской, А.В. Суворов, М.И. Кутузов и др.)</a:t>
            </a:r>
            <a:endParaRPr lang="ru-RU" sz="1600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r>
              <a:rPr lang="ru-RU" sz="16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 </a:t>
            </a:r>
            <a:endParaRPr lang="ru-RU" sz="1600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r>
              <a:rPr lang="ru-RU" sz="1600" b="1" dirty="0" smtClean="0"/>
              <a:t>      Какому русского полководцу принадлежат эти известные высказывания: «Пуля - </a:t>
            </a:r>
            <a:r>
              <a:rPr lang="ru-RU" sz="1600" b="1" dirty="0" err="1" smtClean="0"/>
              <a:t>дура</a:t>
            </a:r>
            <a:r>
              <a:rPr lang="ru-RU" sz="1600" b="1" dirty="0" smtClean="0"/>
              <a:t>, штык - молодец», «Сам погибай, а товарища выручай», «Тяжело в учении – легко в бою».     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     (А.В. Суворову)</a:t>
            </a:r>
            <a:endParaRPr lang="ru-RU" sz="1600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r>
              <a:rPr lang="ru-RU" sz="16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 </a:t>
            </a:r>
            <a:endParaRPr lang="ru-RU" sz="1600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endParaRPr lang="ru-RU" sz="1600" dirty="0"/>
          </a:p>
        </p:txBody>
      </p:sp>
      <p:pic>
        <p:nvPicPr>
          <p:cNvPr id="1027" name="Picture 3" descr="C:\Users\rekom\Desktop\Мои презентации\Векторные картинки\0_49ee0_3b6df81f_XL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4797152"/>
            <a:ext cx="2651274" cy="1852661"/>
          </a:xfrm>
          <a:prstGeom prst="rect">
            <a:avLst/>
          </a:prstGeom>
          <a:noFill/>
        </p:spPr>
      </p:pic>
      <p:pic>
        <p:nvPicPr>
          <p:cNvPr id="1026" name="Picture 2" descr="C:\Users\rekom\Desktop\fonstola.ru-9446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1556792"/>
            <a:ext cx="3902075" cy="3121025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       Викторина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15717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b="1" i="1" dirty="0">
              <a:solidFill>
                <a:srgbClr val="FFFFCC"/>
              </a:solidFill>
            </a:endParaRPr>
          </a:p>
          <a:p>
            <a:endParaRPr lang="ru-RU" b="1" i="1" dirty="0">
              <a:solidFill>
                <a:srgbClr val="FFFFCC"/>
              </a:solidFill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sz="half" idx="2"/>
          </p:nvPr>
        </p:nvSpPr>
        <p:spPr>
          <a:xfrm>
            <a:off x="4572000" y="1340768"/>
            <a:ext cx="4104456" cy="4790157"/>
          </a:xfrm>
        </p:spPr>
        <p:txBody>
          <a:bodyPr/>
          <a:lstStyle/>
          <a:p>
            <a:pPr>
              <a:buNone/>
            </a:pPr>
            <a:r>
              <a:rPr lang="ru-RU" sz="1600" b="1" dirty="0" smtClean="0"/>
              <a:t>      Место, где можно пострелять по мишеням. 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     (Тир)</a:t>
            </a:r>
            <a:endParaRPr lang="ru-RU" sz="1600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r>
              <a:rPr lang="ru-RU" sz="16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 </a:t>
            </a:r>
            <a:endParaRPr lang="ru-RU" sz="1600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r>
              <a:rPr lang="ru-RU" sz="1600" b="1" dirty="0" smtClean="0"/>
              <a:t>      Тяжелая боевая машина (из четырех букв). 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     (Танк)</a:t>
            </a:r>
            <a:endParaRPr lang="ru-RU" sz="1600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r>
              <a:rPr lang="ru-RU" sz="16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 </a:t>
            </a:r>
            <a:endParaRPr lang="ru-RU" sz="1600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r>
              <a:rPr lang="ru-RU" sz="1600" b="1" dirty="0" smtClean="0"/>
              <a:t>      Торжественный смотр войск. 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     (Парад)</a:t>
            </a:r>
            <a:endParaRPr lang="ru-RU" sz="1600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r>
              <a:rPr lang="ru-RU" sz="16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 </a:t>
            </a:r>
            <a:endParaRPr lang="ru-RU" sz="1600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r>
              <a:rPr lang="ru-RU" sz="1600" b="1" dirty="0" smtClean="0"/>
              <a:t>      Передвижение войск. 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     (Маневр)</a:t>
            </a:r>
            <a:endParaRPr lang="ru-RU" sz="1600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r>
              <a:rPr lang="ru-RU" sz="16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 </a:t>
            </a:r>
            <a:endParaRPr lang="ru-RU" sz="1600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r>
              <a:rPr lang="ru-RU" sz="1600" b="1" dirty="0" smtClean="0"/>
              <a:t>      Набег отряда военных в тыл противника. 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     (Рейд)</a:t>
            </a:r>
            <a:endParaRPr lang="ru-RU" sz="1600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7" name="Picture 3" descr="C:\Users\rekom\Desktop\Мои презентации\Векторные картинки\0_49ee0_3b6df81f_XL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4797152"/>
            <a:ext cx="2651274" cy="1852661"/>
          </a:xfrm>
          <a:prstGeom prst="rect">
            <a:avLst/>
          </a:prstGeom>
          <a:noFill/>
        </p:spPr>
      </p:pic>
      <p:pic>
        <p:nvPicPr>
          <p:cNvPr id="2050" name="Picture 2" descr="C:\Users\rekom\Desktop\6901103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71600" y="1772816"/>
            <a:ext cx="3634855" cy="2426965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       Викторина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15717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b="1" i="1" dirty="0">
              <a:solidFill>
                <a:srgbClr val="FFFFCC"/>
              </a:solidFill>
            </a:endParaRPr>
          </a:p>
          <a:p>
            <a:endParaRPr lang="ru-RU" b="1" i="1" dirty="0">
              <a:solidFill>
                <a:srgbClr val="FFFFCC"/>
              </a:solidFill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104456" cy="4530725"/>
          </a:xfrm>
        </p:spPr>
        <p:txBody>
          <a:bodyPr/>
          <a:lstStyle/>
          <a:p>
            <a:pPr>
              <a:buNone/>
            </a:pPr>
            <a:r>
              <a:rPr lang="ru-RU" sz="1600" b="1" dirty="0" smtClean="0"/>
              <a:t>    Главный начальник на корабле. 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   (Капитан)</a:t>
            </a:r>
            <a:endParaRPr lang="ru-RU" sz="1600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r>
              <a:rPr lang="ru-RU" sz="1600" b="1" dirty="0" smtClean="0"/>
              <a:t> 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/>
              <a:t>     Подросток, но полноправный</a:t>
            </a:r>
          </a:p>
          <a:p>
            <a:pPr>
              <a:buNone/>
            </a:pPr>
            <a:r>
              <a:rPr lang="ru-RU" sz="1600" b="1" dirty="0" smtClean="0"/>
              <a:t>     матрос. 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    (Юнга)</a:t>
            </a:r>
            <a:endParaRPr lang="ru-RU" sz="1600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r>
              <a:rPr lang="ru-RU" sz="16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 </a:t>
            </a:r>
            <a:endParaRPr lang="ru-RU" sz="1600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r>
              <a:rPr lang="ru-RU" sz="1600" b="1" dirty="0" smtClean="0"/>
              <a:t>    Морской повар на корабле. 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   (Кок)</a:t>
            </a:r>
            <a:endParaRPr lang="ru-RU" sz="1600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r>
              <a:rPr lang="ru-RU" sz="16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 </a:t>
            </a:r>
            <a:endParaRPr lang="ru-RU" sz="1600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r>
              <a:rPr lang="ru-RU" sz="1600" b="1" dirty="0" smtClean="0"/>
              <a:t>     Защищенное от волн место для</a:t>
            </a:r>
          </a:p>
          <a:p>
            <a:pPr>
              <a:buNone/>
            </a:pPr>
            <a:r>
              <a:rPr lang="ru-RU" sz="1600" b="1" dirty="0" smtClean="0"/>
              <a:t>     судов. 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    (Порт)</a:t>
            </a:r>
            <a:endParaRPr lang="ru-RU" sz="1600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r>
              <a:rPr lang="ru-RU" sz="1600" b="1" dirty="0" smtClean="0"/>
              <a:t> 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/>
              <a:t>    Помещение на судне. 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   (Рубка)</a:t>
            </a:r>
            <a:endParaRPr lang="ru-RU" sz="1600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r>
              <a:rPr lang="ru-RU" sz="16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 </a:t>
            </a:r>
            <a:endParaRPr lang="ru-RU" sz="1600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endParaRPr lang="ru-RU" sz="1600" dirty="0"/>
          </a:p>
        </p:txBody>
      </p:sp>
      <p:pic>
        <p:nvPicPr>
          <p:cNvPr id="1027" name="Picture 3" descr="C:\Users\rekom\Desktop\Мои презентации\Векторные картинки\0_49ee0_3b6df81f_XL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4797152"/>
            <a:ext cx="2651274" cy="1852661"/>
          </a:xfrm>
          <a:prstGeom prst="rect">
            <a:avLst/>
          </a:prstGeom>
          <a:noFill/>
        </p:spPr>
      </p:pic>
      <p:pic>
        <p:nvPicPr>
          <p:cNvPr id="3074" name="Picture 2" descr="C:\Users\rekom\Desktop\1263628859_krivak1-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1916832"/>
            <a:ext cx="3888432" cy="2464667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       Викторина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15717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b="1" i="1" dirty="0">
              <a:solidFill>
                <a:srgbClr val="FFFFCC"/>
              </a:solidFill>
            </a:endParaRPr>
          </a:p>
          <a:p>
            <a:endParaRPr lang="ru-RU" b="1" i="1" dirty="0">
              <a:solidFill>
                <a:srgbClr val="FFFFCC"/>
              </a:solidFill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sz="half" idx="2"/>
          </p:nvPr>
        </p:nvSpPr>
        <p:spPr>
          <a:xfrm>
            <a:off x="4572000" y="1196752"/>
            <a:ext cx="4104456" cy="4934173"/>
          </a:xfrm>
        </p:spPr>
        <p:txBody>
          <a:bodyPr/>
          <a:lstStyle/>
          <a:p>
            <a:pPr>
              <a:buNone/>
            </a:pPr>
            <a:r>
              <a:rPr lang="ru-RU" sz="1600" b="1" dirty="0" smtClean="0"/>
              <a:t>      Часть помещения на подводной лодке или корабле. 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     (Отсек)</a:t>
            </a:r>
            <a:endParaRPr lang="ru-RU" sz="1600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r>
              <a:rPr lang="ru-RU" sz="1600" b="1" dirty="0" smtClean="0"/>
              <a:t> 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/>
              <a:t>      Приспособление для удержания судна на стоянке на открытой воде. 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     (Якорь)</a:t>
            </a:r>
            <a:endParaRPr lang="ru-RU" sz="1600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r>
              <a:rPr lang="ru-RU" sz="1600" b="1" dirty="0" smtClean="0"/>
              <a:t> 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/>
              <a:t>      Объединение военных кораблей. 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     (Эскадра)</a:t>
            </a:r>
            <a:endParaRPr lang="ru-RU" sz="1600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r>
              <a:rPr lang="ru-RU" sz="1600" b="1" dirty="0" smtClean="0"/>
              <a:t> 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/>
              <a:t>      Часть снаряжения корабля, при помощи которого он плывет во время ветра. 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     (Парус)</a:t>
            </a:r>
            <a:endParaRPr lang="ru-RU" sz="1600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r>
              <a:rPr lang="ru-RU" sz="16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 </a:t>
            </a:r>
            <a:endParaRPr lang="ru-RU" sz="1600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r>
              <a:rPr lang="ru-RU" sz="1600" b="1" dirty="0" smtClean="0"/>
              <a:t>      Проводник морских судов. 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     (Лоцман)</a:t>
            </a:r>
            <a:endParaRPr lang="ru-RU" sz="1600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1027" name="Picture 3" descr="C:\Users\rekom\Desktop\Мои презентации\Векторные картинки\0_49ee0_3b6df81f_XL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4797152"/>
            <a:ext cx="2651274" cy="1852661"/>
          </a:xfrm>
          <a:prstGeom prst="rect">
            <a:avLst/>
          </a:prstGeom>
          <a:noFill/>
        </p:spPr>
      </p:pic>
      <p:pic>
        <p:nvPicPr>
          <p:cNvPr id="4098" name="Picture 2" descr="C:\Users\rekom\Desktop\anchor-with-rope-hi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87824" y="4797152"/>
            <a:ext cx="1533922" cy="1623673"/>
          </a:xfrm>
          <a:prstGeom prst="rect">
            <a:avLst/>
          </a:prstGeom>
          <a:noFill/>
        </p:spPr>
      </p:pic>
      <p:pic>
        <p:nvPicPr>
          <p:cNvPr id="4099" name="Picture 3" descr="C:\Users\rekom\Desktop\67401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87624" y="1988840"/>
            <a:ext cx="3096344" cy="2167441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       Викторина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15717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b="1" i="1" dirty="0">
              <a:solidFill>
                <a:srgbClr val="FFFFCC"/>
              </a:solidFill>
            </a:endParaRPr>
          </a:p>
          <a:p>
            <a:endParaRPr lang="ru-RU" b="1" i="1" dirty="0">
              <a:solidFill>
                <a:srgbClr val="FFFFCC"/>
              </a:solidFill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104456" cy="4530725"/>
          </a:xfrm>
        </p:spPr>
        <p:txBody>
          <a:bodyPr/>
          <a:lstStyle/>
          <a:p>
            <a:pPr>
              <a:buNone/>
            </a:pPr>
            <a:r>
              <a:rPr lang="ru-RU" sz="1600" b="1" dirty="0" smtClean="0"/>
              <a:t>      Морской сигнал «спасите наши души». 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     (SOS)</a:t>
            </a:r>
            <a:endParaRPr lang="ru-RU" sz="1600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r>
              <a:rPr lang="ru-RU" sz="1600" b="1" dirty="0" smtClean="0"/>
              <a:t> 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/>
              <a:t>      Какой раскатистый звук издает море? 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     (Рокот)</a:t>
            </a:r>
            <a:endParaRPr lang="ru-RU" sz="1600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r>
              <a:rPr lang="ru-RU" sz="16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 </a:t>
            </a:r>
            <a:endParaRPr lang="ru-RU" sz="1600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r>
              <a:rPr lang="ru-RU" sz="1600" b="1" dirty="0" smtClean="0"/>
              <a:t>      Не зная его, не суйся в воду. 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     (Брод)</a:t>
            </a:r>
            <a:endParaRPr lang="ru-RU" sz="1600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r>
              <a:rPr lang="ru-RU" sz="1600" b="1" dirty="0" smtClean="0"/>
              <a:t>   </a:t>
            </a:r>
          </a:p>
          <a:p>
            <a:pPr>
              <a:buNone/>
            </a:pPr>
            <a:r>
              <a:rPr lang="ru-RU" sz="1600" b="1" dirty="0" smtClean="0"/>
              <a:t>      Плавучая переправа. 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     (Паром)</a:t>
            </a:r>
            <a:endParaRPr lang="ru-RU" sz="1600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1027" name="Picture 3" descr="C:\Users\rekom\Desktop\Мои презентации\Векторные картинки\0_49ee0_3b6df81f_XL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4797152"/>
            <a:ext cx="2651274" cy="1852661"/>
          </a:xfrm>
          <a:prstGeom prst="rect">
            <a:avLst/>
          </a:prstGeom>
          <a:noFill/>
        </p:spPr>
      </p:pic>
      <p:pic>
        <p:nvPicPr>
          <p:cNvPr id="5122" name="Picture 2" descr="C:\Users\rekom\Desktop\625386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584" y="1772816"/>
            <a:ext cx="3665984" cy="2749488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       Викторина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15717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b="1" i="1" dirty="0">
              <a:solidFill>
                <a:srgbClr val="FFFFCC"/>
              </a:solidFill>
            </a:endParaRPr>
          </a:p>
          <a:p>
            <a:endParaRPr lang="ru-RU" b="1" i="1" dirty="0">
              <a:solidFill>
                <a:srgbClr val="FFFFCC"/>
              </a:solidFill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104456" cy="4530725"/>
          </a:xfrm>
        </p:spPr>
        <p:txBody>
          <a:bodyPr/>
          <a:lstStyle/>
          <a:p>
            <a:pPr>
              <a:buNone/>
            </a:pPr>
            <a:r>
              <a:rPr lang="ru-RU" sz="1600" b="1" dirty="0" smtClean="0"/>
              <a:t>    Морская буря. 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   (Шторм)</a:t>
            </a:r>
            <a:endParaRPr lang="ru-RU" sz="1600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r>
              <a:rPr lang="ru-RU" sz="1600" b="1" dirty="0" smtClean="0"/>
              <a:t> 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/>
              <a:t>    У моряков Восток - ост, Запад  - </a:t>
            </a:r>
          </a:p>
          <a:p>
            <a:pPr>
              <a:buNone/>
            </a:pPr>
            <a:r>
              <a:rPr lang="ru-RU" sz="1600" b="1" dirty="0" smtClean="0"/>
              <a:t>    вест, Юг - зюйд, а Север? 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   (Норд)</a:t>
            </a:r>
            <a:endParaRPr lang="ru-RU" sz="1600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r>
              <a:rPr lang="ru-RU" sz="16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 </a:t>
            </a:r>
            <a:endParaRPr lang="ru-RU" sz="1600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r>
              <a:rPr lang="ru-RU" sz="1600" b="1" dirty="0" smtClean="0"/>
              <a:t>      Судно, способное проходить во льдах. 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     (Ледокол)</a:t>
            </a:r>
            <a:endParaRPr lang="ru-RU" sz="1600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r>
              <a:rPr lang="ru-RU" sz="16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 </a:t>
            </a:r>
            <a:endParaRPr lang="ru-RU" sz="1600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r>
              <a:rPr lang="ru-RU" sz="1600" b="1" dirty="0" smtClean="0"/>
              <a:t>      Судно, работающее на атомной энергии. 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    ( Атомоход)</a:t>
            </a:r>
            <a:endParaRPr lang="ru-RU" sz="1600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endParaRPr lang="ru-RU" sz="1600" dirty="0"/>
          </a:p>
        </p:txBody>
      </p:sp>
      <p:pic>
        <p:nvPicPr>
          <p:cNvPr id="1027" name="Picture 3" descr="C:\Users\rekom\Desktop\Мои презентации\Векторные картинки\0_49ee0_3b6df81f_XL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4797152"/>
            <a:ext cx="2651274" cy="1852661"/>
          </a:xfrm>
          <a:prstGeom prst="rect">
            <a:avLst/>
          </a:prstGeom>
          <a:noFill/>
        </p:spPr>
      </p:pic>
      <p:pic>
        <p:nvPicPr>
          <p:cNvPr id="6147" name="Picture 3" descr="C:\Users\rekom\Desktop\d3d3LmF0b21pYy1lbmVyZ3kucnUvZmlsZXMvaW1hZ2VzLzIwMTEvMTAvMjExOTI2X2xlZG9rb2xfLXJvc3NpeWFfYXZ0b21vYmlsaV9tYXNoaW55X2F2dG9fMjU5MngxOTQ0Xyh3d3cuR2RlRm9uLnJ1KSU1QjElNUQuanBnP19faWQ9MjM2NTU=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3608" y="1988840"/>
            <a:ext cx="3311649" cy="2486284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544616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Презентацию подготовила </a:t>
            </a:r>
            <a:br>
              <a:rPr lang="ru-RU" sz="28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ru-RU" sz="28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Сироштанова</a:t>
            </a:r>
            <a:r>
              <a:rPr lang="ru-RU" sz="28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Е.А., МБОУ СОШ № 76,</a:t>
            </a:r>
            <a:br>
              <a:rPr lang="ru-RU" sz="28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ru-RU" sz="28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п. Гигант</a:t>
            </a:r>
            <a:br>
              <a:rPr lang="ru-RU" sz="28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ru-RU" sz="28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2014 год</a:t>
            </a:r>
            <a:endParaRPr lang="ru-RU" sz="28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924944"/>
            <a:ext cx="8229600" cy="864419"/>
          </a:xfrm>
        </p:spPr>
        <p:txBody>
          <a:bodyPr/>
          <a:lstStyle/>
          <a:p>
            <a:pPr>
              <a:buNone/>
            </a:pPr>
            <a:endParaRPr lang="ru-RU" b="1" i="1" dirty="0">
              <a:solidFill>
                <a:srgbClr val="FFFFCC"/>
              </a:solidFill>
            </a:endParaRPr>
          </a:p>
          <a:p>
            <a:endParaRPr lang="ru-RU" b="1" i="1" dirty="0">
              <a:solidFill>
                <a:srgbClr val="FFFFCC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rekom\Desktop\Мои презентации\Векторные картинки\0_49ee0_3b6df81f_XL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4797152"/>
            <a:ext cx="2651274" cy="1852661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       Викторина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15717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b="1" i="1" dirty="0">
              <a:solidFill>
                <a:srgbClr val="FFFFCC"/>
              </a:solidFill>
            </a:endParaRPr>
          </a:p>
          <a:p>
            <a:endParaRPr lang="ru-RU" b="1" i="1" dirty="0">
              <a:solidFill>
                <a:srgbClr val="FFFFCC"/>
              </a:solidFill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sz="half" idx="2"/>
          </p:nvPr>
        </p:nvSpPr>
        <p:spPr>
          <a:xfrm>
            <a:off x="4572000" y="1340768"/>
            <a:ext cx="4104456" cy="4790157"/>
          </a:xfrm>
        </p:spPr>
        <p:txBody>
          <a:bodyPr/>
          <a:lstStyle/>
          <a:p>
            <a:pPr>
              <a:buNone/>
            </a:pPr>
            <a:r>
              <a:rPr lang="ru-RU" sz="1600" b="1" dirty="0" smtClean="0"/>
              <a:t>      Назовите виды холодного оружия.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     (Шпага, сабля, шашка, кинжал, нож, штык, меч)</a:t>
            </a:r>
            <a:endParaRPr lang="ru-RU" sz="1600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r>
              <a:rPr lang="ru-RU" sz="1600" b="1" dirty="0" smtClean="0"/>
              <a:t> 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/>
              <a:t>       Как называется часть войск,</a:t>
            </a:r>
          </a:p>
          <a:p>
            <a:pPr>
              <a:buNone/>
            </a:pPr>
            <a:r>
              <a:rPr lang="ru-RU" sz="1600" b="1" dirty="0" smtClean="0"/>
              <a:t>       идущая впереди главных сил?  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     (Авангард)</a:t>
            </a:r>
            <a:endParaRPr lang="ru-RU" sz="1600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r>
              <a:rPr lang="ru-RU" sz="16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 </a:t>
            </a:r>
            <a:endParaRPr lang="ru-RU" sz="1600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r>
              <a:rPr lang="ru-RU" sz="1600" b="1" dirty="0" smtClean="0"/>
              <a:t>      Какие воинские звания существует в современной армии? 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     (Рядовой, ефрейтор, младший сержант, сержант, прапорщик,  старший прапорщик, младший лейтенант, лейтенант, старший  лейтенант, капитан, майор, подполковник, полковник, генерал,  генерал-майор, генерал-лейтенант, генерал-полковник, генерал  армии, маршал)</a:t>
            </a:r>
            <a:endParaRPr lang="ru-RU" sz="1600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endParaRPr lang="ru-RU" sz="1600" dirty="0"/>
          </a:p>
        </p:txBody>
      </p:sp>
      <p:pic>
        <p:nvPicPr>
          <p:cNvPr id="1027" name="Picture 3" descr="C:\Users\rekom\Desktop\Мои презентации\Векторные картинки\0_49ee0_3b6df81f_XL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4797152"/>
            <a:ext cx="2651274" cy="1852661"/>
          </a:xfrm>
          <a:prstGeom prst="rect">
            <a:avLst/>
          </a:prstGeom>
          <a:noFill/>
        </p:spPr>
      </p:pic>
      <p:pic>
        <p:nvPicPr>
          <p:cNvPr id="2051" name="Picture 3" descr="C:\Users\rekom\Desktop\f35dc3f8521c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71600" y="1628800"/>
            <a:ext cx="3312368" cy="2806312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       Викторина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15717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b="1" i="1" dirty="0">
              <a:solidFill>
                <a:srgbClr val="FFFFCC"/>
              </a:solidFill>
            </a:endParaRPr>
          </a:p>
          <a:p>
            <a:endParaRPr lang="ru-RU" b="1" i="1" dirty="0">
              <a:solidFill>
                <a:srgbClr val="FFFFCC"/>
              </a:solidFill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104456" cy="4530725"/>
          </a:xfrm>
        </p:spPr>
        <p:txBody>
          <a:bodyPr/>
          <a:lstStyle/>
          <a:p>
            <a:pPr>
              <a:buNone/>
            </a:pPr>
            <a:r>
              <a:rPr lang="ru-RU" sz="1600" b="1" dirty="0" smtClean="0"/>
              <a:t>      О ком в армии говорят, что они ошибаются один раз в жизни? 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/>
              <a:t>     </a:t>
            </a:r>
            <a:r>
              <a:rPr lang="ru-RU" sz="16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 (О саперах, ошибка которых в работе может стоить им жизни)</a:t>
            </a:r>
            <a:endParaRPr lang="ru-RU" sz="1600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r>
              <a:rPr lang="ru-RU" sz="1600" b="1" dirty="0" smtClean="0"/>
              <a:t> 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/>
              <a:t>      Как называется повозка для пулемета, прославленная в  известной песни о гражданской войне?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     (Тачанка)</a:t>
            </a:r>
            <a:endParaRPr lang="ru-RU" sz="1600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r>
              <a:rPr lang="ru-RU" sz="16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 </a:t>
            </a:r>
            <a:endParaRPr lang="ru-RU" sz="1600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r>
              <a:rPr lang="ru-RU" sz="1600" b="1" dirty="0" smtClean="0"/>
              <a:t>      Как прозвали в народе гвардейский миномет «БМ – 13» в годы  Великой Отечественной войны? 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     («Катюша»)</a:t>
            </a:r>
            <a:endParaRPr lang="ru-RU" sz="1600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r>
              <a:rPr lang="ru-RU" sz="1600" b="1" dirty="0" smtClean="0"/>
              <a:t> 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/>
              <a:t>   </a:t>
            </a:r>
            <a:endParaRPr lang="ru-RU" sz="1600" dirty="0"/>
          </a:p>
        </p:txBody>
      </p:sp>
      <p:pic>
        <p:nvPicPr>
          <p:cNvPr id="1027" name="Picture 3" descr="C:\Users\rekom\Desktop\Мои презентации\Векторные картинки\0_49ee0_3b6df81f_XL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4797152"/>
            <a:ext cx="2651274" cy="1852661"/>
          </a:xfrm>
          <a:prstGeom prst="rect">
            <a:avLst/>
          </a:prstGeom>
          <a:noFill/>
        </p:spPr>
      </p:pic>
      <p:pic>
        <p:nvPicPr>
          <p:cNvPr id="3074" name="Picture 2" descr="C:\Users\rekom\Desktop\401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3608" y="1772816"/>
            <a:ext cx="3210694" cy="2859439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       Викторина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15717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b="1" i="1" dirty="0">
              <a:solidFill>
                <a:srgbClr val="FFFFCC"/>
              </a:solidFill>
            </a:endParaRPr>
          </a:p>
          <a:p>
            <a:endParaRPr lang="ru-RU" b="1" i="1" dirty="0">
              <a:solidFill>
                <a:srgbClr val="FFFFCC"/>
              </a:solidFill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104456" cy="4530725"/>
          </a:xfrm>
        </p:spPr>
        <p:txBody>
          <a:bodyPr/>
          <a:lstStyle/>
          <a:p>
            <a:pPr>
              <a:buNone/>
            </a:pPr>
            <a:r>
              <a:rPr lang="ru-RU" sz="1600" b="1" dirty="0" smtClean="0"/>
              <a:t>      Каким городам после Великой Отечественной войны было  присвоено почетное звание «Город – герой»?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     (Москва, Ленинград (Санкт-Петербург), Сталинград (Волгоград), Тула,  Киев, Одесса, Новороссийск, Керчь, Минск, Брест)</a:t>
            </a:r>
            <a:endParaRPr lang="ru-RU" sz="1600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r>
              <a:rPr lang="ru-RU" sz="1600" b="1" dirty="0" smtClean="0"/>
              <a:t> 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/>
              <a:t>      Имена каких полководцев и военачальников Великой  Отечественной войны вы знаете? 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     (Г.К. Жуков, Р.Я. Малиновский, А.М. Василевский, И.С. Конев и др.)</a:t>
            </a:r>
            <a:endParaRPr lang="ru-RU" sz="1600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r>
              <a:rPr lang="ru-RU" sz="16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 </a:t>
            </a:r>
            <a:endParaRPr lang="ru-RU" sz="1600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r>
              <a:rPr lang="ru-RU" sz="1600" b="1" dirty="0" smtClean="0"/>
              <a:t>   </a:t>
            </a:r>
            <a:endParaRPr lang="ru-RU" sz="1600" dirty="0"/>
          </a:p>
        </p:txBody>
      </p:sp>
      <p:pic>
        <p:nvPicPr>
          <p:cNvPr id="1027" name="Picture 3" descr="C:\Users\rekom\Desktop\Мои презентации\Векторные картинки\0_49ee0_3b6df81f_XL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4797152"/>
            <a:ext cx="2651274" cy="1852661"/>
          </a:xfrm>
          <a:prstGeom prst="rect">
            <a:avLst/>
          </a:prstGeom>
          <a:noFill/>
        </p:spPr>
      </p:pic>
      <p:pic>
        <p:nvPicPr>
          <p:cNvPr id="1026" name="Picture 2" descr="C:\Users\rekom\Desktop\12555816071107984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99592" y="1844824"/>
            <a:ext cx="3720836" cy="2790627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       Викторина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15717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b="1" i="1" dirty="0">
              <a:solidFill>
                <a:srgbClr val="FFFFCC"/>
              </a:solidFill>
            </a:endParaRPr>
          </a:p>
          <a:p>
            <a:endParaRPr lang="ru-RU" b="1" i="1" dirty="0">
              <a:solidFill>
                <a:srgbClr val="FFFFCC"/>
              </a:solidFill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104456" cy="4530725"/>
          </a:xfrm>
        </p:spPr>
        <p:txBody>
          <a:bodyPr/>
          <a:lstStyle/>
          <a:p>
            <a:pPr>
              <a:buNone/>
            </a:pPr>
            <a:r>
              <a:rPr lang="ru-RU" sz="1600" b="1" dirty="0" smtClean="0"/>
              <a:t>      Какой подвиг в годы Великой Отечественной войны совершил летчик капитан Николай Гастелло?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     (Он направил свой горящий  самолет на колонну вражеских танков и автомашин)</a:t>
            </a:r>
            <a:endParaRPr lang="ru-RU" sz="1600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r>
              <a:rPr lang="ru-RU" sz="1600" b="1" dirty="0" smtClean="0"/>
              <a:t> 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/>
              <a:t>      Назовите имена летчиков – трижды Героев Советского Союза, получивших эти звания за подвиг в годы Великой Отечественной войны.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     (А.И. </a:t>
            </a:r>
            <a:r>
              <a:rPr lang="ru-RU" sz="1600" b="1" dirty="0" err="1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Покрышкин</a:t>
            </a:r>
            <a:r>
              <a:rPr lang="ru-RU" sz="16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, М.Н. </a:t>
            </a:r>
            <a:r>
              <a:rPr lang="ru-RU" sz="1600" b="1" dirty="0" err="1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Кожедуб</a:t>
            </a:r>
            <a:r>
              <a:rPr lang="ru-RU" sz="16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)</a:t>
            </a:r>
            <a:endParaRPr lang="ru-RU" sz="1600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r>
              <a:rPr lang="ru-RU" sz="16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 </a:t>
            </a:r>
            <a:endParaRPr lang="ru-RU" sz="1600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r>
              <a:rPr lang="ru-RU" sz="1600" b="1" dirty="0" smtClean="0"/>
              <a:t>      Как называется здание, в котором живут солдаты? 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     (Казарма)</a:t>
            </a:r>
            <a:endParaRPr lang="ru-RU" sz="1600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endParaRPr lang="ru-RU" sz="1600" dirty="0"/>
          </a:p>
        </p:txBody>
      </p:sp>
      <p:pic>
        <p:nvPicPr>
          <p:cNvPr id="1027" name="Picture 3" descr="C:\Users\rekom\Desktop\Мои презентации\Векторные картинки\0_49ee0_3b6df81f_XL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4797152"/>
            <a:ext cx="2651274" cy="1852661"/>
          </a:xfrm>
          <a:prstGeom prst="rect">
            <a:avLst/>
          </a:prstGeom>
          <a:noFill/>
        </p:spPr>
      </p:pic>
      <p:pic>
        <p:nvPicPr>
          <p:cNvPr id="2050" name="Picture 2" descr="C:\Users\rekom\Desktop\0_14638_5491293_X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99592" y="1844824"/>
            <a:ext cx="3528392" cy="2646294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       Викторина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15717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b="1" i="1" dirty="0">
              <a:solidFill>
                <a:srgbClr val="FFFFCC"/>
              </a:solidFill>
            </a:endParaRPr>
          </a:p>
          <a:p>
            <a:endParaRPr lang="ru-RU" b="1" i="1" dirty="0">
              <a:solidFill>
                <a:srgbClr val="FFFFCC"/>
              </a:solidFill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104456" cy="4530725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</a:t>
            </a:r>
            <a:r>
              <a:rPr lang="ru-RU" sz="1600" b="1" dirty="0" smtClean="0"/>
              <a:t>Чем прославились Н.Ф. Макаров, М.Т. Калашников, В.А. Дегтярев? 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     ( Н.Ф. Макаров изобрел пистолет, М.Т. Калашников  – автомат, В.А. Дегтярев – пулемет)</a:t>
            </a:r>
            <a:endParaRPr lang="ru-RU" sz="1600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r>
              <a:rPr lang="ru-RU" sz="1600" b="1" dirty="0" smtClean="0"/>
              <a:t>  </a:t>
            </a:r>
          </a:p>
          <a:p>
            <a:pPr>
              <a:buNone/>
            </a:pPr>
            <a:r>
              <a:rPr lang="ru-RU" sz="1600" b="1" dirty="0" smtClean="0"/>
              <a:t>      Как называют бойца, владеющего искусством меткой стрельбы? 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     (Снайпер)</a:t>
            </a:r>
            <a:endParaRPr lang="ru-RU" sz="1600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r>
              <a:rPr lang="ru-RU" sz="1600" b="1" dirty="0" smtClean="0"/>
              <a:t>   </a:t>
            </a:r>
          </a:p>
          <a:p>
            <a:pPr>
              <a:buNone/>
            </a:pPr>
            <a:r>
              <a:rPr lang="ru-RU" sz="1600" b="1" dirty="0" smtClean="0"/>
              <a:t>      Что такое камуфляж? 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     (Маскировка предметов путем окраски   полосами, пятнами, искажающими их очертания)</a:t>
            </a:r>
            <a:endParaRPr lang="ru-RU" sz="1600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r>
              <a:rPr lang="ru-RU" sz="16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 </a:t>
            </a:r>
            <a:endParaRPr lang="ru-RU" sz="1600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endParaRPr lang="ru-RU" sz="1600" dirty="0"/>
          </a:p>
        </p:txBody>
      </p:sp>
      <p:pic>
        <p:nvPicPr>
          <p:cNvPr id="1027" name="Picture 3" descr="C:\Users\rekom\Desktop\Мои презентации\Векторные картинки\0_49ee0_3b6df81f_XL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4797152"/>
            <a:ext cx="2651274" cy="1852661"/>
          </a:xfrm>
          <a:prstGeom prst="rect">
            <a:avLst/>
          </a:prstGeom>
          <a:noFill/>
        </p:spPr>
      </p:pic>
      <p:pic>
        <p:nvPicPr>
          <p:cNvPr id="3074" name="Picture 2" descr="C:\Users\rekom\Desktop\allfons.ru-267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71600" y="1844824"/>
            <a:ext cx="3369568" cy="2527176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       Викторина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15717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b="1" i="1" dirty="0">
              <a:solidFill>
                <a:srgbClr val="FFFFCC"/>
              </a:solidFill>
            </a:endParaRPr>
          </a:p>
          <a:p>
            <a:endParaRPr lang="ru-RU" b="1" i="1" dirty="0">
              <a:solidFill>
                <a:srgbClr val="FFFFCC"/>
              </a:solidFill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sz="half" idx="2"/>
          </p:nvPr>
        </p:nvSpPr>
        <p:spPr>
          <a:xfrm>
            <a:off x="4572000" y="1340768"/>
            <a:ext cx="4104456" cy="4790157"/>
          </a:xfrm>
        </p:spPr>
        <p:txBody>
          <a:bodyPr/>
          <a:lstStyle/>
          <a:p>
            <a:pPr>
              <a:buNone/>
            </a:pPr>
            <a:r>
              <a:rPr lang="ru-RU" sz="1600" b="1" dirty="0" smtClean="0"/>
              <a:t>      Какие головные уборы носят солдаты? 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     (Фуражка, каска )</a:t>
            </a:r>
            <a:endParaRPr lang="ru-RU" sz="1600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r>
              <a:rPr lang="ru-RU" sz="16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 </a:t>
            </a:r>
            <a:endParaRPr lang="ru-RU" sz="1600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r>
              <a:rPr lang="ru-RU" sz="1600" b="1" dirty="0" smtClean="0"/>
              <a:t>      Что такое наряд вне очереди? 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     (Армейское взыскание –требование выполнить очередную работу)</a:t>
            </a:r>
            <a:endParaRPr lang="ru-RU" sz="1600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r>
              <a:rPr lang="ru-RU" sz="16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 </a:t>
            </a:r>
            <a:endParaRPr lang="ru-RU" sz="1600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r>
              <a:rPr lang="ru-RU" sz="1600" b="1" dirty="0" smtClean="0"/>
              <a:t>      Какой танк считался самым лучшим в период второй мировой войны? Под чьим руководством эта легендарная машина была создана? 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     (Лучшим танком второй мировой войны считается  легендарная машина Т-34, созданная под руководством М.И.  Кошкина, И.А. Кучеренко, А.А. Морозова)</a:t>
            </a:r>
            <a:endParaRPr lang="ru-RU" sz="1600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endParaRPr lang="ru-RU" sz="1600" dirty="0"/>
          </a:p>
        </p:txBody>
      </p:sp>
      <p:pic>
        <p:nvPicPr>
          <p:cNvPr id="1027" name="Picture 3" descr="C:\Users\rekom\Desktop\Мои презентации\Векторные картинки\0_49ee0_3b6df81f_XL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4797152"/>
            <a:ext cx="2651274" cy="1852661"/>
          </a:xfrm>
          <a:prstGeom prst="rect">
            <a:avLst/>
          </a:prstGeom>
          <a:noFill/>
        </p:spPr>
      </p:pic>
      <p:pic>
        <p:nvPicPr>
          <p:cNvPr id="4098" name="Picture 2" descr="C:\Users\rekom\Desktop\c6c5fa8a50b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1916832"/>
            <a:ext cx="4200128" cy="2369135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       Викторина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15717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b="1" i="1" dirty="0">
              <a:solidFill>
                <a:srgbClr val="FFFFCC"/>
              </a:solidFill>
            </a:endParaRPr>
          </a:p>
          <a:p>
            <a:endParaRPr lang="ru-RU" b="1" i="1" dirty="0">
              <a:solidFill>
                <a:srgbClr val="FFFFCC"/>
              </a:solidFill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sz="half" idx="2"/>
          </p:nvPr>
        </p:nvSpPr>
        <p:spPr>
          <a:xfrm>
            <a:off x="4572000" y="1268760"/>
            <a:ext cx="4104456" cy="4862165"/>
          </a:xfrm>
        </p:spPr>
        <p:txBody>
          <a:bodyPr/>
          <a:lstStyle/>
          <a:p>
            <a:pPr>
              <a:buNone/>
            </a:pPr>
            <a:r>
              <a:rPr lang="ru-RU" sz="1600" b="1" dirty="0" smtClean="0"/>
              <a:t>      Кто четыре раза был удостоен звания Героя Советского Союза? 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     (К. Жуков)</a:t>
            </a:r>
            <a:endParaRPr lang="ru-RU" sz="1600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r>
              <a:rPr lang="ru-RU" sz="16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 </a:t>
            </a:r>
            <a:endParaRPr lang="ru-RU" sz="1600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r>
              <a:rPr lang="ru-RU" sz="1600" b="1" dirty="0" smtClean="0"/>
              <a:t>      Какое подразделение солдат обозначается тем же словом, что и источник питания постоянного  электрического тока? 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     (Батарея)</a:t>
            </a:r>
            <a:endParaRPr lang="ru-RU" sz="1600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r>
              <a:rPr lang="ru-RU" sz="1600" b="1" dirty="0" smtClean="0"/>
              <a:t> 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/>
              <a:t>      Какое подразделение солдат обозначается тем же словом, что и приспособление в ударном механизме? 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     (Взвод)</a:t>
            </a:r>
            <a:endParaRPr lang="ru-RU" sz="1600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r>
              <a:rPr lang="ru-RU" sz="1600" b="1" dirty="0" smtClean="0"/>
              <a:t> 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/>
              <a:t>      Назовите фамилию автора музыки гимна России. 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     (Александров)</a:t>
            </a:r>
            <a:endParaRPr lang="ru-RU" sz="1600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endParaRPr lang="ru-RU" sz="1600" dirty="0"/>
          </a:p>
        </p:txBody>
      </p:sp>
      <p:pic>
        <p:nvPicPr>
          <p:cNvPr id="1027" name="Picture 3" descr="C:\Users\rekom\Desktop\Мои презентации\Векторные картинки\0_49ee0_3b6df81f_XL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4797152"/>
            <a:ext cx="2651274" cy="1852661"/>
          </a:xfrm>
          <a:prstGeom prst="rect">
            <a:avLst/>
          </a:prstGeom>
          <a:noFill/>
        </p:spPr>
      </p:pic>
      <p:pic>
        <p:nvPicPr>
          <p:cNvPr id="5122" name="Picture 2" descr="C:\Users\rekom\Desktop\gimn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63688" y="1686760"/>
            <a:ext cx="2160240" cy="2981581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рбита">
  <a:themeElements>
    <a:clrScheme name="Орбита 2">
      <a:dk1>
        <a:srgbClr val="008000"/>
      </a:dk1>
      <a:lt1>
        <a:srgbClr val="FFFFFF"/>
      </a:lt1>
      <a:dk2>
        <a:srgbClr val="003300"/>
      </a:dk2>
      <a:lt2>
        <a:srgbClr val="C0C0C0"/>
      </a:lt2>
      <a:accent1>
        <a:srgbClr val="99CC00"/>
      </a:accent1>
      <a:accent2>
        <a:srgbClr val="527C3A"/>
      </a:accent2>
      <a:accent3>
        <a:srgbClr val="AAADAA"/>
      </a:accent3>
      <a:accent4>
        <a:srgbClr val="DADADA"/>
      </a:accent4>
      <a:accent5>
        <a:srgbClr val="CAE2AA"/>
      </a:accent5>
      <a:accent6>
        <a:srgbClr val="497034"/>
      </a:accent6>
      <a:hlink>
        <a:srgbClr val="33CC33"/>
      </a:hlink>
      <a:folHlink>
        <a:srgbClr val="C1FF83"/>
      </a:folHlink>
    </a:clrScheme>
    <a:fontScheme name="Орбит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рбита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рбита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</Template>
  <TotalTime>446</TotalTime>
  <Words>443</Words>
  <Application>Microsoft Office PowerPoint</Application>
  <PresentationFormat>Экран (4:3)</PresentationFormat>
  <Paragraphs>267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Орбита</vt:lpstr>
      <vt:lpstr>Слайд 1</vt:lpstr>
      <vt:lpstr>       Викторина</vt:lpstr>
      <vt:lpstr>       Викторина</vt:lpstr>
      <vt:lpstr>       Викторина</vt:lpstr>
      <vt:lpstr>       Викторина</vt:lpstr>
      <vt:lpstr>       Викторина</vt:lpstr>
      <vt:lpstr>       Викторина</vt:lpstr>
      <vt:lpstr>       Викторина</vt:lpstr>
      <vt:lpstr>       Викторина</vt:lpstr>
      <vt:lpstr>       Викторина</vt:lpstr>
      <vt:lpstr>       Викторина</vt:lpstr>
      <vt:lpstr>       Викторина</vt:lpstr>
      <vt:lpstr>       Викторина</vt:lpstr>
      <vt:lpstr>       Викторина</vt:lpstr>
      <vt:lpstr>       Викторина</vt:lpstr>
      <vt:lpstr>       Викторина</vt:lpstr>
      <vt:lpstr>       Викторина</vt:lpstr>
      <vt:lpstr>       Викторина</vt:lpstr>
      <vt:lpstr>       Викторина</vt:lpstr>
      <vt:lpstr>       Викторина</vt:lpstr>
      <vt:lpstr>       Викторина</vt:lpstr>
      <vt:lpstr>       Викторина</vt:lpstr>
      <vt:lpstr>       Викторина</vt:lpstr>
      <vt:lpstr>       Викторина</vt:lpstr>
      <vt:lpstr>Презентацию подготовила  Сироштанова Е.А., МБОУ СОШ № 76,  п. Гигант 2014 год</vt:lpstr>
    </vt:vector>
  </TitlesOfParts>
  <Company>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rekom</cp:lastModifiedBy>
  <cp:revision>43</cp:revision>
  <cp:lastPrinted>1601-01-01T00:00:00Z</cp:lastPrinted>
  <dcterms:created xsi:type="dcterms:W3CDTF">2009-03-17T15:49:48Z</dcterms:created>
  <dcterms:modified xsi:type="dcterms:W3CDTF">2014-05-25T19:16:31Z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9</vt:i4>
  </property>
</Properties>
</file>