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65618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344" y="1124744"/>
            <a:ext cx="832113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Чем опасен клещ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rekom\Desktop\3bca888ac6bbea97c0c534fda56221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924944"/>
            <a:ext cx="3384376" cy="2742512"/>
          </a:xfrm>
          <a:prstGeom prst="rect">
            <a:avLst/>
          </a:prstGeom>
          <a:noFill/>
        </p:spPr>
      </p:pic>
      <p:pic>
        <p:nvPicPr>
          <p:cNvPr id="1027" name="Picture 3" descr="C:\Users\rekom\Desktop\carrapato-estrela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852936"/>
            <a:ext cx="2743572" cy="27435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Укусил клещ: что делать?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Укус клеща безболезнен, лишь через сутки или двое возникает ощущение легкой</a:t>
            </a:r>
          </a:p>
          <a:p>
            <a:pPr>
              <a:buNone/>
            </a:pPr>
            <a:r>
              <a:rPr lang="ru-RU" sz="2000" b="1" dirty="0" smtClean="0"/>
              <a:t>      тянущей боли, так как на месте присасывания развивается местная воспалительная</a:t>
            </a:r>
          </a:p>
          <a:p>
            <a:pPr>
              <a:buNone/>
            </a:pPr>
            <a:r>
              <a:rPr lang="ru-RU" sz="2000" b="1" dirty="0" smtClean="0"/>
              <a:t>      реакция, иногда с нагноением. Ранка от укуса обычно сильно зудит и очень медленно</a:t>
            </a:r>
          </a:p>
          <a:p>
            <a:pPr>
              <a:buNone/>
            </a:pPr>
            <a:r>
              <a:rPr lang="ru-RU" sz="2000" b="1" dirty="0" smtClean="0"/>
              <a:t>      заживает.</a:t>
            </a:r>
          </a:p>
          <a:p>
            <a:pPr>
              <a:buNone/>
            </a:pPr>
            <a:r>
              <a:rPr lang="ru-RU" sz="2000" b="1" dirty="0" smtClean="0"/>
              <a:t>      Заметив укус, можно удалить клеща самостоятельно или обратиться в поликлинику.</a:t>
            </a:r>
            <a:endParaRPr lang="ru-RU" sz="2000" b="1" dirty="0"/>
          </a:p>
        </p:txBody>
      </p:sp>
      <p:pic>
        <p:nvPicPr>
          <p:cNvPr id="10242" name="Picture 2" descr="C:\Users\rekom\Desktop\f7c6fe0785d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484784"/>
            <a:ext cx="3168352" cy="2376264"/>
          </a:xfrm>
          <a:prstGeom prst="rect">
            <a:avLst/>
          </a:prstGeom>
          <a:noFill/>
        </p:spPr>
      </p:pic>
      <p:pic>
        <p:nvPicPr>
          <p:cNvPr id="10243" name="Picture 3" descr="C:\Users\rekom\Desktop\28987355315ff488883a7423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4005064"/>
            <a:ext cx="3168352" cy="24025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Как удалить клеща?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Самостоятельно вытаскивать клещей можно пинцетом, петлей из прочной нитки</a:t>
            </a:r>
          </a:p>
          <a:p>
            <a:pPr>
              <a:buNone/>
            </a:pPr>
            <a:r>
              <a:rPr lang="ru-RU" b="1" dirty="0" smtClean="0"/>
              <a:t>      (для этого метода нужна сноровка), или пальцами, желательно продезинфицированными</a:t>
            </a:r>
          </a:p>
          <a:p>
            <a:pPr>
              <a:buNone/>
            </a:pPr>
            <a:r>
              <a:rPr lang="ru-RU" b="1" dirty="0" smtClean="0"/>
              <a:t>      спиртовым раствором. Если клещ уже глубоко впился в тело, на него можно капнуть</a:t>
            </a:r>
          </a:p>
          <a:p>
            <a:pPr>
              <a:buNone/>
            </a:pPr>
            <a:r>
              <a:rPr lang="ru-RU" b="1" dirty="0" smtClean="0"/>
              <a:t>      растительным маслом, вазелином, чем-то обволакивающим и перекрывающим доступ</a:t>
            </a:r>
          </a:p>
          <a:p>
            <a:pPr>
              <a:buNone/>
            </a:pPr>
            <a:r>
              <a:rPr lang="ru-RU" b="1" dirty="0" smtClean="0"/>
              <a:t>      воздуха.</a:t>
            </a:r>
            <a:endParaRPr lang="ru-RU" b="1" dirty="0"/>
          </a:p>
        </p:txBody>
      </p:sp>
      <p:pic>
        <p:nvPicPr>
          <p:cNvPr id="11266" name="Picture 2" descr="C:\Users\rekom\Desktop\klesch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84482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Как удалить клеща?</a:t>
            </a: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Вытаскивать клеща нужно слегка покачивая его из стороны в сторону, а затем</a:t>
            </a:r>
          </a:p>
          <a:p>
            <a:pPr>
              <a:buNone/>
            </a:pPr>
            <a:r>
              <a:rPr lang="ru-RU" sz="2000" b="1" dirty="0" smtClean="0"/>
              <a:t>      постепенно вытягивая. Если хоботок оторвался и остался в коже, то его удаляют</a:t>
            </a:r>
          </a:p>
          <a:p>
            <a:pPr>
              <a:buNone/>
            </a:pPr>
            <a:r>
              <a:rPr lang="ru-RU" sz="2000" b="1" dirty="0" smtClean="0"/>
              <a:t>      прокаленной на пламени и остуженной иглой как занозу. Даже, если вы не полностью</a:t>
            </a:r>
          </a:p>
          <a:p>
            <a:pPr>
              <a:buNone/>
            </a:pPr>
            <a:r>
              <a:rPr lang="ru-RU" sz="2000" b="1" dirty="0" smtClean="0"/>
              <a:t>      удалите паразита, и под кожей останется хоботок, интоксикация вирусом будет проходить медленнее.</a:t>
            </a:r>
            <a:endParaRPr lang="ru-RU" sz="2000" b="1" dirty="0"/>
          </a:p>
        </p:txBody>
      </p:sp>
      <p:pic>
        <p:nvPicPr>
          <p:cNvPr id="12290" name="Picture 2" descr="C:\Users\rekom\Desktop\0b12d87c29c16be81ab459d788b593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412776"/>
            <a:ext cx="3302000" cy="1859280"/>
          </a:xfrm>
          <a:prstGeom prst="rect">
            <a:avLst/>
          </a:prstGeom>
          <a:noFill/>
        </p:spPr>
      </p:pic>
      <p:pic>
        <p:nvPicPr>
          <p:cNvPr id="12291" name="Picture 3" descr="C:\Users\rekom\Desktop\a_2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3501008"/>
            <a:ext cx="2304256" cy="30297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Первая помощь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</a:t>
            </a:r>
          </a:p>
          <a:p>
            <a:pPr>
              <a:buNone/>
            </a:pPr>
            <a:r>
              <a:rPr lang="ru-RU" sz="2000" b="1" dirty="0" smtClean="0"/>
              <a:t>      При оказании первой помощи при укусе клеща избегайте всякого контакта с паразитом, поскольку опасность передачи инфекции существует и реальна. Старайтесь не допустить соприкосновения мест, где присосался клещ, со слизистыми оболочками глаз, рта и носа.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C:\Users\rekom\Desktop\35_tic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412776"/>
            <a:ext cx="2880320" cy="2398420"/>
          </a:xfrm>
          <a:prstGeom prst="rect">
            <a:avLst/>
          </a:prstGeom>
          <a:noFill/>
        </p:spPr>
      </p:pic>
      <p:pic>
        <p:nvPicPr>
          <p:cNvPr id="13315" name="Picture 3" descr="C:\Users\rekom\Desktop\27ce96134f248597116d56bf72550fc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4077072"/>
            <a:ext cx="3600400" cy="226576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Что делать </a:t>
            </a:r>
            <a:r>
              <a:rPr lang="ru-RU" sz="4800" b="1" dirty="0" err="1" smtClean="0">
                <a:solidFill>
                  <a:srgbClr val="00FF00"/>
                </a:solidFill>
              </a:rPr>
              <a:t>c</a:t>
            </a:r>
            <a:r>
              <a:rPr lang="ru-RU" sz="4800" b="1" dirty="0" smtClean="0">
                <a:solidFill>
                  <a:srgbClr val="00FF00"/>
                </a:solidFill>
              </a:rPr>
              <a:t> клещом после удаления?</a:t>
            </a:r>
            <a:endParaRPr lang="ru-RU" sz="48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Важно знать, что уничтожать снятых клещей, раздавливая их пальцами, ни в коем</a:t>
            </a:r>
          </a:p>
          <a:p>
            <a:pPr>
              <a:buNone/>
            </a:pPr>
            <a:r>
              <a:rPr lang="ru-RU" sz="2000" b="1" dirty="0" smtClean="0"/>
              <a:t>      случае нельзя, так как при случайном раздавливании клеща может произойти заражение в результате втирания в кожу или слизистые оболочки со слюной или тканями клеща возбудителя инфекции.</a:t>
            </a:r>
            <a:endParaRPr lang="ru-RU" sz="2000" b="1" dirty="0"/>
          </a:p>
        </p:txBody>
      </p:sp>
      <p:pic>
        <p:nvPicPr>
          <p:cNvPr id="14339" name="Picture 3" descr="C:\Users\rekom\Desktop\96bc373ca08bc2fcb26c336183ab4d2d.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2132856"/>
            <a:ext cx="3477766" cy="26217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После удаления клеща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После удаления клеща место присасывания следует обработать йодом, зеленкой</a:t>
            </a:r>
          </a:p>
          <a:p>
            <a:pPr>
              <a:buNone/>
            </a:pPr>
            <a:r>
              <a:rPr lang="ru-RU" sz="2000" b="1" dirty="0" smtClean="0"/>
              <a:t>      или тщательно вымыть с мылом. Само насекомое необходимо отвезти на исследование на зараженность его клещевыми инфекциями. Если вы точно не сможете отвезти клеща на анализ, сожгите его или залейте кипятком.</a:t>
            </a:r>
            <a:endParaRPr lang="ru-RU" sz="2000" b="1" dirty="0"/>
          </a:p>
        </p:txBody>
      </p:sp>
      <p:pic>
        <p:nvPicPr>
          <p:cNvPr id="15362" name="Picture 2" descr="C:\Users\rekom\Desktop\18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556792"/>
            <a:ext cx="2880320" cy="1908166"/>
          </a:xfrm>
          <a:prstGeom prst="rect">
            <a:avLst/>
          </a:prstGeom>
          <a:noFill/>
        </p:spPr>
      </p:pic>
      <p:pic>
        <p:nvPicPr>
          <p:cNvPr id="15363" name="Picture 3" descr="C:\Users\rekom\Desktop\image_galler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3789040"/>
            <a:ext cx="2664296" cy="19993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Анализ клеща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Анализ клеща нужен для спокойствия - в случае отрицательного результата, и</a:t>
            </a:r>
          </a:p>
          <a:p>
            <a:pPr>
              <a:buNone/>
            </a:pPr>
            <a:r>
              <a:rPr lang="ru-RU" sz="2000" b="1" dirty="0" smtClean="0"/>
              <a:t>      бдительности - в случае положительного.</a:t>
            </a:r>
          </a:p>
          <a:p>
            <a:pPr>
              <a:buNone/>
            </a:pPr>
            <a:endParaRPr lang="ru-RU" sz="2000" b="1" dirty="0"/>
          </a:p>
        </p:txBody>
      </p:sp>
      <p:pic>
        <p:nvPicPr>
          <p:cNvPr id="16386" name="Picture 2" descr="C:\Users\rekom\Desktop\100701112537-182-9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628800"/>
            <a:ext cx="4038600" cy="274428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FF00"/>
                </a:solidFill>
              </a:rPr>
              <a:t>Как и куда отвезти клеща на анализ?</a:t>
            </a:r>
            <a:endParaRPr lang="ru-RU" sz="48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Клеща следует поместить в небольшой стеклянный флакон вместе с кусочком ваты, слегка смоченным водой. Обязательно закройте флакон плотной крышкой и храните его в холодильнике. Если такой возможности нет, поместите клеща просто в коробочку или заверните в марлю и постарайтесь сохранить его живым. Для</a:t>
            </a:r>
          </a:p>
          <a:p>
            <a:pPr>
              <a:buNone/>
            </a:pPr>
            <a:r>
              <a:rPr lang="ru-RU" b="1" dirty="0" smtClean="0"/>
              <a:t>       микроскопической диагностики клеща нужно доставить в лабораторию живым. Для ПЦР-</a:t>
            </a:r>
          </a:p>
          <a:p>
            <a:pPr>
              <a:buNone/>
            </a:pPr>
            <a:r>
              <a:rPr lang="ru-RU" b="1" dirty="0" smtClean="0"/>
              <a:t>       диагностики пригодны даже отдельные фрагменты клеща.</a:t>
            </a:r>
            <a:endParaRPr lang="ru-RU" b="1" dirty="0"/>
          </a:p>
        </p:txBody>
      </p:sp>
      <p:pic>
        <p:nvPicPr>
          <p:cNvPr id="17410" name="Picture 2" descr="C:\Users\rekom\Desktop\03_11_13tickl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132856"/>
            <a:ext cx="4038600" cy="254431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Сдавать кровь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      Самый верный способ определить наличие заболевания – сдать анализ крови. Сдавать кровь сразу после укуса клеща не надо,</a:t>
            </a:r>
          </a:p>
          <a:p>
            <a:pPr>
              <a:buNone/>
            </a:pPr>
            <a:r>
              <a:rPr lang="ru-RU" sz="1800" b="1" dirty="0" smtClean="0"/>
              <a:t>       т.к. анализы ничего не покажут.</a:t>
            </a:r>
          </a:p>
          <a:p>
            <a:pPr>
              <a:buNone/>
            </a:pPr>
            <a:r>
              <a:rPr lang="ru-RU" sz="1800" b="1" dirty="0" smtClean="0"/>
              <a:t>       Не ранее, чем через 10 дней, можно исследовать кровь на клещевой энцефалит и </a:t>
            </a:r>
            <a:r>
              <a:rPr lang="ru-RU" sz="1800" b="1" dirty="0" err="1" smtClean="0"/>
              <a:t>боррелиоз</a:t>
            </a:r>
            <a:r>
              <a:rPr lang="ru-RU" sz="1800" b="1" dirty="0" smtClean="0"/>
              <a:t> методом ПЦР. Через две недели после укуса клеща - на антитела (</a:t>
            </a:r>
            <a:r>
              <a:rPr lang="ru-RU" sz="1800" b="1" dirty="0" err="1" smtClean="0"/>
              <a:t>IgM</a:t>
            </a:r>
            <a:r>
              <a:rPr lang="ru-RU" sz="1800" b="1" dirty="0" smtClean="0"/>
              <a:t>) к вирусу клещевого энцефалита. На антитела (</a:t>
            </a:r>
            <a:r>
              <a:rPr lang="ru-RU" sz="1800" b="1" dirty="0" err="1" smtClean="0"/>
              <a:t>IgM</a:t>
            </a:r>
            <a:r>
              <a:rPr lang="ru-RU" sz="1800" b="1" dirty="0" smtClean="0"/>
              <a:t>) к </a:t>
            </a:r>
            <a:r>
              <a:rPr lang="ru-RU" sz="1800" b="1" dirty="0" err="1" smtClean="0"/>
              <a:t>боррелиям</a:t>
            </a:r>
            <a:r>
              <a:rPr lang="ru-RU" sz="1800" b="1" dirty="0" smtClean="0"/>
              <a:t> (клещевой </a:t>
            </a:r>
            <a:r>
              <a:rPr lang="ru-RU" sz="1800" b="1" dirty="0" err="1" smtClean="0"/>
              <a:t>боррелиоз</a:t>
            </a:r>
            <a:r>
              <a:rPr lang="ru-RU" sz="1800" b="1" dirty="0" smtClean="0"/>
              <a:t>) - через три недели.</a:t>
            </a:r>
            <a:endParaRPr lang="ru-RU" sz="1800" b="1" dirty="0"/>
          </a:p>
        </p:txBody>
      </p:sp>
      <p:pic>
        <p:nvPicPr>
          <p:cNvPr id="18434" name="Picture 2" descr="C:\Users\rekom\Desktop\890x675_1r4jzJKw6z2b2NSJG9V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988840"/>
            <a:ext cx="4038600" cy="301632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 Если клещ инфицирован 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        Если клещ инфицирован </a:t>
            </a:r>
            <a:r>
              <a:rPr lang="ru-RU" sz="1600" b="1" dirty="0" err="1" smtClean="0"/>
              <a:t>боррелиями</a:t>
            </a:r>
            <a:r>
              <a:rPr lang="ru-RU" sz="1600" b="1" dirty="0" smtClean="0"/>
              <a:t>, то для профилактики развития </a:t>
            </a:r>
            <a:r>
              <a:rPr lang="ru-RU" sz="1600" b="1" dirty="0" err="1" smtClean="0"/>
              <a:t>боррелиоза</a:t>
            </a:r>
            <a:r>
              <a:rPr lang="ru-RU" sz="1600" b="1" dirty="0" smtClean="0"/>
              <a:t> врач назначит вам антибактериальные препараты. Если – вирусом клещевого энцефалита, вам будет рекомендовано введение иммуноглобулина против клещевого</a:t>
            </a:r>
          </a:p>
          <a:p>
            <a:pPr>
              <a:buNone/>
            </a:pPr>
            <a:r>
              <a:rPr lang="ru-RU" sz="1600" b="1" dirty="0" smtClean="0"/>
              <a:t>        энцефалита (он содержит готовые антитела) в течение первых 4 суток после укуса.</a:t>
            </a:r>
          </a:p>
          <a:p>
            <a:pPr>
              <a:buNone/>
            </a:pPr>
            <a:r>
              <a:rPr lang="ru-RU" sz="1600" b="1" dirty="0" smtClean="0"/>
              <a:t>        Введение иммуноглобулина значительно снижает вероятность возникновения заболевания, но не может исключить его полностью. Поэтому в течение 2–</a:t>
            </a:r>
            <a:r>
              <a:rPr lang="ru-RU" sz="1600" b="1" dirty="0" err="1" smtClean="0"/>
              <a:t>х</a:t>
            </a:r>
            <a:r>
              <a:rPr lang="ru-RU" sz="1600" b="1" dirty="0" smtClean="0"/>
              <a:t> недель врачи</a:t>
            </a:r>
          </a:p>
          <a:p>
            <a:pPr>
              <a:buNone/>
            </a:pPr>
            <a:r>
              <a:rPr lang="ru-RU" sz="1600" b="1" dirty="0" smtClean="0"/>
              <a:t>        будут наблюдать за состоянием вашего здоровья.</a:t>
            </a:r>
            <a:endParaRPr lang="ru-RU" sz="1600" b="1" dirty="0"/>
          </a:p>
        </p:txBody>
      </p:sp>
      <p:pic>
        <p:nvPicPr>
          <p:cNvPr id="19458" name="Picture 2" descr="C:\Users\rekom\Desktop\klesh1408_34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484784"/>
            <a:ext cx="3314700" cy="1695450"/>
          </a:xfrm>
          <a:prstGeom prst="rect">
            <a:avLst/>
          </a:prstGeom>
          <a:noFill/>
        </p:spPr>
      </p:pic>
      <p:pic>
        <p:nvPicPr>
          <p:cNvPr id="19459" name="Picture 3" descr="C:\Users\rekom\Desktop\37184_13758552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3501008"/>
            <a:ext cx="3750320" cy="247712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Чем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Клещи — это мелкие паукообразные. Они очень малы по своим размерам, и их обычно бывает трудно заметить до тех пор, пока они не насосутся крови. Но тогда бывает уже поздно. Попадая на тело человека, клещ не сразу впивается в его кожу, а долго ползает, отыскивая наиболее нежные места </a:t>
            </a:r>
          </a:p>
          <a:p>
            <a:pPr>
              <a:buNone/>
            </a:pPr>
            <a:r>
              <a:rPr lang="ru-RU" sz="2000" b="1" dirty="0" smtClean="0"/>
              <a:t>      (где тонкая кожа).</a:t>
            </a:r>
            <a:endParaRPr lang="ru-RU" sz="2000" b="1" dirty="0"/>
          </a:p>
        </p:txBody>
      </p:sp>
      <p:pic>
        <p:nvPicPr>
          <p:cNvPr id="2050" name="Picture 2" descr="C:\Users\rekom\Desktop\942227_481903055214930_808399443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204864"/>
            <a:ext cx="36195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Профилактика укусов клеща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Одним из средств профилактики клещевого энцефалита является вакцинация. При соблюдении схемы вакцинации заболевания крайне редки и, как правило, протекают в легкой форме. Однако прививки нужно делать вовремя – за несколько месяцев до начала сезона или до предполагаемой прогулки по лесам. Именно столько времени</a:t>
            </a:r>
          </a:p>
          <a:p>
            <a:pPr>
              <a:buNone/>
            </a:pPr>
            <a:r>
              <a:rPr lang="ru-RU" b="1" dirty="0" smtClean="0"/>
              <a:t>      требуется организму, чтобы «накопить» достаточное число антител к инфекциям и привести иммунитет в полную боеготовность.</a:t>
            </a:r>
            <a:endParaRPr lang="ru-RU" b="1" dirty="0"/>
          </a:p>
        </p:txBody>
      </p:sp>
      <p:pic>
        <p:nvPicPr>
          <p:cNvPr id="20482" name="Picture 2" descr="C:\Users\rekom\Desktop\a270f79381f415520c022f770890add9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268760"/>
            <a:ext cx="2962672" cy="2222004"/>
          </a:xfrm>
          <a:prstGeom prst="rect">
            <a:avLst/>
          </a:prstGeom>
          <a:noFill/>
        </p:spPr>
      </p:pic>
      <p:pic>
        <p:nvPicPr>
          <p:cNvPr id="20483" name="Picture 3" descr="C:\Users\rekom\Desktop\5805025.tick_on_my_sk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3573016"/>
            <a:ext cx="3233936" cy="24294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Профилактика укусов клеща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Существует так называемая экстренная вакцинация, но ее эффект наступит тоже не сразу – через полтора месяца. То   есть, если вы сделаете уколы в мае, то к середине июля вы «накопите иммунитет». Нужно</a:t>
            </a:r>
          </a:p>
          <a:p>
            <a:pPr>
              <a:buNone/>
            </a:pPr>
            <a:r>
              <a:rPr lang="ru-RU" sz="2000" b="1" dirty="0" smtClean="0"/>
              <a:t>      учитывать, что вакцина защищает только от клещевого энцефалита.</a:t>
            </a:r>
            <a:endParaRPr lang="ru-RU" sz="2000" b="1" dirty="0"/>
          </a:p>
        </p:txBody>
      </p:sp>
      <p:pic>
        <p:nvPicPr>
          <p:cNvPr id="21506" name="Picture 2" descr="C:\Users\rekom\Desktop\d0bad0bbd0b5d18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988840"/>
            <a:ext cx="3238500" cy="2698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Профилактика укусов клеща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Для профилактики укусов клещей обычно рекомендуют надевать для походов в лес специально подобранную одежду, защищающую большую часть тела и плотно</a:t>
            </a:r>
          </a:p>
          <a:p>
            <a:pPr>
              <a:buNone/>
            </a:pPr>
            <a:r>
              <a:rPr lang="ru-RU" b="1" dirty="0" smtClean="0"/>
              <a:t>      прилегающую к обуви и запястьям рук, чтобы клещи не могли проползти под нее. На</a:t>
            </a:r>
          </a:p>
          <a:p>
            <a:pPr>
              <a:buNone/>
            </a:pPr>
            <a:r>
              <a:rPr lang="ru-RU" b="1" dirty="0" smtClean="0"/>
              <a:t>      голове желателен капюшон или другой головной убор</a:t>
            </a:r>
          </a:p>
          <a:p>
            <a:pPr>
              <a:buNone/>
            </a:pPr>
            <a:r>
              <a:rPr lang="ru-RU" b="1" dirty="0" smtClean="0"/>
              <a:t>      (например, платок, концы которого следует заправлять под воротник).</a:t>
            </a:r>
            <a:endParaRPr lang="ru-RU" b="1" dirty="0"/>
          </a:p>
        </p:txBody>
      </p:sp>
      <p:pic>
        <p:nvPicPr>
          <p:cNvPr id="22530" name="Picture 2" descr="C:\Users\rekom\Desktop\851563_6b6c3333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556792"/>
            <a:ext cx="3333750" cy="4095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Профилактика укусов клеща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</a:t>
            </a:r>
          </a:p>
          <a:p>
            <a:pPr>
              <a:buNone/>
            </a:pPr>
            <a:r>
              <a:rPr lang="ru-RU" sz="2000" b="1" dirty="0" smtClean="0"/>
              <a:t>      Лучше, чтобы одежда была светлой и однотонной, так</a:t>
            </a:r>
          </a:p>
          <a:p>
            <a:pPr>
              <a:buNone/>
            </a:pPr>
            <a:r>
              <a:rPr lang="ru-RU" sz="2000" b="1" dirty="0" smtClean="0"/>
              <a:t>      как клещи на ней более заметны. Ношение специальных комбинезонов действительно эффективно, но летом в них жарко. И </a:t>
            </a:r>
            <a:r>
              <a:rPr lang="ru-RU" sz="2000" b="1" dirty="0" err="1" smtClean="0"/>
              <a:t>всѐ-таки </a:t>
            </a:r>
            <a:r>
              <a:rPr lang="ru-RU" sz="2000" b="1" dirty="0" smtClean="0"/>
              <a:t>важно постараться одевать максимально закрытую одежду.</a:t>
            </a:r>
            <a:endParaRPr lang="ru-RU" sz="2000" b="1" dirty="0"/>
          </a:p>
        </p:txBody>
      </p:sp>
      <p:pic>
        <p:nvPicPr>
          <p:cNvPr id="23555" name="Picture 3" descr="C:\Users\rekom\Desktop\1331609770_klesh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13285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Профилактика укусов клеща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Сейчас в продаже есть много средств для отпугивания насекомых. Нужно взять себе за правило, отправляясь в лес, пользоваться </a:t>
            </a:r>
            <a:r>
              <a:rPr lang="ru-RU" b="1" dirty="0" err="1" smtClean="0"/>
              <a:t>репеллентными</a:t>
            </a:r>
            <a:r>
              <a:rPr lang="ru-RU" b="1" dirty="0" smtClean="0"/>
              <a:t> средствами, на которых написано «от клещей», комариные репелленты не эффективны.</a:t>
            </a:r>
          </a:p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 smtClean="0"/>
              <a:t>      Самое главное – постараться не допустить присасывания клещей. Важно помнить,</a:t>
            </a:r>
          </a:p>
          <a:p>
            <a:pPr>
              <a:buNone/>
            </a:pPr>
            <a:r>
              <a:rPr lang="ru-RU" b="1" dirty="0" smtClean="0"/>
              <a:t>      что плотно клещ присасывается спустя 1-1,5 часа после попадания на тело.</a:t>
            </a:r>
            <a:endParaRPr lang="ru-RU" b="1" dirty="0"/>
          </a:p>
        </p:txBody>
      </p:sp>
      <p:pic>
        <p:nvPicPr>
          <p:cNvPr id="24578" name="Picture 2" descr="C:\Users\rekom\Desktop\klesh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1412776"/>
            <a:ext cx="4038600" cy="1615440"/>
          </a:xfrm>
          <a:prstGeom prst="rect">
            <a:avLst/>
          </a:prstGeom>
          <a:noFill/>
        </p:spPr>
      </p:pic>
      <p:pic>
        <p:nvPicPr>
          <p:cNvPr id="24579" name="Picture 3" descr="C:\Users\rekom\Desktop\6fe66ba75ff9703fb4c061e525e24b43.u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3429000"/>
            <a:ext cx="3672408" cy="23517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Профилактика укусов клеща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При прогулке по лесной дороге, не срывайте веток или специально не оттягивайте их. Этим действием вы стряхиваете на себя и на проходящего сзади человека наибольшее количество клещей.</a:t>
            </a:r>
          </a:p>
          <a:p>
            <a:pPr>
              <a:buNone/>
            </a:pPr>
            <a:r>
              <a:rPr lang="ru-RU" sz="2000" b="1" dirty="0" smtClean="0"/>
              <a:t>      После прогулки обязательно тщательно осматривать себя, потому что укус клеща, особенно самца, можно и не почувствовать или спутать с комариным.</a:t>
            </a:r>
            <a:endParaRPr lang="ru-RU" sz="2000" b="1" dirty="0"/>
          </a:p>
        </p:txBody>
      </p:sp>
      <p:pic>
        <p:nvPicPr>
          <p:cNvPr id="25602" name="Picture 2" descr="C:\Users\rekom\Desktop\DSC09220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2276872"/>
            <a:ext cx="4038600" cy="26897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Симптомы для обязательного обращения к врачу!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 Если после укуса у вас:</a:t>
            </a:r>
          </a:p>
          <a:p>
            <a:pPr>
              <a:buNone/>
            </a:pPr>
            <a:r>
              <a:rPr lang="ru-RU" b="1" dirty="0" smtClean="0"/>
              <a:t>    - образовалось красное пятно на месте ранки от укуса,</a:t>
            </a:r>
          </a:p>
          <a:p>
            <a:pPr>
              <a:buNone/>
            </a:pPr>
            <a:r>
              <a:rPr lang="ru-RU" b="1" dirty="0" smtClean="0"/>
              <a:t>    - повысилась температура,</a:t>
            </a:r>
          </a:p>
          <a:p>
            <a:pPr>
              <a:buNone/>
            </a:pPr>
            <a:r>
              <a:rPr lang="ru-RU" b="1" dirty="0" smtClean="0"/>
              <a:t>    - появилась ломота в мышцах и суставах,</a:t>
            </a:r>
          </a:p>
          <a:p>
            <a:pPr>
              <a:buNone/>
            </a:pPr>
            <a:r>
              <a:rPr lang="ru-RU" b="1" dirty="0" smtClean="0"/>
              <a:t>    - вы стали бояться света,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smtClean="0"/>
              <a:t>- появилась </a:t>
            </a:r>
            <a:r>
              <a:rPr lang="ru-RU" b="1" dirty="0" smtClean="0"/>
              <a:t>сыпь на теле</a:t>
            </a:r>
          </a:p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  Немедленно обратитесь к врачу!</a:t>
            </a:r>
          </a:p>
          <a:p>
            <a:pPr>
              <a:buNone/>
            </a:pPr>
            <a:r>
              <a:rPr lang="ru-RU" b="1" dirty="0" smtClean="0"/>
              <a:t>      Не забывайте, что в случае возникновения вопросов Вы всегда можете</a:t>
            </a:r>
          </a:p>
          <a:p>
            <a:pPr>
              <a:buNone/>
            </a:pPr>
            <a:r>
              <a:rPr lang="ru-RU" b="1" dirty="0" smtClean="0"/>
              <a:t>      проконсультироваться у своего участкового врача.</a:t>
            </a:r>
            <a:endParaRPr lang="ru-RU" b="1" dirty="0"/>
          </a:p>
        </p:txBody>
      </p:sp>
      <p:pic>
        <p:nvPicPr>
          <p:cNvPr id="26627" name="Picture 3" descr="C:\Users\rekom\Desktop\DETAIL_PICTURE__951504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132856"/>
            <a:ext cx="4038600" cy="302527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Соблюдайте правила предосторожности, </a:t>
            </a:r>
          </a:p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и тогда отдых будет безопасным и подарит Вам только хорошее настроение!</a:t>
            </a:r>
            <a:endParaRPr lang="ru-RU" b="1" dirty="0">
              <a:solidFill>
                <a:srgbClr val="00FF00"/>
              </a:solidFill>
            </a:endParaRPr>
          </a:p>
        </p:txBody>
      </p:sp>
      <p:pic>
        <p:nvPicPr>
          <p:cNvPr id="27650" name="Picture 2" descr="C:\Users\rekom\Desktop\0419_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3501008"/>
            <a:ext cx="4276725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8674" name="Picture 2" descr="C:\Users\rekom\Desktop\106263983_667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052736"/>
            <a:ext cx="5976664" cy="476189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             Презентацию подготовила </a:t>
            </a:r>
            <a:r>
              <a:rPr lang="ru-RU" sz="2400" b="1" dirty="0" err="1" smtClean="0"/>
              <a:t>Сироштанова</a:t>
            </a:r>
            <a:r>
              <a:rPr lang="ru-RU" sz="2400" b="1" dirty="0" smtClean="0"/>
              <a:t> Е.А.,</a:t>
            </a:r>
          </a:p>
          <a:p>
            <a:pPr>
              <a:buNone/>
            </a:pPr>
            <a:r>
              <a:rPr lang="ru-RU" sz="2400" b="1" dirty="0" smtClean="0"/>
              <a:t>                         МБОУ СОШ №76, п. </a:t>
            </a:r>
            <a:r>
              <a:rPr lang="ru-RU" sz="2400" b="1" smtClean="0"/>
              <a:t>Гигант, </a:t>
            </a:r>
            <a:r>
              <a:rPr lang="ru-RU" sz="2400" b="1" dirty="0" smtClean="0"/>
              <a:t>2014 год</a:t>
            </a:r>
            <a:endParaRPr lang="ru-RU" sz="2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Чем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</a:t>
            </a:r>
          </a:p>
          <a:p>
            <a:pPr>
              <a:buNone/>
            </a:pPr>
            <a:r>
              <a:rPr lang="ru-RU" sz="2000" b="1" dirty="0" smtClean="0"/>
              <a:t>     Чаще всего он впивается в области паха, подмышками, на шее, в области ключиц, на животе и спине. Укус его</a:t>
            </a:r>
          </a:p>
          <a:p>
            <a:pPr>
              <a:buNone/>
            </a:pPr>
            <a:r>
              <a:rPr lang="ru-RU" sz="2000" b="1" dirty="0" smtClean="0"/>
              <a:t>      совершенно нечувствителен, </a:t>
            </a:r>
          </a:p>
          <a:p>
            <a:pPr>
              <a:buNone/>
            </a:pPr>
            <a:r>
              <a:rPr lang="ru-RU" sz="2000" b="1" dirty="0" smtClean="0"/>
              <a:t>      т. к. в слюне клеща содержится обезболивающее вещество.</a:t>
            </a:r>
            <a:endParaRPr lang="ru-RU" sz="2000" b="1" dirty="0"/>
          </a:p>
        </p:txBody>
      </p:sp>
      <p:pic>
        <p:nvPicPr>
          <p:cNvPr id="3074" name="Picture 2" descr="C:\Users\rekom\Desktop\8990466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844824"/>
            <a:ext cx="4038600" cy="265201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Чем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В отличие от комаров, которые, насосавшись крови, сразу же улетают, клещи присасываются на три-четыре дня. От выпитой крови клещи сильно раздуваются, увеличиваясь в размерах в три-четыре раза, и только потом отпадают.</a:t>
            </a:r>
            <a:endParaRPr lang="ru-RU" sz="2000" b="1" dirty="0"/>
          </a:p>
        </p:txBody>
      </p:sp>
      <p:pic>
        <p:nvPicPr>
          <p:cNvPr id="4098" name="Picture 2" descr="C:\Users\rekom\Desktop\ostorojnoKlewi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060848"/>
            <a:ext cx="3175000" cy="2298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Чем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  <a:r>
              <a:rPr lang="ru-RU" sz="2000" b="1" dirty="0" smtClean="0"/>
              <a:t>Опасны клещи не своим укусом, а тем, что они сосут кровь у различных животных, от каждого животного набираются микробов. Потом эти микробы вводятся ими в кровь жертвы.</a:t>
            </a:r>
            <a:endParaRPr lang="ru-RU" sz="2000" b="1" dirty="0"/>
          </a:p>
        </p:txBody>
      </p:sp>
      <p:pic>
        <p:nvPicPr>
          <p:cNvPr id="5122" name="Picture 2" descr="C:\Users\rekom\Desktop\post-11610-123757574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412776"/>
            <a:ext cx="3456384" cy="2304256"/>
          </a:xfrm>
          <a:prstGeom prst="rect">
            <a:avLst/>
          </a:prstGeom>
          <a:noFill/>
        </p:spPr>
      </p:pic>
      <p:pic>
        <p:nvPicPr>
          <p:cNvPr id="5123" name="Picture 3" descr="C:\Users\rekom\Desktop\87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4077072"/>
            <a:ext cx="2952328" cy="22949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Чем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1044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Наиболее распространенным является лесной клещ. Он является переносчиком клещевого энцефалита — тяжелейшего заболевания центральной нервной системы. Клещи могут передавать не только энцефалит, но и до</a:t>
            </a:r>
          </a:p>
          <a:p>
            <a:pPr>
              <a:buNone/>
            </a:pPr>
            <a:r>
              <a:rPr lang="ru-RU" sz="2000" b="1" dirty="0" smtClean="0"/>
              <a:t>      30 других  тяжелых болезней, в том числе, чуму, туляремию, </a:t>
            </a:r>
            <a:r>
              <a:rPr lang="ru-RU" sz="2000" b="1" dirty="0" err="1" smtClean="0"/>
              <a:t>боррелиоз</a:t>
            </a:r>
            <a:r>
              <a:rPr lang="ru-RU" sz="2000" b="1" dirty="0" smtClean="0"/>
              <a:t>, бруцеллез, тиф.</a:t>
            </a:r>
            <a:endParaRPr lang="ru-RU" sz="2000" b="1" dirty="0"/>
          </a:p>
        </p:txBody>
      </p:sp>
      <p:pic>
        <p:nvPicPr>
          <p:cNvPr id="6146" name="Picture 2" descr="C:\Users\rekom\Desktop\Depositphotos_6918035_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484784"/>
            <a:ext cx="3299460" cy="2198370"/>
          </a:xfrm>
          <a:prstGeom prst="rect">
            <a:avLst/>
          </a:prstGeom>
          <a:noFill/>
        </p:spPr>
      </p:pic>
      <p:pic>
        <p:nvPicPr>
          <p:cNvPr id="6147" name="Picture 3" descr="C:\Users\rekom\Desktop\klesh_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3861049"/>
            <a:ext cx="3934594" cy="25836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Чем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Важно знать, даже если укус клеща был кратковременным, риск заражения клещевыми инфекциями не исключается. Однако нужно понимать, что наличие инфекции у клеща еще не значит, что заболеет человек.</a:t>
            </a:r>
            <a:endParaRPr lang="ru-RU" sz="2000" b="1" dirty="0"/>
          </a:p>
        </p:txBody>
      </p:sp>
      <p:pic>
        <p:nvPicPr>
          <p:cNvPr id="7170" name="Picture 2" descr="C:\Users\rekom\Desktop\kl_4be5aa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340768"/>
            <a:ext cx="3456384" cy="2294175"/>
          </a:xfrm>
          <a:prstGeom prst="rect">
            <a:avLst/>
          </a:prstGeom>
          <a:noFill/>
        </p:spPr>
      </p:pic>
      <p:pic>
        <p:nvPicPr>
          <p:cNvPr id="7171" name="Picture 3" descr="C:\Users\rekom\Desktop\ddcad26d47e8dbe9f1c18ab6f633a11b-600x4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3861048"/>
            <a:ext cx="3960440" cy="26930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Когда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3968" y="1340768"/>
            <a:ext cx="4402832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Наиболее опасен клещ в весенне-летний период, в августе опасность заражения резко снижается, а в сентябре-октябре практически сходит на нет. Наиболее активны клещи утром и вечером, любят затененные влажные места с густым подлеском. На светлых местах их обычно не бывает. Клещи любят находиться вблизи троп, по которым ходят животные (в том числе и мыши). Любят места, где пасется скот, различные вырубки</a:t>
            </a:r>
          </a:p>
          <a:p>
            <a:pPr>
              <a:buNone/>
            </a:pPr>
            <a:r>
              <a:rPr lang="ru-RU" sz="2000" b="1" dirty="0" smtClean="0"/>
              <a:t>      и глухие места. В жару или дождь клещи прячутся и не нападают.</a:t>
            </a:r>
            <a:endParaRPr lang="ru-RU" sz="2000" b="1" dirty="0"/>
          </a:p>
        </p:txBody>
      </p:sp>
      <p:pic>
        <p:nvPicPr>
          <p:cNvPr id="8194" name="Picture 2" descr="C:\Users\rekom\Desktop\ANNOUNCE_PIC_200431659_797813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060848"/>
            <a:ext cx="4038600" cy="303205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Когда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Не забывайте о том, что клещи ползут снизу вверх. Ошибочно то мнение, что клещи</a:t>
            </a:r>
          </a:p>
          <a:p>
            <a:pPr>
              <a:buNone/>
            </a:pPr>
            <a:r>
              <a:rPr lang="ru-RU" b="1" dirty="0" smtClean="0"/>
              <a:t>      нападают с деревьев или высоких кустов. Они подстерегают свою «добычу» среди растительности</a:t>
            </a:r>
          </a:p>
          <a:p>
            <a:pPr>
              <a:buNone/>
            </a:pPr>
            <a:r>
              <a:rPr lang="ru-RU" b="1" dirty="0" smtClean="0"/>
              <a:t>      нижнего яруса леса (обычно высотой не более 1 м). </a:t>
            </a:r>
          </a:p>
          <a:p>
            <a:pPr>
              <a:buNone/>
            </a:pPr>
            <a:r>
              <a:rPr lang="ru-RU" b="1" dirty="0" smtClean="0"/>
              <a:t>      В высокой траве клещи имеют лучшую защиту от солнечных лучей и больше шансов для нападения.</a:t>
            </a:r>
            <a:endParaRPr lang="ru-RU" b="1" dirty="0"/>
          </a:p>
        </p:txBody>
      </p:sp>
      <p:pic>
        <p:nvPicPr>
          <p:cNvPr id="9218" name="Picture 2" descr="C:\Users\rekom\Desktop\a1dae5a2d1a0af9ea3d8ee9a5c7601d5.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268760"/>
            <a:ext cx="3250704" cy="2450531"/>
          </a:xfrm>
          <a:prstGeom prst="rect">
            <a:avLst/>
          </a:prstGeom>
          <a:noFill/>
        </p:spPr>
      </p:pic>
      <p:pic>
        <p:nvPicPr>
          <p:cNvPr id="9219" name="Picture 3" descr="C:\Users\rekom\Desktop\kZDEtZDB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4005064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1514</Words>
  <Application>Microsoft Office PowerPoint</Application>
  <PresentationFormat>Экран (4:3)</PresentationFormat>
  <Paragraphs>111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Чем опасен клещ</vt:lpstr>
      <vt:lpstr>Чем опасен клещ</vt:lpstr>
      <vt:lpstr>Чем опасен клещ</vt:lpstr>
      <vt:lpstr>Чем опасен клещ</vt:lpstr>
      <vt:lpstr>Чем опасен клещ</vt:lpstr>
      <vt:lpstr>Чем опасен клещ</vt:lpstr>
      <vt:lpstr>Когда опасен клещ</vt:lpstr>
      <vt:lpstr>Когда опасен клещ</vt:lpstr>
      <vt:lpstr>Укусил клещ: что делать?</vt:lpstr>
      <vt:lpstr>Как удалить клеща?</vt:lpstr>
      <vt:lpstr>Как удалить клеща?</vt:lpstr>
      <vt:lpstr>Первая помощь</vt:lpstr>
      <vt:lpstr>Что делать c клещом после удаления?</vt:lpstr>
      <vt:lpstr>После удаления клеща</vt:lpstr>
      <vt:lpstr>Анализ клеща</vt:lpstr>
      <vt:lpstr>Как и куда отвезти клеща на анализ?</vt:lpstr>
      <vt:lpstr>Сдавать кровь</vt:lpstr>
      <vt:lpstr> Если клещ инфицирован </vt:lpstr>
      <vt:lpstr>  Профилактика укусов клеща</vt:lpstr>
      <vt:lpstr>  Профилактика укусов клеща</vt:lpstr>
      <vt:lpstr>  Профилактика укусов клеща</vt:lpstr>
      <vt:lpstr>  Профилактика укусов клеща</vt:lpstr>
      <vt:lpstr>  Профилактика укусов клеща</vt:lpstr>
      <vt:lpstr>  Профилактика укусов клеща</vt:lpstr>
      <vt:lpstr>Симптомы для обязательного обращения к врачу!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rekom</dc:creator>
  <cp:lastModifiedBy>rekom</cp:lastModifiedBy>
  <cp:revision>22</cp:revision>
  <dcterms:created xsi:type="dcterms:W3CDTF">2014-05-02T05:55:32Z</dcterms:created>
  <dcterms:modified xsi:type="dcterms:W3CDTF">2014-05-23T05:47:39Z</dcterms:modified>
</cp:coreProperties>
</file>