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9" r:id="rId4"/>
    <p:sldId id="257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183-0481-405A-AF2F-A7CA0A21085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DA7-7B63-4DED-966F-B8B6F210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183-0481-405A-AF2F-A7CA0A21085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DA7-7B63-4DED-966F-B8B6F210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183-0481-405A-AF2F-A7CA0A21085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DA7-7B63-4DED-966F-B8B6F210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183-0481-405A-AF2F-A7CA0A21085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DA7-7B63-4DED-966F-B8B6F210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183-0481-405A-AF2F-A7CA0A21085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DA7-7B63-4DED-966F-B8B6F210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183-0481-405A-AF2F-A7CA0A21085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DA7-7B63-4DED-966F-B8B6F210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183-0481-405A-AF2F-A7CA0A21085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DA7-7B63-4DED-966F-B8B6F210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183-0481-405A-AF2F-A7CA0A21085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DA7-7B63-4DED-966F-B8B6F210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183-0481-405A-AF2F-A7CA0A21085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DA7-7B63-4DED-966F-B8B6F210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183-0481-405A-AF2F-A7CA0A21085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DA7-7B63-4DED-966F-B8B6F210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7183-0481-405A-AF2F-A7CA0A21085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7DA7-7B63-4DED-966F-B8B6F210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67183-0481-405A-AF2F-A7CA0A21085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7DA7-7B63-4DED-966F-B8B6F210A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Былины</a:t>
            </a:r>
          </a:p>
          <a:p>
            <a:pPr algn="ctr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Выполнила: учитель русского языка и литературы МБОУ СОШ №129 г. Новосибирска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Бородина Светлана Васильевна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какому циклу былин относится герой ? </a:t>
            </a:r>
            <a:endParaRPr lang="ru-RU" dirty="0"/>
          </a:p>
        </p:txBody>
      </p:sp>
      <p:pic>
        <p:nvPicPr>
          <p:cNvPr id="4" name="Содержимое 3" descr="1251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785926"/>
            <a:ext cx="770919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Враги богатырей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Соловей – разбойник, </a:t>
            </a:r>
            <a:r>
              <a:rPr lang="ru-RU" dirty="0" err="1" smtClean="0"/>
              <a:t>Одихмантьев</a:t>
            </a:r>
            <a:r>
              <a:rPr lang="ru-RU" dirty="0" smtClean="0"/>
              <a:t> сын</a:t>
            </a:r>
          </a:p>
          <a:p>
            <a:r>
              <a:rPr lang="ru-RU" dirty="0" err="1" smtClean="0"/>
              <a:t>Тугарин</a:t>
            </a:r>
            <a:r>
              <a:rPr lang="ru-RU" dirty="0" smtClean="0"/>
              <a:t> </a:t>
            </a:r>
            <a:r>
              <a:rPr lang="ru-RU" dirty="0" err="1" smtClean="0"/>
              <a:t>Змеевич</a:t>
            </a:r>
            <a:endParaRPr lang="ru-RU" dirty="0" smtClean="0"/>
          </a:p>
          <a:p>
            <a:r>
              <a:rPr lang="ru-RU" dirty="0" smtClean="0"/>
              <a:t>Идолище поганое</a:t>
            </a:r>
          </a:p>
          <a:p>
            <a:r>
              <a:rPr lang="ru-RU" dirty="0" smtClean="0"/>
              <a:t>Калин – царь</a:t>
            </a:r>
          </a:p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		</a:t>
            </a:r>
            <a:r>
              <a:rPr lang="ru-RU" dirty="0" smtClean="0"/>
              <a:t>Говоря о врагах, сказители имели в виду захватчиков –половцев, а позже, в </a:t>
            </a:r>
            <a:r>
              <a:rPr lang="en-US" dirty="0" smtClean="0"/>
              <a:t>XIII – XIV </a:t>
            </a:r>
            <a:r>
              <a:rPr lang="ru-RU" dirty="0" smtClean="0"/>
              <a:t>веках, и </a:t>
            </a:r>
            <a:r>
              <a:rPr lang="ru-RU" dirty="0" err="1" smtClean="0"/>
              <a:t>монголо</a:t>
            </a:r>
            <a:r>
              <a:rPr lang="ru-RU" dirty="0" smtClean="0"/>
              <a:t> – татарских завоевателей</a:t>
            </a:r>
          </a:p>
        </p:txBody>
      </p:sp>
      <p:sp>
        <p:nvSpPr>
          <p:cNvPr id="10" name="Блок-схема: решение 9">
            <a:hlinkClick r:id="rId2" action="ppaction://hlinksldjump"/>
          </p:cNvPr>
          <p:cNvSpPr/>
          <p:nvPr/>
        </p:nvSpPr>
        <p:spPr>
          <a:xfrm>
            <a:off x="3428992" y="3429000"/>
            <a:ext cx="785818" cy="428628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>
            <a:hlinkClick r:id="rId3" action="ppaction://hlinksldjump"/>
          </p:cNvPr>
          <p:cNvSpPr/>
          <p:nvPr/>
        </p:nvSpPr>
        <p:spPr>
          <a:xfrm>
            <a:off x="4357686" y="2857496"/>
            <a:ext cx="785818" cy="428628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>
            <a:hlinkClick r:id="rId4" action="ppaction://hlinksldjump"/>
          </p:cNvPr>
          <p:cNvSpPr/>
          <p:nvPr/>
        </p:nvSpPr>
        <p:spPr>
          <a:xfrm>
            <a:off x="4357686" y="2285992"/>
            <a:ext cx="785818" cy="428628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ешение 12">
            <a:hlinkClick r:id="rId5" action="ppaction://hlinksldjump"/>
          </p:cNvPr>
          <p:cNvSpPr/>
          <p:nvPr/>
        </p:nvSpPr>
        <p:spPr>
          <a:xfrm>
            <a:off x="8001024" y="1714488"/>
            <a:ext cx="785818" cy="428628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былин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33289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Пробуждали героический дух</a:t>
            </a:r>
          </a:p>
          <a:p>
            <a:r>
              <a:rPr lang="ru-RU" sz="4000" dirty="0" smtClean="0"/>
              <a:t>Вселяли веру в возможность одолеть любого врага</a:t>
            </a:r>
          </a:p>
          <a:p>
            <a:r>
              <a:rPr lang="ru-RU" sz="4000" dirty="0" smtClean="0"/>
              <a:t>Служили единению русских людей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43116"/>
            <a:ext cx="6350012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1600" dirty="0" smtClean="0"/>
              <a:t>На протяжении многих веков былины существовали только в устной традиции. Они были записаны лишь в </a:t>
            </a:r>
            <a:r>
              <a:rPr lang="en-US" sz="1600" dirty="0" smtClean="0"/>
              <a:t>XIX </a:t>
            </a:r>
            <a:r>
              <a:rPr lang="ru-RU" sz="1600" dirty="0" smtClean="0"/>
              <a:t>и </a:t>
            </a:r>
            <a:r>
              <a:rPr lang="en-US" sz="1600" dirty="0" smtClean="0"/>
              <a:t>XX </a:t>
            </a:r>
            <a:r>
              <a:rPr lang="ru-RU" sz="1600" dirty="0" smtClean="0"/>
              <a:t>столетиях на Севере, в Карелии, на Печоре, на побережье Белого моря, в Сибири – за тысячи километров от Киева, записаны со слов неграмотных крестьян, охотников и рыбаков.</a:t>
            </a:r>
          </a:p>
          <a:p>
            <a:pPr>
              <a:buNone/>
            </a:pPr>
            <a:r>
              <a:rPr lang="ru-RU" sz="1600" dirty="0" smtClean="0"/>
              <a:t>		</a:t>
            </a:r>
            <a:r>
              <a:rPr lang="ru-RU" sz="1600" dirty="0" err="1" smtClean="0"/>
              <a:t>Сказительное</a:t>
            </a:r>
            <a:r>
              <a:rPr lang="ru-RU" sz="1600" dirty="0" smtClean="0"/>
              <a:t> искусство постепенно угасло под влиянием новой культуры, с появлением книг, радио, телевидения, и с середины прошлого века исполнителей былин не осталось.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olovey-razboynik-5-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4290"/>
            <a:ext cx="4810152" cy="6445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Блок-схема: решение 8">
            <a:hlinkClick r:id="rId3" action="ppaction://hlinksldjump"/>
          </p:cNvPr>
          <p:cNvSpPr/>
          <p:nvPr/>
        </p:nvSpPr>
        <p:spPr>
          <a:xfrm>
            <a:off x="7929586" y="6000768"/>
            <a:ext cx="785818" cy="428628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0912872_6fnjdlnwshx0or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14290"/>
            <a:ext cx="6176472" cy="642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решение 4">
            <a:hlinkClick r:id="rId3" action="ppaction://hlinksldjump"/>
          </p:cNvPr>
          <p:cNvSpPr/>
          <p:nvPr/>
        </p:nvSpPr>
        <p:spPr>
          <a:xfrm>
            <a:off x="8072462" y="6072206"/>
            <a:ext cx="785818" cy="428628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85982"/>
            <a:ext cx="4705279" cy="656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решение 4">
            <a:hlinkClick r:id="rId3" action="ppaction://hlinksldjump"/>
          </p:cNvPr>
          <p:cNvSpPr/>
          <p:nvPr/>
        </p:nvSpPr>
        <p:spPr>
          <a:xfrm>
            <a:off x="7858148" y="6000768"/>
            <a:ext cx="785818" cy="428628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85728"/>
            <a:ext cx="5027402" cy="618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решение 4">
            <a:hlinkClick r:id="rId3" action="ppaction://hlinksldjump"/>
          </p:cNvPr>
          <p:cNvSpPr/>
          <p:nvPr/>
        </p:nvSpPr>
        <p:spPr>
          <a:xfrm>
            <a:off x="7858148" y="5786454"/>
            <a:ext cx="785818" cy="428628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886728" cy="3370277"/>
          </a:xfrm>
        </p:spPr>
        <p:txBody>
          <a:bodyPr>
            <a:normAutofit/>
          </a:bodyPr>
          <a:lstStyle/>
          <a:p>
            <a:r>
              <a:rPr lang="ru-RU" dirty="0" smtClean="0"/>
              <a:t>Былины – жанр устного народного творчества, песни о богатырях, об их подвигах во славу Родины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29289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Былины исполняли гусляры – сказители, каждый из них исполнял песни – сказания по – своему, поэтому почти все былины дошли до нас в нескольких вариантах</a:t>
            </a:r>
            <a:endParaRPr lang="ru-RU" sz="3200" dirty="0"/>
          </a:p>
        </p:txBody>
      </p:sp>
      <p:pic>
        <p:nvPicPr>
          <p:cNvPr id="4" name="Содержимое 3" descr="_20111012_10302444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428868"/>
            <a:ext cx="5786478" cy="4253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былины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Зачин</a:t>
            </a:r>
          </a:p>
          <a:p>
            <a:r>
              <a:rPr lang="ru-RU" dirty="0" smtClean="0"/>
              <a:t>Завязка </a:t>
            </a:r>
          </a:p>
          <a:p>
            <a:r>
              <a:rPr lang="ru-RU" dirty="0" smtClean="0"/>
              <a:t>Развитие действия</a:t>
            </a:r>
          </a:p>
          <a:p>
            <a:r>
              <a:rPr lang="ru-RU" dirty="0" smtClean="0"/>
              <a:t>Кульминация</a:t>
            </a:r>
          </a:p>
          <a:p>
            <a:r>
              <a:rPr lang="ru-RU" dirty="0" smtClean="0"/>
              <a:t>Концовка </a:t>
            </a:r>
          </a:p>
          <a:p>
            <a:endParaRPr lang="ru-RU" dirty="0"/>
          </a:p>
        </p:txBody>
      </p:sp>
      <p:pic>
        <p:nvPicPr>
          <p:cNvPr id="4" name="Рисунок 3" descr="profilepic385165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214686"/>
            <a:ext cx="5223873" cy="343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былин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Повторы</a:t>
            </a:r>
            <a:r>
              <a:rPr lang="ru-RU" dirty="0" smtClean="0"/>
              <a:t> </a:t>
            </a:r>
            <a:r>
              <a:rPr lang="ru-RU" sz="2400" dirty="0" smtClean="0"/>
              <a:t>(помогали слушателям запоминать былину, обращать внимание на важные эпизоды) </a:t>
            </a:r>
          </a:p>
          <a:p>
            <a:r>
              <a:rPr lang="ru-RU" b="1" dirty="0" smtClean="0"/>
              <a:t>Гипербола - преувеличение</a:t>
            </a:r>
            <a:r>
              <a:rPr lang="ru-RU" dirty="0" smtClean="0"/>
              <a:t> </a:t>
            </a:r>
            <a:r>
              <a:rPr lang="ru-RU" sz="2400" dirty="0" smtClean="0"/>
              <a:t>(использовалась, чтобы ярче подчеркнуть особенности героя или предмета)</a:t>
            </a:r>
          </a:p>
          <a:p>
            <a:r>
              <a:rPr lang="ru-RU" b="1" dirty="0" smtClean="0"/>
              <a:t>Эпитеты – </a:t>
            </a:r>
            <a:r>
              <a:rPr lang="ru-RU" dirty="0" smtClean="0"/>
              <a:t>сочетание прилагательных с существительными </a:t>
            </a:r>
          </a:p>
          <a:p>
            <a:r>
              <a:rPr lang="ru-RU" b="1" dirty="0" smtClean="0"/>
              <a:t>Слова с уменьшительно – ласкательными суффиксами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Циклы былин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2296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Новгородский</a:t>
                      </a:r>
                      <a:r>
                        <a:rPr lang="ru-RU" sz="2800" baseline="0" dirty="0" smtClean="0"/>
                        <a:t> цикл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Киевский цикл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Главные герои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rot="5400000">
            <a:off x="3500430" y="1142984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00628" y="1142984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Стрелка вниз 16"/>
          <p:cNvSpPr/>
          <p:nvPr/>
        </p:nvSpPr>
        <p:spPr>
          <a:xfrm>
            <a:off x="2214546" y="2643182"/>
            <a:ext cx="500066" cy="7143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643702" y="2643182"/>
            <a:ext cx="500066" cy="7143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71538" y="3500438"/>
          <a:ext cx="7286676" cy="3175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38"/>
                <a:gridCol w="364333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Купцы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Богатыри</a:t>
                      </a:r>
                      <a:endParaRPr lang="ru-RU" sz="2800" b="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Мореплаватели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Воины</a:t>
                      </a:r>
                      <a:endParaRPr lang="ru-RU" sz="2800" b="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Рыбаки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Защитники границ Русской земли</a:t>
                      </a:r>
                      <a:endParaRPr lang="ru-RU" sz="2800" b="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Речные разбойники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Служители княжеского двора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какому циклу былин относится герой ? </a:t>
            </a:r>
            <a:endParaRPr lang="ru-RU" dirty="0"/>
          </a:p>
        </p:txBody>
      </p:sp>
      <p:pic>
        <p:nvPicPr>
          <p:cNvPr id="4" name="Содержимое 3" descr="0_5b580_e45038fd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00174"/>
            <a:ext cx="6000792" cy="514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какому циклу былин относится герой ? </a:t>
            </a:r>
            <a:endParaRPr lang="ru-RU" dirty="0"/>
          </a:p>
        </p:txBody>
      </p:sp>
      <p:pic>
        <p:nvPicPr>
          <p:cNvPr id="4" name="Содержимое 3" descr="9055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598949"/>
            <a:ext cx="3786214" cy="525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какому циклу былин относится герой ? </a:t>
            </a:r>
            <a:endParaRPr lang="ru-RU" dirty="0"/>
          </a:p>
        </p:txBody>
      </p:sp>
      <p:pic>
        <p:nvPicPr>
          <p:cNvPr id="4" name="Содержимое 3" descr="26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460777" cy="498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192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Былины – жанр устного народного творчества, песни о богатырях, об их подвигах во славу Родины</vt:lpstr>
      <vt:lpstr>Былины исполняли гусляры – сказители, каждый из них исполнял песни – сказания по – своему, поэтому почти все былины дошли до нас в нескольких вариантах</vt:lpstr>
      <vt:lpstr>Построение былины</vt:lpstr>
      <vt:lpstr>Особенности былин</vt:lpstr>
      <vt:lpstr>Циклы былин</vt:lpstr>
      <vt:lpstr>К какому циклу былин относится герой ? </vt:lpstr>
      <vt:lpstr>К какому циклу былин относится герой ? </vt:lpstr>
      <vt:lpstr>К какому циклу былин относится герой ? </vt:lpstr>
      <vt:lpstr>К какому циклу былин относится герой ? </vt:lpstr>
      <vt:lpstr>Враги богатырей</vt:lpstr>
      <vt:lpstr>Значение былин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Былины – жанр устного народного творчества, песни о богатырях и исторических событиях </dc:title>
  <dc:creator>Admin</dc:creator>
  <cp:lastModifiedBy>Admin</cp:lastModifiedBy>
  <cp:revision>20</cp:revision>
  <dcterms:created xsi:type="dcterms:W3CDTF">2013-09-08T12:35:14Z</dcterms:created>
  <dcterms:modified xsi:type="dcterms:W3CDTF">2013-11-24T13:15:22Z</dcterms:modified>
</cp:coreProperties>
</file>