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71" r:id="rId6"/>
    <p:sldId id="272" r:id="rId7"/>
    <p:sldId id="273" r:id="rId8"/>
    <p:sldId id="274" r:id="rId9"/>
    <p:sldId id="275" r:id="rId10"/>
    <p:sldId id="260" r:id="rId11"/>
    <p:sldId id="261" r:id="rId12"/>
    <p:sldId id="262" r:id="rId13"/>
    <p:sldId id="263" r:id="rId14"/>
    <p:sldId id="276" r:id="rId15"/>
    <p:sldId id="265" r:id="rId16"/>
    <p:sldId id="264" r:id="rId17"/>
    <p:sldId id="266" r:id="rId18"/>
    <p:sldId id="267" r:id="rId19"/>
    <p:sldId id="268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714356"/>
            <a:ext cx="8458200" cy="2714644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Идентификация органических соединений</a:t>
            </a:r>
          </a:p>
          <a:p>
            <a:pPr algn="ctr"/>
            <a:endParaRPr lang="ru-RU" sz="5400" b="1" i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3429000"/>
            <a:ext cx="87154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химии - установление тождества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неизвестных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химических соединений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известным путем сравнения их физических и химических свойств .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Опознание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/>
              <a:t>Инструктивная карта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u="sng" dirty="0" smtClean="0"/>
              <a:t>Группа № 1</a:t>
            </a:r>
            <a:endParaRPr lang="ru-RU" dirty="0" smtClean="0"/>
          </a:p>
          <a:p>
            <a:r>
              <a:rPr lang="ru-RU" i="1" dirty="0" smtClean="0"/>
              <a:t>Цель:</a:t>
            </a:r>
            <a:r>
              <a:rPr lang="ru-RU" dirty="0" smtClean="0"/>
              <a:t> изучить качественные реакции на непредельные соединения</a:t>
            </a:r>
          </a:p>
          <a:p>
            <a:pPr lvl="0"/>
            <a:r>
              <a:rPr lang="ru-RU" dirty="0" smtClean="0"/>
              <a:t>Ответьте на вопросы (устно):</a:t>
            </a:r>
          </a:p>
          <a:p>
            <a:pPr lvl="0"/>
            <a:r>
              <a:rPr lang="ru-RU" dirty="0" smtClean="0"/>
              <a:t>Какие соединения называют непредельными?</a:t>
            </a:r>
          </a:p>
          <a:p>
            <a:pPr lvl="0"/>
            <a:r>
              <a:rPr lang="ru-RU" dirty="0" smtClean="0"/>
              <a:t>Назовите классы углеводородов, содержащих кратные связи.</a:t>
            </a:r>
          </a:p>
          <a:p>
            <a:pPr lvl="0"/>
            <a:r>
              <a:rPr lang="ru-RU" dirty="0" smtClean="0"/>
              <a:t>Каковы качественные реакции на наличие кратной связи? Каков визуальный эффект этих реакций?</a:t>
            </a:r>
          </a:p>
          <a:p>
            <a:pPr lvl="0"/>
            <a:r>
              <a:rPr lang="ru-RU" dirty="0" smtClean="0"/>
              <a:t>Запишите уравнения качественных реакций на </a:t>
            </a:r>
            <a:r>
              <a:rPr lang="ru-RU" dirty="0" err="1" smtClean="0"/>
              <a:t>алкены</a:t>
            </a:r>
            <a:r>
              <a:rPr lang="ru-RU" dirty="0" smtClean="0"/>
              <a:t> (</a:t>
            </a:r>
            <a:r>
              <a:rPr lang="ru-RU" dirty="0" err="1" smtClean="0"/>
              <a:t>на</a:t>
            </a:r>
            <a:r>
              <a:rPr lang="ru-RU" dirty="0" smtClean="0"/>
              <a:t> примере </a:t>
            </a:r>
            <a:r>
              <a:rPr lang="ru-RU" dirty="0" err="1" smtClean="0"/>
              <a:t>этена</a:t>
            </a:r>
            <a:r>
              <a:rPr lang="ru-RU" dirty="0" smtClean="0"/>
              <a:t>) и на </a:t>
            </a:r>
            <a:r>
              <a:rPr lang="ru-RU" dirty="0" err="1" smtClean="0"/>
              <a:t>алкины</a:t>
            </a:r>
            <a:r>
              <a:rPr lang="ru-RU" dirty="0" smtClean="0"/>
              <a:t> (</a:t>
            </a:r>
            <a:r>
              <a:rPr lang="ru-RU" dirty="0" err="1" smtClean="0"/>
              <a:t>на</a:t>
            </a:r>
            <a:r>
              <a:rPr lang="ru-RU" dirty="0" smtClean="0"/>
              <a:t> примере </a:t>
            </a:r>
            <a:r>
              <a:rPr lang="ru-RU" dirty="0" err="1" smtClean="0"/>
              <a:t>этина</a:t>
            </a:r>
            <a:r>
              <a:rPr lang="ru-RU" dirty="0" smtClean="0"/>
              <a:t>). Можно ли с помощью этих реакций отличить </a:t>
            </a:r>
            <a:r>
              <a:rPr lang="ru-RU" dirty="0" err="1" smtClean="0"/>
              <a:t>алкен</a:t>
            </a:r>
            <a:r>
              <a:rPr lang="ru-RU" dirty="0" smtClean="0"/>
              <a:t> от </a:t>
            </a:r>
            <a:r>
              <a:rPr lang="ru-RU" dirty="0" err="1" smtClean="0"/>
              <a:t>алкина</a:t>
            </a:r>
            <a:r>
              <a:rPr lang="ru-RU" dirty="0" smtClean="0"/>
              <a:t>?</a:t>
            </a:r>
          </a:p>
          <a:p>
            <a:pPr lvl="0"/>
            <a:r>
              <a:rPr lang="ru-RU" dirty="0" smtClean="0"/>
              <a:t>Проделайте лабораторные опыты:</a:t>
            </a:r>
          </a:p>
          <a:p>
            <a:pPr lvl="0"/>
            <a:r>
              <a:rPr lang="ru-RU" dirty="0" smtClean="0"/>
              <a:t>Налейте в пробирки по 2 мл подсолнечного и машинного масла. К содержимому каждой пробирки  добавьте несколько капель раствора перманганата калия. Объясните полученный результат.</a:t>
            </a:r>
          </a:p>
          <a:p>
            <a:pPr lvl="0"/>
            <a:r>
              <a:rPr lang="ru-RU" dirty="0" smtClean="0"/>
              <a:t>Подготовьте устное выступление по изученному материалу.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/>
              <a:t>Инструктивная карта</a:t>
            </a:r>
          </a:p>
          <a:p>
            <a:pPr>
              <a:buNone/>
            </a:pPr>
            <a:endParaRPr lang="ru-RU" sz="2900" dirty="0" smtClean="0"/>
          </a:p>
          <a:p>
            <a:r>
              <a:rPr lang="ru-RU" sz="2900" b="1" u="sng" dirty="0" smtClean="0"/>
              <a:t>Группа № 2</a:t>
            </a:r>
            <a:endParaRPr lang="ru-RU" sz="2900" dirty="0" smtClean="0"/>
          </a:p>
          <a:p>
            <a:r>
              <a:rPr lang="ru-RU" sz="2900" i="1" dirty="0" smtClean="0"/>
              <a:t>Цель:</a:t>
            </a:r>
            <a:r>
              <a:rPr lang="ru-RU" sz="2900" dirty="0" smtClean="0"/>
              <a:t> изучить качественные реакции на одноатомные и многоатомные спирты</a:t>
            </a:r>
          </a:p>
          <a:p>
            <a:pPr lvl="0"/>
            <a:r>
              <a:rPr lang="ru-RU" sz="2900" dirty="0" smtClean="0"/>
              <a:t>Ответьте на вопросы (устно):</a:t>
            </a:r>
          </a:p>
          <a:p>
            <a:pPr lvl="0"/>
            <a:r>
              <a:rPr lang="ru-RU" sz="2900" dirty="0" smtClean="0"/>
              <a:t>Какая функциональная группа обусловливает характерные химические свойства спиртов?</a:t>
            </a:r>
          </a:p>
          <a:p>
            <a:pPr lvl="0"/>
            <a:r>
              <a:rPr lang="ru-RU" sz="2900" dirty="0" smtClean="0"/>
              <a:t>Чем отличаются одноатомные и многоатомные спирты?</a:t>
            </a:r>
          </a:p>
          <a:p>
            <a:pPr lvl="0"/>
            <a:r>
              <a:rPr lang="ru-RU" sz="2900" dirty="0" smtClean="0"/>
              <a:t>Каковы качественные реакции на одноатомные и многоатомные спирты? Каков визуальный эффект этих реакций?</a:t>
            </a:r>
          </a:p>
          <a:p>
            <a:pPr lvl="0"/>
            <a:r>
              <a:rPr lang="ru-RU" sz="2900" dirty="0" smtClean="0"/>
              <a:t>Запишите уравнения качественных реакций на одноатомные спирты (на примере этилового спирта) и на многоатомные спирты (на примере  этиленгликоля или глицерина) </a:t>
            </a:r>
          </a:p>
          <a:p>
            <a:pPr lvl="0"/>
            <a:r>
              <a:rPr lang="ru-RU" sz="2900" dirty="0" smtClean="0"/>
              <a:t>Проделайте лабораторные опыты:</a:t>
            </a:r>
          </a:p>
          <a:p>
            <a:pPr lvl="0"/>
            <a:r>
              <a:rPr lang="ru-RU" sz="2900" dirty="0" smtClean="0"/>
              <a:t>В пробирку налейте 2 мл раствора </a:t>
            </a:r>
            <a:r>
              <a:rPr lang="ru-RU" sz="2900" dirty="0" err="1" smtClean="0"/>
              <a:t>гидроксида</a:t>
            </a:r>
            <a:r>
              <a:rPr lang="ru-RU" sz="2900" dirty="0" smtClean="0"/>
              <a:t> натрия и добавьте немного раствора сульфата меди (</a:t>
            </a:r>
            <a:r>
              <a:rPr lang="en-US" sz="2900" dirty="0" smtClean="0"/>
              <a:t>II</a:t>
            </a:r>
            <a:r>
              <a:rPr lang="ru-RU" sz="2900" dirty="0" smtClean="0"/>
              <a:t>) до выпадения осадка. К осадку прилейте глицерин и взболтайте. Отметьте превращение голубого осадка в раствор темно-синего цвета.</a:t>
            </a:r>
          </a:p>
          <a:p>
            <a:pPr lvl="0"/>
            <a:r>
              <a:rPr lang="ru-RU" sz="2900" dirty="0" smtClean="0"/>
              <a:t>Подготовьте устное выступление  по изученному материалу.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15040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/>
              <a:t>Инструктивная карта</a:t>
            </a:r>
          </a:p>
          <a:p>
            <a:pPr>
              <a:buNone/>
            </a:pPr>
            <a:endParaRPr lang="ru-RU" sz="2900" dirty="0" smtClean="0"/>
          </a:p>
          <a:p>
            <a:r>
              <a:rPr lang="ru-RU" sz="2900" b="1" u="sng" dirty="0" smtClean="0"/>
              <a:t>Группа № 3</a:t>
            </a:r>
            <a:endParaRPr lang="ru-RU" sz="2900" dirty="0" smtClean="0"/>
          </a:p>
          <a:p>
            <a:r>
              <a:rPr lang="ru-RU" sz="2900" i="1" dirty="0" smtClean="0"/>
              <a:t>Цель:</a:t>
            </a:r>
            <a:r>
              <a:rPr lang="ru-RU" sz="2900" dirty="0" smtClean="0"/>
              <a:t> изучить качественные реакции карбоновых кислот</a:t>
            </a:r>
          </a:p>
          <a:p>
            <a:r>
              <a:rPr lang="ru-RU" sz="2900" dirty="0" smtClean="0"/>
              <a:t>1.Ответьте на вопросы (устно):</a:t>
            </a:r>
          </a:p>
          <a:p>
            <a:pPr lvl="0"/>
            <a:r>
              <a:rPr lang="ru-RU" sz="2900" dirty="0" smtClean="0"/>
              <a:t>Какие свойства уксусной кислоты сходны со свойствами минеральных (неорганических кислот)?</a:t>
            </a:r>
          </a:p>
          <a:p>
            <a:pPr lvl="0"/>
            <a:r>
              <a:rPr lang="ru-RU" sz="2900" dirty="0" smtClean="0"/>
              <a:t>Какие вещества образуются при взаимодействии уксусной кислоты со спиртами?</a:t>
            </a:r>
          </a:p>
          <a:p>
            <a:pPr lvl="0"/>
            <a:r>
              <a:rPr lang="ru-RU" sz="2900" dirty="0" smtClean="0"/>
              <a:t>Почему для муравьиной кислоты характерна реакция «серебряного зеркала», а другие карбоновые кислоты не обладают таким свойством?</a:t>
            </a:r>
          </a:p>
          <a:p>
            <a:r>
              <a:rPr lang="ru-RU" sz="2900" dirty="0" smtClean="0"/>
              <a:t>2.Запишите уравнения реакций, протекающих между: а) уксусной кислотой и </a:t>
            </a:r>
            <a:r>
              <a:rPr lang="ru-RU" sz="2900" dirty="0" err="1" smtClean="0"/>
              <a:t>гидроксидом</a:t>
            </a:r>
            <a:r>
              <a:rPr lang="ru-RU" sz="2900" dirty="0" smtClean="0"/>
              <a:t> натрия; б) муравьиной кислотой и аммиачным раствором оксида серебра.</a:t>
            </a:r>
          </a:p>
          <a:p>
            <a:r>
              <a:rPr lang="ru-RU" sz="2900" dirty="0" smtClean="0"/>
              <a:t>3.Проделайте лабораторные опыты:</a:t>
            </a:r>
          </a:p>
          <a:p>
            <a:r>
              <a:rPr lang="ru-RU" sz="2900" dirty="0" smtClean="0"/>
              <a:t>1)Налейте в пробирку 1мл раствора </a:t>
            </a:r>
            <a:r>
              <a:rPr lang="ru-RU" sz="2900" dirty="0" err="1" smtClean="0"/>
              <a:t>гидроксида</a:t>
            </a:r>
            <a:r>
              <a:rPr lang="ru-RU" sz="2900" dirty="0" smtClean="0"/>
              <a:t> натрия и добавьте несколько капель раствора фенолфталеина. При добавлении уксусной кислоты происходит обесцвечивание.</a:t>
            </a:r>
          </a:p>
          <a:p>
            <a:r>
              <a:rPr lang="ru-RU" sz="2900" dirty="0" smtClean="0"/>
              <a:t>4.Подготовьте устное выступление по изученному материалу.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UserXP\Рабочий стол\Новая папка (3)\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501122" cy="550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UserXP\Рабочий стол\koshka-yo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1" y="1357298"/>
            <a:ext cx="5500725" cy="52149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0232" y="714356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Защита проектов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1)Определение анилина в губной помаде.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добавлении раствора хлорной извести появляется фиолетовое окрашивание.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2)Определение </a:t>
            </a:r>
            <a:r>
              <a:rPr lang="ru-RU" dirty="0" err="1" smtClean="0">
                <a:solidFill>
                  <a:schemeClr val="tx1"/>
                </a:solidFill>
              </a:rPr>
              <a:t>алкенов</a:t>
            </a:r>
            <a:r>
              <a:rPr lang="ru-RU" dirty="0" smtClean="0">
                <a:solidFill>
                  <a:schemeClr val="tx1"/>
                </a:solidFill>
              </a:rPr>
              <a:t> в нефтепродуктах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986" name="Picture 2" descr="C:\Documents and Settings\UserXP\Рабочий стол\153576_html_bfa041a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6314"/>
            <a:ext cx="8229600" cy="3847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3)Качественная реакция на глюкозу и глицерин.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035" name="Picture 3" descr="C:\Documents and Settings\UserXP\Рабочий стол\Image1749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1"/>
            <a:ext cx="5715040" cy="1571635"/>
          </a:xfrm>
          <a:prstGeom prst="rect">
            <a:avLst/>
          </a:prstGeom>
          <a:noFill/>
        </p:spPr>
      </p:pic>
      <p:pic>
        <p:nvPicPr>
          <p:cNvPr id="44036" name="Picture 4" descr="C:\Documents and Settings\UserXP\Рабочий стол\6d798c36575560533ab40561c05814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564360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4)Качественные реакции на белок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928802"/>
            <a:ext cx="4214842" cy="4643470"/>
          </a:xfrm>
        </p:spPr>
      </p:pic>
      <p:pic>
        <p:nvPicPr>
          <p:cNvPr id="45058" name="Picture 2" descr="C:\Documents and Settings\UserXP\Рабочий стол\9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431004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5)Качественная реакция на фенол.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6082" name="Picture 2" descr="C:\Documents and Settings\UserXP\Рабочий стол\0010-012-Kachestvennaja-reaktsija-na-mnogoatomnye-spirty-vzaimodejstvie-s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3" y="2428868"/>
            <a:ext cx="5762650" cy="2543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Наше здоровье зависит от многих факторов, один из них – качество продуктов питания.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XP\Рабочий стол\Исследовательская работа\9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353175" cy="469049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Химические знания используйте во благо!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 lvl="0"/>
            <a:r>
              <a:rPr lang="ru-RU" dirty="0" smtClean="0"/>
              <a:t>Как называются реакции, с помощью которых можно распознать вещества?</a:t>
            </a:r>
          </a:p>
          <a:p>
            <a:pPr lvl="0"/>
            <a:r>
              <a:rPr lang="ru-RU" dirty="0" smtClean="0"/>
              <a:t>По каким признакам можно определить, что произошла химическая реакция?</a:t>
            </a:r>
          </a:p>
          <a:p>
            <a:pPr lvl="0"/>
            <a:r>
              <a:rPr lang="ru-RU" dirty="0" smtClean="0"/>
              <a:t>Как называется вещество, с помощью которого проводят качественную реакцию?</a:t>
            </a:r>
          </a:p>
          <a:p>
            <a:pPr lvl="0"/>
            <a:r>
              <a:rPr lang="ru-RU" dirty="0" smtClean="0"/>
              <a:t>С помощью какого реактива можно обнаружить крахмал?</a:t>
            </a:r>
          </a:p>
          <a:p>
            <a:pPr lvl="0"/>
            <a:r>
              <a:rPr lang="ru-RU" dirty="0" smtClean="0"/>
              <a:t>Что является признаком данной реакции?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UserXP\Рабочий стол\12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352" y="857232"/>
            <a:ext cx="809417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98eda_b7f67be0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857232"/>
            <a:ext cx="8501122" cy="57150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98edd_c6bd84f8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928670"/>
            <a:ext cx="8501122" cy="5643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98edf_f7ec4838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00108"/>
            <a:ext cx="8643998" cy="5572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5084105_rrrrr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928670"/>
            <a:ext cx="8572560" cy="5643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khnika_bezopasnosti_po_khimii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00108"/>
            <a:ext cx="8643998" cy="5643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481</Words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1)Определение анилина в губной помаде.</vt:lpstr>
      <vt:lpstr>2)Определение алкенов в нефтепродуктах</vt:lpstr>
      <vt:lpstr>3)Качественная реакция на глюкозу и глицерин.</vt:lpstr>
      <vt:lpstr>4)Качественные реакции на белок</vt:lpstr>
      <vt:lpstr>5)Качественная реакция на фенол.</vt:lpstr>
      <vt:lpstr>Химические знания используйте во благо!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Торсионные поля.</dc:title>
  <cp:lastModifiedBy>UserXP</cp:lastModifiedBy>
  <cp:revision>22</cp:revision>
  <dcterms:modified xsi:type="dcterms:W3CDTF">2014-03-19T05:50:30Z</dcterms:modified>
</cp:coreProperties>
</file>