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Times New Roman" pitchFamily="18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6009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2838BEF-8BB2-4498-84A7-C5851F593DF1}" styleName="Средний стиль 4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5"/>
              </a:solidFill>
            </a:ln>
          </a:top>
        </a:tcBdr>
        <a:fill>
          <a:solidFill>
            <a:schemeClr val="accent5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5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32787"/>
    <p:restoredTop sz="90929"/>
  </p:normalViewPr>
  <p:slideViewPr>
    <p:cSldViewPr>
      <p:cViewPr varScale="1">
        <p:scale>
          <a:sx n="69" d="100"/>
          <a:sy n="69" d="100"/>
        </p:scale>
        <p:origin x="-92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64FB91-B253-40B4-A1D7-D9D55D8EE567}" type="datetimeFigureOut">
              <a:rPr lang="ru-RU" smtClean="0"/>
              <a:t>24.11.2013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85FC43-B22F-4AD4-8281-EF1DFDE54757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5FC43-B22F-4AD4-8281-EF1DFDE54757}" type="slidenum">
              <a:rPr lang="ru-RU" smtClean="0"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5FC43-B22F-4AD4-8281-EF1DFDE54757}" type="slidenum">
              <a:rPr lang="ru-RU" smtClean="0"/>
              <a:t>10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5FC43-B22F-4AD4-8281-EF1DFDE54757}" type="slidenum">
              <a:rPr lang="ru-RU" smtClean="0"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5FC43-B22F-4AD4-8281-EF1DFDE54757}" type="slidenum">
              <a:rPr lang="ru-RU" smtClean="0"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5FC43-B22F-4AD4-8281-EF1DFDE54757}" type="slidenum">
              <a:rPr lang="ru-RU" smtClean="0"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5FC43-B22F-4AD4-8281-EF1DFDE54757}" type="slidenum">
              <a:rPr lang="ru-RU" smtClean="0"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5FC43-B22F-4AD4-8281-EF1DFDE54757}" type="slidenum">
              <a:rPr lang="ru-RU" smtClean="0"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5FC43-B22F-4AD4-8281-EF1DFDE54757}" type="slidenum">
              <a:rPr lang="ru-RU" smtClean="0"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5FC43-B22F-4AD4-8281-EF1DFDE54757}" type="slidenum">
              <a:rPr lang="ru-RU" smtClean="0"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5FC43-B22F-4AD4-8281-EF1DFDE54757}" type="slidenum">
              <a:rPr lang="ru-RU" smtClean="0"/>
              <a:t>8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85FC43-B22F-4AD4-8281-EF1DFDE54757}" type="slidenum">
              <a:rPr lang="ru-RU" smtClean="0"/>
              <a:t>9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2AB9E1D-ADAC-4ACD-8CE5-64F2DD6CE0A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36B4B1-82B2-44A1-84AF-BC5A0BA6322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515100" y="609600"/>
            <a:ext cx="1943100" cy="54864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685800" y="609600"/>
            <a:ext cx="5676900" cy="5486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5EA24B3-5C87-42D0-86C8-21586CC506BE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DD3382-EB1A-466F-839A-34B75D55B90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E817C6-0AFD-4F9F-B68F-C14BAE8D0A8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10E4D2-C571-4E3D-ACA2-83095919326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6D81C5-A70A-4B30-BE99-7130E750D91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900993-0272-4B23-842B-778FC77DFEB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E668F14-6F3D-4F14-B7BD-9C9557D6956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6C6350-6092-4116-97CA-465DD458612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1E8F56E-A1AB-4F86-8356-612C8722917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57B96C82-93FD-493E-85AA-CA23202286F6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  <a:cs typeface="Times New Roman" pitchFamily="18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  <a:cs typeface="Times New Roman" pitchFamily="18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  <a:cs typeface="Times New Roman" pitchFamily="18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  <a:cs typeface="Times New Roman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  <a:cs typeface="Times New Roman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  <a:cs typeface="Times New Roman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  <a:cs typeface="Times New Roman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i="1">
          <a:solidFill>
            <a:schemeClr val="tx2"/>
          </a:solidFill>
          <a:latin typeface="Times New Roman" pitchFamily="18" charset="0"/>
          <a:cs typeface="Times New Roman" pitchFamily="18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 i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 i="1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 i="1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 i="1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i="1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i="1">
          <a:solidFill>
            <a:schemeClr val="tx1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i="1">
          <a:solidFill>
            <a:schemeClr val="tx1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i="1">
          <a:solidFill>
            <a:schemeClr val="tx1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i="1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2428860" y="609600"/>
            <a:ext cx="6715140" cy="1143000"/>
          </a:xfrm>
        </p:spPr>
        <p:txBody>
          <a:bodyPr/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Как написать басню</a:t>
            </a:r>
            <a:endParaRPr lang="en-US" sz="5400" b="1" dirty="0">
              <a:solidFill>
                <a:srgbClr val="C00000"/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714488"/>
            <a:ext cx="207170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2714612" y="2714620"/>
            <a:ext cx="528641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800" b="1" dirty="0" smtClean="0"/>
              <a:t>Урок-практикум</a:t>
            </a:r>
            <a:endParaRPr lang="ru-RU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2428860" y="609600"/>
            <a:ext cx="6715140" cy="1143000"/>
          </a:xfrm>
        </p:spPr>
        <p:txBody>
          <a:bodyPr/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Задание 2</a:t>
            </a:r>
            <a:endParaRPr lang="en-US" sz="5400" b="1" dirty="0">
              <a:solidFill>
                <a:srgbClr val="C00000"/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5720" y="428604"/>
            <a:ext cx="207170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785754" y="2500306"/>
            <a:ext cx="8358246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/>
            <a:r>
              <a:rPr lang="ru-RU" sz="3200" b="1" dirty="0" smtClean="0"/>
              <a:t>Напиши басню самостоятельно. </a:t>
            </a:r>
          </a:p>
          <a:p>
            <a:pPr marL="514350" indent="-514350"/>
            <a:r>
              <a:rPr lang="ru-RU" sz="3200" b="1" dirty="0" smtClean="0"/>
              <a:t>Помни , что имена главных героев пишутся</a:t>
            </a:r>
          </a:p>
          <a:p>
            <a:pPr marL="514350" indent="-514350"/>
            <a:r>
              <a:rPr lang="ru-RU" sz="3200" b="1" dirty="0" smtClean="0"/>
              <a:t> с большой буквы , даже , если это</a:t>
            </a:r>
          </a:p>
          <a:p>
            <a:pPr marL="514350" indent="-514350"/>
            <a:r>
              <a:rPr lang="ru-RU" sz="3200" b="1" dirty="0" smtClean="0"/>
              <a:t> предметы.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71670" y="609600"/>
            <a:ext cx="6929486" cy="1143000"/>
          </a:xfrm>
        </p:spPr>
        <p:txBody>
          <a:bodyPr/>
          <a:lstStyle/>
          <a:p>
            <a:pPr algn="l"/>
            <a:r>
              <a:rPr lang="ru-RU" sz="2000" i="0" dirty="0" smtClean="0"/>
              <a:t>Использованы материалы книги </a:t>
            </a:r>
            <a:r>
              <a:rPr lang="ru-RU" sz="2000" i="0" dirty="0" err="1" smtClean="0"/>
              <a:t>Н.В.Кумановой</a:t>
            </a:r>
            <a:r>
              <a:rPr lang="ru-RU" sz="2000" i="0" dirty="0" smtClean="0"/>
              <a:t> </a:t>
            </a:r>
            <a:br>
              <a:rPr lang="ru-RU" sz="2000" i="0" dirty="0" smtClean="0"/>
            </a:br>
            <a:r>
              <a:rPr lang="ru-RU" sz="2000" i="0" dirty="0" smtClean="0"/>
              <a:t>«Как научиться писать сочинения»</a:t>
            </a:r>
            <a:endParaRPr lang="ru-RU" sz="2000" i="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2428860" y="609600"/>
            <a:ext cx="6715140" cy="1143000"/>
          </a:xfrm>
        </p:spPr>
        <p:txBody>
          <a:bodyPr/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Задание 1</a:t>
            </a:r>
            <a:endParaRPr lang="en-US" sz="5400" b="1" dirty="0">
              <a:solidFill>
                <a:srgbClr val="C00000"/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428604"/>
            <a:ext cx="207170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571472" y="2714620"/>
            <a:ext cx="83582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ru-RU" sz="3200" b="1" dirty="0" smtClean="0"/>
              <a:t>Выпиши из словаря определение басни.</a:t>
            </a:r>
          </a:p>
          <a:p>
            <a:pPr marL="514350" indent="-514350">
              <a:buFont typeface="+mj-lt"/>
              <a:buAutoNum type="arabicPeriod"/>
            </a:pPr>
            <a:r>
              <a:rPr lang="ru-RU" sz="3200" b="1" dirty="0" smtClean="0"/>
              <a:t>Выпиши из определения басни её жанровые черты.</a:t>
            </a:r>
            <a:endParaRPr lang="ru-RU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2214546" y="285728"/>
            <a:ext cx="6715140" cy="1143000"/>
          </a:xfrm>
        </p:spPr>
        <p:txBody>
          <a:bodyPr/>
          <a:lstStyle/>
          <a:p>
            <a:r>
              <a:rPr lang="ru-RU" sz="5400" b="1" dirty="0" smtClean="0">
                <a:solidFill>
                  <a:srgbClr val="C00000"/>
                </a:solidFill>
              </a:rPr>
              <a:t>Проверь себя</a:t>
            </a:r>
            <a:endParaRPr lang="en-US" sz="5400" b="1" dirty="0">
              <a:solidFill>
                <a:srgbClr val="C00000"/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428604"/>
            <a:ext cx="2071702" cy="20717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714348" y="2428868"/>
            <a:ext cx="8429652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>
              <a:buClr>
                <a:srgbClr val="C00000"/>
              </a:buClr>
              <a:buFont typeface="+mj-lt"/>
              <a:buAutoNum type="arabicParenR"/>
            </a:pPr>
            <a:r>
              <a:rPr lang="ru-RU" b="1" dirty="0" smtClean="0"/>
              <a:t>краткое прозаическое или стихотворное произведение</a:t>
            </a:r>
          </a:p>
          <a:p>
            <a:pPr marL="514350" indent="-514350">
              <a:buClr>
                <a:srgbClr val="C00000"/>
              </a:buClr>
              <a:buFont typeface="+mj-lt"/>
              <a:buAutoNum type="arabicParenR"/>
            </a:pPr>
            <a:r>
              <a:rPr lang="ru-RU" b="1" dirty="0" smtClean="0"/>
              <a:t>обладает аллегорией(скрытым смыслом)</a:t>
            </a:r>
          </a:p>
          <a:p>
            <a:pPr marL="514350" indent="-514350">
              <a:buClr>
                <a:srgbClr val="C00000"/>
              </a:buClr>
              <a:buFont typeface="+mj-lt"/>
              <a:buAutoNum type="arabicParenR"/>
            </a:pPr>
            <a:r>
              <a:rPr lang="ru-RU" b="1" dirty="0" smtClean="0"/>
              <a:t>в начале или в конце предлагает читателю мораль – нравоучение , вытекающее из текста или предваряющее его</a:t>
            </a:r>
          </a:p>
          <a:p>
            <a:pPr marL="514350" indent="-514350">
              <a:buClr>
                <a:srgbClr val="C00000"/>
              </a:buClr>
              <a:buFont typeface="+mj-lt"/>
              <a:buAutoNum type="arabicParenR"/>
            </a:pPr>
            <a:r>
              <a:rPr lang="ru-RU" b="1" dirty="0" smtClean="0"/>
              <a:t>редко говорит о людях , её персонажи – животные , а порой и неодушевлённые предметы</a:t>
            </a:r>
          </a:p>
          <a:p>
            <a:pPr marL="514350" indent="-514350">
              <a:buClr>
                <a:srgbClr val="C00000"/>
              </a:buClr>
              <a:buFont typeface="+mj-lt"/>
              <a:buAutoNum type="arabicParenR"/>
            </a:pPr>
            <a:r>
              <a:rPr lang="ru-RU" b="1" dirty="0" smtClean="0"/>
              <a:t>в образах животных и птиц , растений и неживых предметов осмеивает отрицательные черты характера и поведения человека(приём аллегории)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3571868" y="1428736"/>
            <a:ext cx="385765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u="sng" dirty="0" smtClean="0">
                <a:solidFill>
                  <a:schemeClr val="accent6">
                    <a:lumMod val="75000"/>
                  </a:schemeClr>
                </a:solidFill>
              </a:rPr>
              <a:t>БАСНЯ:</a:t>
            </a:r>
            <a:endParaRPr lang="ru-RU" b="1" u="sng" dirty="0">
              <a:solidFill>
                <a:schemeClr val="accent6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2214546" y="0"/>
            <a:ext cx="6715140" cy="714380"/>
          </a:xfrm>
        </p:spPr>
        <p:txBody>
          <a:bodyPr/>
          <a:lstStyle/>
          <a:p>
            <a:r>
              <a:rPr lang="ru-RU" sz="4800" b="1" dirty="0" smtClean="0">
                <a:solidFill>
                  <a:srgbClr val="C00000"/>
                </a:solidFill>
              </a:rPr>
              <a:t>Упражнения</a:t>
            </a:r>
            <a:endParaRPr lang="en-US" sz="5400" b="1" dirty="0">
              <a:solidFill>
                <a:srgbClr val="C00000"/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142852"/>
            <a:ext cx="1571636" cy="15061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2428860" y="714356"/>
            <a:ext cx="3571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/>
            <a:r>
              <a:rPr lang="ru-RU" sz="2800" b="1" dirty="0" smtClean="0"/>
              <a:t>Заполни таблицу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1500166" y="1357298"/>
          <a:ext cx="7215238" cy="530352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1724272"/>
                <a:gridCol w="5490966"/>
              </a:tblGrid>
              <a:tr h="697559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Птицы</a:t>
                      </a:r>
                      <a:endParaRPr lang="ru-RU" sz="24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Качества , черты характера , которые </a:t>
                      </a:r>
                    </a:p>
                    <a:p>
                      <a:pPr algn="ctr"/>
                      <a:r>
                        <a:rPr lang="ru-RU" sz="24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они олицетворяют</a:t>
                      </a:r>
                      <a:endParaRPr lang="ru-RU" sz="24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04141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Орёл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власть , сила , мудрость</a:t>
                      </a:r>
                      <a:endParaRPr lang="ru-RU" sz="2400" b="1" dirty="0"/>
                    </a:p>
                  </a:txBody>
                  <a:tcPr/>
                </a:tc>
              </a:tr>
              <a:tr h="404141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Соловей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</a:tr>
              <a:tr h="404141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Сорока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</a:tr>
              <a:tr h="404141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Сова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</a:tr>
              <a:tr h="404141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Курица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</a:tr>
              <a:tr h="404141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Гусыня , гусь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</a:tr>
              <a:tr h="404141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Лебедь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</a:tr>
              <a:tr h="404141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Воробей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</a:tr>
              <a:tr h="404141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страус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2214546" y="0"/>
            <a:ext cx="6715140" cy="71438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Упражнения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142853"/>
            <a:ext cx="1043616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857356" y="571480"/>
            <a:ext cx="3571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/>
            <a:r>
              <a:rPr lang="ru-RU" b="1" dirty="0" smtClean="0"/>
              <a:t>Заполни</a:t>
            </a:r>
            <a:r>
              <a:rPr lang="ru-RU" sz="2800" b="1" dirty="0" smtClean="0"/>
              <a:t> </a:t>
            </a:r>
            <a:r>
              <a:rPr lang="ru-RU" b="1" dirty="0" smtClean="0"/>
              <a:t>таблицу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928662" y="1097280"/>
          <a:ext cx="8072494" cy="576072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1929136"/>
                <a:gridCol w="6143358"/>
              </a:tblGrid>
              <a:tr h="697559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Звери</a:t>
                      </a:r>
                      <a:endParaRPr lang="ru-RU" sz="24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Качества , черты характера , которые </a:t>
                      </a:r>
                    </a:p>
                    <a:p>
                      <a:pPr algn="ctr"/>
                      <a:r>
                        <a:rPr lang="ru-RU" sz="24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они олицетворяют</a:t>
                      </a:r>
                      <a:endParaRPr lang="ru-RU" sz="24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04141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Лев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власть , сила , гордость</a:t>
                      </a:r>
                      <a:endParaRPr lang="ru-RU" sz="2400" b="1" dirty="0"/>
                    </a:p>
                  </a:txBody>
                  <a:tcPr/>
                </a:tc>
              </a:tr>
              <a:tr h="404141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Мартышка</a:t>
                      </a:r>
                    </a:p>
                    <a:p>
                      <a:r>
                        <a:rPr lang="ru-RU" sz="2400" b="1" dirty="0" smtClean="0"/>
                        <a:t>(обезьяна)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</a:tr>
              <a:tr h="404141">
                <a:tc>
                  <a:txBody>
                    <a:bodyPr/>
                    <a:lstStyle/>
                    <a:p>
                      <a:r>
                        <a:rPr lang="ru-RU" sz="2400" b="1" dirty="0" err="1" smtClean="0"/>
                        <a:t>Осёл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</a:tr>
              <a:tr h="404141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Козёл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</a:tr>
              <a:tr h="404141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Медведь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</a:tr>
              <a:tr h="404141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Лиса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</a:tr>
              <a:tr h="404141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Волк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</a:tr>
              <a:tr h="404141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Олень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</a:tr>
              <a:tr h="404141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Змея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</a:tr>
              <a:tr h="404141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рак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2071670" y="-142900"/>
            <a:ext cx="6715140" cy="714380"/>
          </a:xfrm>
        </p:spPr>
        <p:txBody>
          <a:bodyPr/>
          <a:lstStyle/>
          <a:p>
            <a:r>
              <a:rPr lang="ru-RU" sz="3200" b="1" dirty="0" smtClean="0">
                <a:solidFill>
                  <a:srgbClr val="C00000"/>
                </a:solidFill>
              </a:rPr>
              <a:t>Упражнения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142853"/>
            <a:ext cx="1043616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928794" y="428604"/>
            <a:ext cx="3571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/>
            <a:r>
              <a:rPr lang="ru-RU" b="1" dirty="0" smtClean="0"/>
              <a:t>Заполни</a:t>
            </a:r>
            <a:r>
              <a:rPr lang="ru-RU" sz="2800" b="1" dirty="0" smtClean="0"/>
              <a:t> </a:t>
            </a:r>
            <a:r>
              <a:rPr lang="ru-RU" b="1" dirty="0" smtClean="0"/>
              <a:t>таблицу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928662" y="928668"/>
          <a:ext cx="8072494" cy="576072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1929136"/>
                <a:gridCol w="6143358"/>
              </a:tblGrid>
              <a:tr h="816434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Растения</a:t>
                      </a:r>
                      <a:endParaRPr lang="ru-RU" sz="24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Качества , черты характера , которые </a:t>
                      </a:r>
                    </a:p>
                    <a:p>
                      <a:pPr algn="ctr"/>
                      <a:r>
                        <a:rPr lang="ru-RU" sz="24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они олицетворяют</a:t>
                      </a:r>
                      <a:endParaRPr lang="ru-RU" sz="24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816434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Чертополох</a:t>
                      </a:r>
                    </a:p>
                    <a:p>
                      <a:r>
                        <a:rPr lang="ru-RU" sz="2400" b="1" dirty="0" smtClean="0"/>
                        <a:t>(колючка)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сила ,выносливость , мужество , умение защищаться</a:t>
                      </a:r>
                      <a:endParaRPr lang="ru-RU" sz="2400" b="1" dirty="0"/>
                    </a:p>
                  </a:txBody>
                  <a:tcPr/>
                </a:tc>
              </a:tr>
              <a:tr h="453575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Роза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</a:tr>
              <a:tr h="453575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Незабудка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</a:tr>
              <a:tr h="453575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Нарцисс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</a:tr>
              <a:tr h="453575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Василёк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</a:tr>
              <a:tr h="453575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Хризантема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</a:tr>
              <a:tr h="453575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Ромашка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</a:tr>
              <a:tr h="453575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Ирис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</a:tr>
              <a:tr h="453575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Фиалка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</a:tr>
              <a:tr h="453575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ландыш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2214546" y="0"/>
            <a:ext cx="6715140" cy="71438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Упражнения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142853"/>
            <a:ext cx="1043616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857356" y="571480"/>
            <a:ext cx="3571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/>
            <a:r>
              <a:rPr lang="ru-RU" b="1" dirty="0" smtClean="0"/>
              <a:t>Заполни</a:t>
            </a:r>
            <a:r>
              <a:rPr lang="ru-RU" sz="2800" b="1" dirty="0" smtClean="0"/>
              <a:t> </a:t>
            </a:r>
            <a:r>
              <a:rPr lang="ru-RU" b="1" dirty="0" smtClean="0"/>
              <a:t>таблицу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928662" y="1097280"/>
          <a:ext cx="8072494" cy="539496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1929136"/>
                <a:gridCol w="6143358"/>
              </a:tblGrid>
              <a:tr h="697559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Предметы</a:t>
                      </a:r>
                      <a:endParaRPr lang="ru-RU" sz="24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Качества , черты характера , которые </a:t>
                      </a:r>
                    </a:p>
                    <a:p>
                      <a:pPr algn="ctr"/>
                      <a:r>
                        <a:rPr lang="ru-RU" sz="24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они олицетворяют</a:t>
                      </a:r>
                      <a:endParaRPr lang="ru-RU" sz="24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04141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Скрипка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</a:tr>
              <a:tr h="404141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Барабан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</a:tr>
              <a:tr h="404141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Палка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</a:tr>
              <a:tr h="404141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Кувшин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</a:tr>
              <a:tr h="404141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Труба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</a:tr>
              <a:tr h="404141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Лапти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</a:tr>
              <a:tr h="404141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Сапоги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</a:tr>
              <a:tr h="404141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Кошелёк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</a:tr>
              <a:tr h="404141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Книга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</a:tr>
              <a:tr h="404141"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ручка</a:t>
                      </a:r>
                      <a:endParaRPr lang="ru-RU" sz="24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2214546" y="0"/>
            <a:ext cx="6715140" cy="71438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Упражнения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142853"/>
            <a:ext cx="1043616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857356" y="571480"/>
            <a:ext cx="72866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/>
            <a:r>
              <a:rPr lang="ru-RU" b="1" dirty="0" smtClean="0"/>
              <a:t>Выпиши из басен И.А.Крылова мораль : 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928662" y="1097280"/>
          <a:ext cx="8072494" cy="5269559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1929136"/>
                <a:gridCol w="6143358"/>
              </a:tblGrid>
              <a:tr h="697559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Басня</a:t>
                      </a:r>
                      <a:endParaRPr lang="ru-RU" sz="24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Мораль</a:t>
                      </a:r>
                      <a:endParaRPr lang="ru-RU" sz="24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</a:tr>
              <a:tr h="40414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400" b="1" dirty="0" smtClean="0"/>
                        <a:t>У сильного всегда бессильный виноват.</a:t>
                      </a:r>
                      <a:endParaRPr lang="ru-RU" sz="2400" b="1" dirty="0"/>
                    </a:p>
                  </a:txBody>
                  <a:tcPr/>
                </a:tc>
              </a:tr>
              <a:tr h="40414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</a:tr>
              <a:tr h="40414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</a:tr>
              <a:tr h="40414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</a:tr>
              <a:tr h="40414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</a:tr>
              <a:tr h="40414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</a:tr>
              <a:tr h="40414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</a:tr>
              <a:tr h="40414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</a:tr>
              <a:tr h="40414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</a:tr>
              <a:tr h="404141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sz="24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>
          <a:xfrm>
            <a:off x="2214546" y="0"/>
            <a:ext cx="6715140" cy="714380"/>
          </a:xfrm>
        </p:spPr>
        <p:txBody>
          <a:bodyPr/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Упражнения</a:t>
            </a:r>
            <a:endParaRPr lang="en-US" b="1" dirty="0">
              <a:solidFill>
                <a:srgbClr val="C00000"/>
              </a:solidFill>
            </a:endParaRPr>
          </a:p>
        </p:txBody>
      </p:sp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282" y="142853"/>
            <a:ext cx="1043616" cy="10001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TextBox 6"/>
          <p:cNvSpPr txBox="1"/>
          <p:nvPr/>
        </p:nvSpPr>
        <p:spPr>
          <a:xfrm>
            <a:off x="1714480" y="571480"/>
            <a:ext cx="7429520" cy="8572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514350" indent="-514350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Проанализируй любую из прочитанных басен ,</a:t>
            </a:r>
          </a:p>
          <a:p>
            <a:pPr marL="514350" indent="-514350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</a:rPr>
              <a:t> ответив на вопросы:</a:t>
            </a: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/>
        </p:nvGraphicFramePr>
        <p:xfrm>
          <a:off x="928630" y="1571612"/>
          <a:ext cx="8001088" cy="5044580"/>
        </p:xfrm>
        <a:graphic>
          <a:graphicData uri="http://schemas.openxmlformats.org/drawingml/2006/table">
            <a:tbl>
              <a:tblPr firstRow="1" bandRow="1">
                <a:tableStyleId>{22838BEF-8BB2-4498-84A7-C5851F593DF1}</a:tableStyleId>
              </a:tblPr>
              <a:tblGrid>
                <a:gridCol w="626172"/>
                <a:gridCol w="7374916"/>
              </a:tblGrid>
              <a:tr h="803945">
                <a:tc>
                  <a:txBody>
                    <a:bodyPr/>
                    <a:lstStyle/>
                    <a:p>
                      <a:pPr marL="457200" indent="-457200" algn="l">
                        <a:buFont typeface="+mj-lt"/>
                        <a:buNone/>
                      </a:pPr>
                      <a:r>
                        <a:rPr lang="ru-RU" sz="240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1.</a:t>
                      </a:r>
                      <a:endParaRPr lang="ru-RU" sz="2400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r>
                        <a:rPr lang="ru-RU" sz="2300" dirty="0" smtClean="0">
                          <a:solidFill>
                            <a:schemeClr val="tx1"/>
                          </a:solidFill>
                        </a:rPr>
                        <a:t>Можно ли считать это произведение басней?</a:t>
                      </a:r>
                    </a:p>
                    <a:p>
                      <a:pPr algn="l"/>
                      <a:r>
                        <a:rPr lang="ru-RU" sz="2300" dirty="0" smtClean="0">
                          <a:solidFill>
                            <a:schemeClr val="tx1"/>
                          </a:solidFill>
                        </a:rPr>
                        <a:t>Почему?</a:t>
                      </a:r>
                      <a:endParaRPr lang="ru-RU" sz="23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</a:tr>
              <a:tr h="448354">
                <a:tc>
                  <a:txBody>
                    <a:bodyPr/>
                    <a:lstStyle/>
                    <a:p>
                      <a:pPr marL="342900" indent="-342900" algn="l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2.</a:t>
                      </a:r>
                      <a:endParaRPr lang="ru-RU" sz="24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300" b="1" dirty="0" smtClean="0"/>
                        <a:t>Это короткое произведение?</a:t>
                      </a:r>
                      <a:endParaRPr lang="ru-RU" sz="2300" b="1" dirty="0"/>
                    </a:p>
                  </a:txBody>
                  <a:tcPr/>
                </a:tc>
              </a:tr>
              <a:tr h="448354">
                <a:tc>
                  <a:txBody>
                    <a:bodyPr/>
                    <a:lstStyle/>
                    <a:p>
                      <a:pPr marL="342900" indent="-342900" algn="l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3.</a:t>
                      </a:r>
                      <a:endParaRPr lang="ru-RU" sz="24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300" b="1" dirty="0" smtClean="0"/>
                        <a:t>А смысл , заключённый в нём , глубокий? Каков он ?</a:t>
                      </a:r>
                      <a:endParaRPr lang="ru-RU" sz="2300" b="1" dirty="0"/>
                    </a:p>
                  </a:txBody>
                  <a:tcPr/>
                </a:tc>
              </a:tr>
              <a:tr h="803945">
                <a:tc>
                  <a:txBody>
                    <a:bodyPr/>
                    <a:lstStyle/>
                    <a:p>
                      <a:pPr marL="342900" indent="-342900" algn="l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4.</a:t>
                      </a:r>
                      <a:endParaRPr lang="ru-RU" sz="24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300" b="1" dirty="0" smtClean="0"/>
                        <a:t>Присутствует ли в этом произведении аллегория? Мораль?</a:t>
                      </a:r>
                      <a:endParaRPr lang="ru-RU" sz="2300" b="1" dirty="0"/>
                    </a:p>
                  </a:txBody>
                  <a:tcPr/>
                </a:tc>
              </a:tr>
              <a:tr h="448354">
                <a:tc>
                  <a:txBody>
                    <a:bodyPr/>
                    <a:lstStyle/>
                    <a:p>
                      <a:pPr marL="342900" indent="-342900" algn="l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5.</a:t>
                      </a:r>
                      <a:endParaRPr lang="ru-RU" sz="24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300" b="1" dirty="0" smtClean="0"/>
                        <a:t>Кто главные герои басни?</a:t>
                      </a:r>
                      <a:endParaRPr lang="ru-RU" sz="2300" b="1" dirty="0"/>
                    </a:p>
                  </a:txBody>
                  <a:tcPr/>
                </a:tc>
              </a:tr>
              <a:tr h="803945">
                <a:tc>
                  <a:txBody>
                    <a:bodyPr/>
                    <a:lstStyle/>
                    <a:p>
                      <a:pPr marL="342900" indent="-342900" algn="l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6.</a:t>
                      </a:r>
                      <a:endParaRPr lang="ru-RU" sz="24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300" b="1" dirty="0" smtClean="0"/>
                        <a:t>Имеет ли это произведение воспитательное значение? Чему оно учит?</a:t>
                      </a:r>
                      <a:endParaRPr lang="ru-RU" sz="2300" b="1" dirty="0"/>
                    </a:p>
                  </a:txBody>
                  <a:tcPr/>
                </a:tc>
              </a:tr>
              <a:tr h="448354">
                <a:tc>
                  <a:txBody>
                    <a:bodyPr/>
                    <a:lstStyle/>
                    <a:p>
                      <a:pPr marL="342900" indent="-342900" algn="l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7.</a:t>
                      </a:r>
                      <a:endParaRPr lang="ru-RU" sz="24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300" b="1" dirty="0" smtClean="0"/>
                        <a:t>Прост ли сюжет этого произведения?</a:t>
                      </a:r>
                      <a:endParaRPr lang="ru-RU" sz="2300" b="1" dirty="0"/>
                    </a:p>
                  </a:txBody>
                  <a:tcPr/>
                </a:tc>
              </a:tr>
              <a:tr h="803945">
                <a:tc>
                  <a:txBody>
                    <a:bodyPr/>
                    <a:lstStyle/>
                    <a:p>
                      <a:pPr marL="342900" indent="-342900" algn="l">
                        <a:buFont typeface="+mj-lt"/>
                        <a:buNone/>
                      </a:pPr>
                      <a:r>
                        <a:rPr lang="ru-RU" sz="24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</a:rPr>
                        <a:t>8.</a:t>
                      </a:r>
                      <a:endParaRPr lang="ru-RU" sz="2400" b="1" dirty="0">
                        <a:solidFill>
                          <a:schemeClr val="accent6">
                            <a:lumMod val="75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300" b="1" dirty="0" smtClean="0"/>
                        <a:t>В стихотворной или прозаической форме оно написано?</a:t>
                      </a:r>
                      <a:endParaRPr lang="ru-RU" sz="2300" b="1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голубой с кадратиками">
  <a:themeElements>
    <a:clrScheme name="Тема Office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Тема Office">
      <a:majorFont>
        <a:latin typeface="Times New Roman"/>
        <a:ea typeface=""/>
        <a:cs typeface="Times New Roman"/>
      </a:majorFont>
      <a:minorFont>
        <a:latin typeface="Times New Roman"/>
        <a:ea typeface=""/>
        <a:cs typeface="Times New Roma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Тема Offic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Тема Offic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Тема Offic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голубой с кадратиками</Template>
  <TotalTime>108</TotalTime>
  <Words>344</Words>
  <Application>Microsoft PowerPoint</Application>
  <PresentationFormat>Экран (4:3)</PresentationFormat>
  <Paragraphs>118</Paragraphs>
  <Slides>11</Slides>
  <Notes>11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1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3" baseType="lpstr">
      <vt:lpstr>Times New Roman</vt:lpstr>
      <vt:lpstr>голубой с кадратиками</vt:lpstr>
      <vt:lpstr>Как написать басню</vt:lpstr>
      <vt:lpstr>Задание 1</vt:lpstr>
      <vt:lpstr>Проверь себя</vt:lpstr>
      <vt:lpstr>Упражнения</vt:lpstr>
      <vt:lpstr>Упражнения</vt:lpstr>
      <vt:lpstr>Упражнения</vt:lpstr>
      <vt:lpstr>Упражнения</vt:lpstr>
      <vt:lpstr>Упражнения</vt:lpstr>
      <vt:lpstr>Упражнения</vt:lpstr>
      <vt:lpstr>Задание 2</vt:lpstr>
      <vt:lpstr>Использованы материалы книги Н.В.Кумановой  «Как научиться писать сочинения»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Как написать басню</dc:title>
  <dc:creator>Пользователь Windows</dc:creator>
  <cp:lastModifiedBy>Пользователь Windows</cp:lastModifiedBy>
  <cp:revision>7</cp:revision>
  <dcterms:created xsi:type="dcterms:W3CDTF">2013-11-24T11:41:21Z</dcterms:created>
  <dcterms:modified xsi:type="dcterms:W3CDTF">2013-11-24T13:30:17Z</dcterms:modified>
</cp:coreProperties>
</file>