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59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A9C-3B0F-48F5-A731-66897D9F1A26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C1D-F77F-4FFF-B29E-DDCF12D65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A9C-3B0F-48F5-A731-66897D9F1A26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C1D-F77F-4FFF-B29E-DDCF12D65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A9C-3B0F-48F5-A731-66897D9F1A26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C1D-F77F-4FFF-B29E-DDCF12D65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A9C-3B0F-48F5-A731-66897D9F1A26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C1D-F77F-4FFF-B29E-DDCF12D65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A9C-3B0F-48F5-A731-66897D9F1A26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C1D-F77F-4FFF-B29E-DDCF12D65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A9C-3B0F-48F5-A731-66897D9F1A26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C1D-F77F-4FFF-B29E-DDCF12D65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A9C-3B0F-48F5-A731-66897D9F1A26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C1D-F77F-4FFF-B29E-DDCF12D65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A9C-3B0F-48F5-A731-66897D9F1A26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C1D-F77F-4FFF-B29E-DDCF12D65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A9C-3B0F-48F5-A731-66897D9F1A26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C1D-F77F-4FFF-B29E-DDCF12D65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A9C-3B0F-48F5-A731-66897D9F1A26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C1D-F77F-4FFF-B29E-DDCF12D65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A9C-3B0F-48F5-A731-66897D9F1A26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C1D-F77F-4FFF-B29E-DDCF12D65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F4A9C-3B0F-48F5-A731-66897D9F1A26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85C1D-F77F-4FFF-B29E-DDCF12D65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corcher.ru/art/chemistry/chemistry_cristalls.files/image009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corcher.ru/art/chemistry/chemistry_cristalls.files/image00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i.absurdopedia.net/9/92/%D0%91%D0%BE%D0%BA%D1%81%D0%B8%D1%82_%D0%BC%D0%BE%D0%B9_%D1%81%D0%BF%D0%B0%D1%81%D0%B8%D0%B1%D0%BE_%D0%B3%D0%BE%D1%81%D0%BF%D0%BE%D0%B4%D0%B8%D0%BD%D1%83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kambodza.asean.cz/inc/foto.html?o=1285166905108_01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upload.wikimedia.org/wikipedia/commons/c/c9/Aluminium_oxide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.otvali.ru/2007/03/dragotsennye-kamni-foto_18054_s__8.jpg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hyperlink" Target="http://www.mindat.ru/jm/images/ObrGallery/obr_13273933085.jpg" TargetMode="Externa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young.rzd.ru/dbmm/images/41/4080/479478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img_url=http://www.sestrenka.ru/pics2/sapphire.jpg&amp;iorient=&amp;ih=&amp;icolor=&amp;site=&amp;text=%D1%81%D0%B0%D0%BF%D1%84%D0%B8%D1%80%20%D0%BA%D0%B0%D0%BC%D0%B5%D0%BD%D1%8C%20%D1%84%D0%BE%D1%82%D0%BE&amp;iw=&amp;wp=&amp;pos=15&amp;recent=&amp;type=&amp;isize=&amp;rpt=simage&amp;itype=&amp;nojs=1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jewelry-blog.internetstones.com/wp-content/uploads/2011/07/british-imperial-state-crown-13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img1.liveinternet.ru/images/attach/c/3/75/998/75998379_almaznuyy_fon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reamworlds.ru/uploads/posts/2010-12/thumbs/1292856853_prize_10_31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stat16.privet.ru/lr/0b030a898881f2dd4f719f15f0b7ca9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7174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Соединения алюминия</a:t>
            </a:r>
            <a:endParaRPr lang="ru-RU" sz="5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www.scorcher.ru/art/chemistry/chemistry_cristalls.files/image00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214422"/>
            <a:ext cx="4879537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1472" y="4672786"/>
            <a:ext cx="814393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Работу выполнили:</a:t>
            </a:r>
          </a:p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учителя химии</a:t>
            </a:r>
          </a:p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Попова С.А. ГБОУ СОШ №1465 и </a:t>
            </a:r>
          </a:p>
          <a:p>
            <a:pPr algn="ctr"/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Гершановская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Е.В. ГБОУ СОШ №880</a:t>
            </a:r>
          </a:p>
          <a:p>
            <a:pPr algn="ctr"/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43000" y="2643188"/>
            <a:ext cx="7175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i="1" dirty="0">
                <a:solidFill>
                  <a:schemeClr val="accent6">
                    <a:lumMod val="50000"/>
                  </a:schemeClr>
                </a:solidFill>
              </a:rPr>
              <a:t>Соединения алюминия</a:t>
            </a:r>
          </a:p>
        </p:txBody>
      </p:sp>
      <p:sp>
        <p:nvSpPr>
          <p:cNvPr id="3" name="Стрелка вверх 2"/>
          <p:cNvSpPr/>
          <p:nvPr/>
        </p:nvSpPr>
        <p:spPr>
          <a:xfrm>
            <a:off x="5072063" y="1714500"/>
            <a:ext cx="484187" cy="977900"/>
          </a:xfrm>
          <a:prstGeom prst="up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43250" y="142875"/>
            <a:ext cx="40370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Оксид алюминия</a:t>
            </a:r>
            <a:endParaRPr lang="en-US" sz="40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</a:rPr>
              <a:t>AL</a:t>
            </a:r>
            <a:r>
              <a:rPr lang="en-US" sz="4800" b="1" i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4800" b="1" i="1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500438" y="3571875"/>
            <a:ext cx="484187" cy="977900"/>
          </a:xfrm>
          <a:prstGeom prst="down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85875" y="4643438"/>
            <a:ext cx="50196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</a:rPr>
              <a:t>Гидроксид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 алюминия</a:t>
            </a:r>
          </a:p>
          <a:p>
            <a:pPr algn="ctr">
              <a:defRPr/>
            </a:pPr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</a:rPr>
              <a:t>AL(OH)</a:t>
            </a:r>
            <a:r>
              <a:rPr lang="en-US" sz="4800" b="1" i="1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ru-RU" sz="4800" b="1" i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9938" name="Picture 2" descr="http://www.scorcher.ru/art/chemistry/chemistry_cristalls.files/image00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4714875"/>
            <a:ext cx="2500312" cy="1881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940" name="Picture 4" descr="http://i.absurdopedia.net/9/92/%D0%91%D0%BE%D0%BA%D1%81%D0%B8%D1%82_%D0%BC%D0%BE%D0%B9_%D1%81%D0%BF%D0%B0%D1%81%D0%B8%D0%B1%D0%BE_%D0%B3%D0%BE%D1%81%D0%BF%D0%BE%D0%B4%D0%B8%D0%BD%D1%8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285750"/>
            <a:ext cx="2571750" cy="1933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3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14612" y="2143116"/>
            <a:ext cx="2727029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800" b="1" i="1" dirty="0" smtClean="0">
                <a:solidFill>
                  <a:schemeClr val="accent6">
                    <a:lumMod val="50000"/>
                  </a:schemeClr>
                </a:solidFill>
              </a:rPr>
              <a:t>AL</a:t>
            </a:r>
            <a:r>
              <a:rPr lang="en-US" sz="7200" b="1" i="1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8800" b="1" i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7200" b="1" i="1" baseline="-250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ru-RU" sz="7200" b="1" i="1" baseline="-25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5400" b="1" i="1" baseline="-25000" dirty="0" smtClean="0">
                <a:solidFill>
                  <a:schemeClr val="accent6">
                    <a:lumMod val="50000"/>
                  </a:schemeClr>
                </a:solidFill>
              </a:rPr>
              <a:t> в природе</a:t>
            </a:r>
            <a:endParaRPr lang="ru-RU" sz="6600" b="1" i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214313" y="2500313"/>
            <a:ext cx="25431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Глинозём</a:t>
            </a:r>
          </a:p>
        </p:txBody>
      </p:sp>
      <p:sp>
        <p:nvSpPr>
          <p:cNvPr id="5" name="Стрелка вверх 4"/>
          <p:cNvSpPr/>
          <p:nvPr/>
        </p:nvSpPr>
        <p:spPr>
          <a:xfrm rot="18682818">
            <a:off x="2915279" y="1263844"/>
            <a:ext cx="484188" cy="1317129"/>
          </a:xfrm>
          <a:prstGeom prst="up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4036" name="Picture 4" descr="http://upload.wikimedia.org/wikipedia/commons/c/c9/Aluminium_oxide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2143125" cy="2106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трелка вправо 6"/>
          <p:cNvSpPr/>
          <p:nvPr/>
        </p:nvSpPr>
        <p:spPr>
          <a:xfrm rot="17276735">
            <a:off x="6976268" y="3132932"/>
            <a:ext cx="1408113" cy="520700"/>
          </a:xfrm>
          <a:prstGeom prst="righ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57938" y="4071938"/>
            <a:ext cx="19462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Корунд</a:t>
            </a:r>
          </a:p>
        </p:txBody>
      </p:sp>
      <p:pic>
        <p:nvPicPr>
          <p:cNvPr id="44038" name="Picture 6" descr="http://www.mindat.ru/jm/images/ObrGallery/obr_1327393308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25" y="4857750"/>
            <a:ext cx="2255838" cy="171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634" name="TextBox 10"/>
          <p:cNvSpPr txBox="1">
            <a:spLocks noChangeArrowheads="1"/>
          </p:cNvSpPr>
          <p:nvPr/>
        </p:nvSpPr>
        <p:spPr bwMode="auto">
          <a:xfrm>
            <a:off x="6929438" y="2000250"/>
            <a:ext cx="2016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сапфир</a:t>
            </a:r>
          </a:p>
        </p:txBody>
      </p:sp>
      <p:pic>
        <p:nvPicPr>
          <p:cNvPr id="26635" name="Picture 2" descr="http://img.otvali.ru/2007/03/dragotsennye-kamni-foto_18054_s__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188" y="357188"/>
            <a:ext cx="1500187" cy="1565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37" name="Picture 4" descr="http://kambodza.asean.cz/inc/foto.html?o=1285166905108_0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38" y="357188"/>
            <a:ext cx="1571625" cy="1571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638" name="TextBox 15"/>
          <p:cNvSpPr txBox="1">
            <a:spLocks noChangeArrowheads="1"/>
          </p:cNvSpPr>
          <p:nvPr/>
        </p:nvSpPr>
        <p:spPr bwMode="auto">
          <a:xfrm>
            <a:off x="5286375" y="2000250"/>
            <a:ext cx="16467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рубин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4071942"/>
            <a:ext cx="2390775" cy="2071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Стрелка вниз 15"/>
          <p:cNvSpPr/>
          <p:nvPr/>
        </p:nvSpPr>
        <p:spPr>
          <a:xfrm rot="2695511">
            <a:off x="3011451" y="4124304"/>
            <a:ext cx="484188" cy="1445514"/>
          </a:xfrm>
          <a:prstGeom prst="down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57158" y="6088062"/>
            <a:ext cx="20939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Боксит</a:t>
            </a:r>
          </a:p>
        </p:txBody>
      </p:sp>
      <p:sp>
        <p:nvSpPr>
          <p:cNvPr id="19" name="Стрелка вправо 18"/>
          <p:cNvSpPr/>
          <p:nvPr/>
        </p:nvSpPr>
        <p:spPr>
          <a:xfrm rot="14597120">
            <a:off x="5838032" y="3132931"/>
            <a:ext cx="1481138" cy="517525"/>
          </a:xfrm>
          <a:prstGeom prst="righ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Выгнутая влево стрелка 19"/>
          <p:cNvSpPr/>
          <p:nvPr/>
        </p:nvSpPr>
        <p:spPr>
          <a:xfrm rot="18795873">
            <a:off x="4401326" y="4406276"/>
            <a:ext cx="1198605" cy="2011174"/>
          </a:xfrm>
          <a:prstGeom prst="curvedRigh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400"/>
                            </p:stCondLst>
                            <p:childTnLst>
                              <p:par>
                                <p:cTn id="7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627" grpId="0"/>
      <p:bldP spid="5" grpId="0" animBg="1"/>
      <p:bldP spid="7" grpId="0" animBg="1"/>
      <p:bldP spid="8" grpId="0"/>
      <p:bldP spid="26634" grpId="0"/>
      <p:bldP spid="26638" grpId="0"/>
      <p:bldP spid="16" grpId="0" animBg="1"/>
      <p:bldP spid="18" grpId="0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500063"/>
            <a:ext cx="58023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Применение сапфиров</a:t>
            </a:r>
          </a:p>
        </p:txBody>
      </p:sp>
      <p:pic>
        <p:nvPicPr>
          <p:cNvPr id="4" name="Picture 2" descr="http://young.rzd.ru/dbmm/images/41/4080/47947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285750"/>
            <a:ext cx="2428875" cy="242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8" descr="http://jewelry-blog.internetstones.com/wp-content/uploads/2011/07/british-imperial-state-crown-1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3857625"/>
            <a:ext cx="2500313" cy="2716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71625" y="5072063"/>
            <a:ext cx="43576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знаменитые сапфиры английской королевской семьи</a:t>
            </a:r>
            <a:endParaRPr lang="ru-RU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8684" name="Picture 12" descr="http://im0-tub-ru.yandex.net/i?id=41844447-38-73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3" y="2071688"/>
            <a:ext cx="3357562" cy="2517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Стрелка вниз 23"/>
          <p:cNvSpPr/>
          <p:nvPr/>
        </p:nvSpPr>
        <p:spPr>
          <a:xfrm rot="16200000">
            <a:off x="3961606" y="2682082"/>
            <a:ext cx="484187" cy="977900"/>
          </a:xfrm>
          <a:prstGeom prst="down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9070391">
            <a:off x="4714875" y="3571875"/>
            <a:ext cx="785813" cy="928688"/>
          </a:xfrm>
          <a:prstGeom prst="down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9913535">
            <a:off x="4686300" y="2217738"/>
            <a:ext cx="928688" cy="785812"/>
          </a:xfrm>
          <a:prstGeom prst="righ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mg1.liveinternet.ru/images/attach/c/3/75/998/75998379_almaznuyy_fo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4071938"/>
            <a:ext cx="2857500" cy="2392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326" name="Picture 6" descr="http://stat16.privet.ru/lr/0b030a898881f2dd4f719f15f0b7ca9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2357438"/>
            <a:ext cx="3408363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328" name="Picture 8" descr="http://dreamworlds.ru/uploads/posts/2010-12/thumbs/1292856853_prize_10_3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25" y="214313"/>
            <a:ext cx="26670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5" y="642938"/>
            <a:ext cx="54038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Применение рубинов</a:t>
            </a:r>
          </a:p>
        </p:txBody>
      </p:sp>
      <p:sp>
        <p:nvSpPr>
          <p:cNvPr id="13" name="Молния 12"/>
          <p:cNvSpPr/>
          <p:nvPr/>
        </p:nvSpPr>
        <p:spPr>
          <a:xfrm>
            <a:off x="3857625" y="3714750"/>
            <a:ext cx="2071688" cy="1857375"/>
          </a:xfrm>
          <a:prstGeom prst="lightningBol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Молния 14"/>
          <p:cNvSpPr/>
          <p:nvPr/>
        </p:nvSpPr>
        <p:spPr>
          <a:xfrm rot="17383616">
            <a:off x="3523457" y="1885156"/>
            <a:ext cx="2597150" cy="1573213"/>
          </a:xfrm>
          <a:prstGeom prst="lightningBol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8625" y="142875"/>
            <a:ext cx="8380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Химические свойства оксида алюминия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0313" y="1928813"/>
            <a:ext cx="4244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Амфотерный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оксид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071938" y="928688"/>
            <a:ext cx="484187" cy="977900"/>
          </a:xfrm>
          <a:prstGeom prst="down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599158">
            <a:off x="3208338" y="2484438"/>
            <a:ext cx="484187" cy="1357312"/>
          </a:xfrm>
          <a:prstGeom prst="down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874849">
            <a:off x="5864225" y="2397125"/>
            <a:ext cx="484188" cy="2794000"/>
          </a:xfrm>
          <a:prstGeom prst="down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" y="3786188"/>
            <a:ext cx="3971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Реагирует с кислотами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86313" y="4929188"/>
            <a:ext cx="381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Реагирует с щелочами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4313" y="4286250"/>
            <a:ext cx="7929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</a:rPr>
              <a:t>AL</a:t>
            </a:r>
            <a:r>
              <a:rPr lang="en-US" sz="3200" b="1" i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3200" b="1" i="1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</a:rPr>
              <a:t> + 6HCL=2ALCL</a:t>
            </a:r>
            <a:r>
              <a:rPr lang="en-US" sz="3200" b="1" i="1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</a:rPr>
              <a:t> + 3H</a:t>
            </a:r>
            <a:r>
              <a:rPr lang="en-US" sz="3200" b="1" i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57375" y="5411788"/>
            <a:ext cx="7286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</a:rPr>
              <a:t>AL</a:t>
            </a:r>
            <a:r>
              <a:rPr lang="en-US" sz="3200" b="1" i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3200" b="1" i="1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</a:rPr>
              <a:t>+ 2NaOH +3H</a:t>
            </a:r>
            <a:r>
              <a:rPr lang="en-US" sz="3200" b="1" i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</a:rPr>
              <a:t>O=2Na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</a:rPr>
              <a:t>AL(OH)</a:t>
            </a:r>
            <a:r>
              <a:rPr lang="en-US" sz="3200" b="1" i="1" baseline="-250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]</a:t>
            </a:r>
            <a:endParaRPr lang="en-US" sz="32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53250" name="Picture 2" descr="C:\Users\n.popov\AppData\Local\Microsoft\Windows\Temporary Internet Files\Content.IE5\Q30J6NOL\MC9004398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714500"/>
            <a:ext cx="1924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 descr="C:\Users\n.popov\AppData\Local\Microsoft\Windows\Temporary Internet Files\Content.IE5\Q30J6NOL\MC9004398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643063"/>
            <a:ext cx="1924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1714500" y="0"/>
            <a:ext cx="93583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Химические свойства </a:t>
            </a:r>
            <a:endParaRPr lang="en-US" sz="44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4400" b="1" i="1" dirty="0" err="1">
                <a:solidFill>
                  <a:schemeClr val="accent6">
                    <a:lumMod val="50000"/>
                  </a:schemeClr>
                </a:solidFill>
              </a:rPr>
              <a:t>гидроксида</a:t>
            </a: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 алюминия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928938" y="1428750"/>
            <a:ext cx="484187" cy="977900"/>
          </a:xfrm>
          <a:prstGeom prst="down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00250" y="2357438"/>
            <a:ext cx="3303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</a:rPr>
              <a:t>Амфотерный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4275" name="Picture 3" descr="C:\Users\n.popov\AppData\Local\Microsoft\Windows\Temporary Internet Files\Content.IE5\TZ8009X1\MC9004465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0"/>
            <a:ext cx="17399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C:\Users\n.popov\AppData\Local\Microsoft\Windows\Temporary Internet Files\Content.IE5\TZ8009X1\MC9004465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75"/>
            <a:ext cx="17399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7"/>
          <p:cNvSpPr/>
          <p:nvPr/>
        </p:nvSpPr>
        <p:spPr>
          <a:xfrm rot="1836075">
            <a:off x="2716213" y="3055938"/>
            <a:ext cx="484187" cy="977900"/>
          </a:xfrm>
          <a:prstGeom prst="down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554003">
            <a:off x="4937125" y="2852738"/>
            <a:ext cx="485775" cy="2468562"/>
          </a:xfrm>
          <a:prstGeom prst="down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14282" y="4000504"/>
            <a:ext cx="4514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Реагирует с кислотами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286250" y="5214938"/>
            <a:ext cx="4295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Реагирует с щелочами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4282" y="4572008"/>
            <a:ext cx="6643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AL(OH)</a:t>
            </a:r>
            <a:r>
              <a:rPr lang="en-US" sz="2800" b="1" i="1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 + 3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HCL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=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ALCL</a:t>
            </a:r>
            <a:r>
              <a:rPr lang="en-US" sz="2800" b="1" i="1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+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 3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en-US" sz="2800" b="1" i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29058" y="5786454"/>
            <a:ext cx="628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AL(OH)</a:t>
            </a:r>
            <a:r>
              <a:rPr lang="en-US" sz="2800" b="1" i="1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+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NaOH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=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AL(OH)</a:t>
            </a:r>
            <a:r>
              <a:rPr lang="en-US" sz="2800" b="1" i="1" baseline="-250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]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572125" y="2071688"/>
            <a:ext cx="33035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Разлагается при </a:t>
            </a:r>
          </a:p>
          <a:p>
            <a:pPr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нагревании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86380" y="3000372"/>
            <a:ext cx="428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AL(OH)</a:t>
            </a:r>
            <a:r>
              <a:rPr lang="en-US" sz="2800" b="1" i="1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=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AL</a:t>
            </a:r>
            <a:r>
              <a:rPr lang="ru-RU" sz="2800" b="1" i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2800" b="1" i="1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+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 3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en-US" sz="2800" b="1" i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9749493">
            <a:off x="4930775" y="1341438"/>
            <a:ext cx="484188" cy="977900"/>
          </a:xfrm>
          <a:prstGeom prst="down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5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5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8" grpId="0" animBg="1"/>
      <p:bldP spid="10" grpId="0" animBg="1"/>
      <p:bldP spid="11" grpId="0"/>
      <p:bldP spid="12" grpId="0"/>
      <p:bldP spid="13" grpId="0"/>
      <p:bldP spid="14" grpId="0"/>
      <p:bldP spid="16" grpId="0"/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63" y="214313"/>
            <a:ext cx="6143625" cy="92392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Соли алюминия</a:t>
            </a:r>
          </a:p>
        </p:txBody>
      </p:sp>
      <p:sp>
        <p:nvSpPr>
          <p:cNvPr id="3" name="Стрелка вправо 2"/>
          <p:cNvSpPr/>
          <p:nvPr/>
        </p:nvSpPr>
        <p:spPr>
          <a:xfrm rot="7544158">
            <a:off x="1820863" y="2001838"/>
            <a:ext cx="2439987" cy="973137"/>
          </a:xfrm>
          <a:prstGeom prst="righ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3425367">
            <a:off x="4702175" y="2028826"/>
            <a:ext cx="2466975" cy="971550"/>
          </a:xfrm>
          <a:prstGeom prst="righ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313" y="3643313"/>
            <a:ext cx="4286250" cy="5842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Растворимые в воде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3643313"/>
            <a:ext cx="4313238" cy="5842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Нерастворимые в воде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" y="5643563"/>
            <a:ext cx="8572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При реакции растворимых солей алюминия с щелочами получается </a:t>
            </a:r>
            <a:r>
              <a:rPr lang="ru-RU" sz="3200" b="1" i="1" u="sng" dirty="0" err="1">
                <a:solidFill>
                  <a:schemeClr val="accent6">
                    <a:lumMod val="50000"/>
                  </a:schemeClr>
                </a:solidFill>
              </a:rPr>
              <a:t>гидроксид</a:t>
            </a:r>
            <a:r>
              <a:rPr lang="ru-RU" sz="3200" b="1" i="1" u="sng" dirty="0">
                <a:solidFill>
                  <a:schemeClr val="accent6">
                    <a:lumMod val="50000"/>
                  </a:schemeClr>
                </a:solidFill>
              </a:rPr>
              <a:t> алюминия</a:t>
            </a: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2000251" y="4572000"/>
            <a:ext cx="1143000" cy="714375"/>
          </a:xfrm>
          <a:prstGeom prst="righ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7188" y="5643563"/>
            <a:ext cx="8040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Al(NO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+ 3KOH       Al(OH)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+ 3KNO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000496" y="6000768"/>
            <a:ext cx="571500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xit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7" grpId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140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8</cp:revision>
  <dcterms:created xsi:type="dcterms:W3CDTF">2014-05-09T13:27:52Z</dcterms:created>
  <dcterms:modified xsi:type="dcterms:W3CDTF">2014-05-10T20:07:35Z</dcterms:modified>
</cp:coreProperties>
</file>