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2" r:id="rId3"/>
    <p:sldId id="276" r:id="rId4"/>
    <p:sldId id="277" r:id="rId5"/>
    <p:sldId id="269" r:id="rId6"/>
    <p:sldId id="270" r:id="rId7"/>
    <p:sldId id="275" r:id="rId8"/>
    <p:sldId id="278" r:id="rId9"/>
    <p:sldId id="271" r:id="rId10"/>
    <p:sldId id="256" r:id="rId11"/>
    <p:sldId id="257" r:id="rId12"/>
    <p:sldId id="258" r:id="rId13"/>
    <p:sldId id="259" r:id="rId14"/>
    <p:sldId id="261" r:id="rId15"/>
    <p:sldId id="262" r:id="rId16"/>
    <p:sldId id="263" r:id="rId17"/>
    <p:sldId id="266" r:id="rId18"/>
    <p:sldId id="267" r:id="rId19"/>
    <p:sldId id="268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9C3F-DCC6-44C7-BDDD-12F6B6FE728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CAD72-820D-48AE-84C5-A24842B354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9C3F-DCC6-44C7-BDDD-12F6B6FE728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AD72-820D-48AE-84C5-A24842B35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9C3F-DCC6-44C7-BDDD-12F6B6FE728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AD72-820D-48AE-84C5-A24842B35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9C3F-DCC6-44C7-BDDD-12F6B6FE728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CAD72-820D-48AE-84C5-A24842B3549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9C3F-DCC6-44C7-BDDD-12F6B6FE728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CAD72-820D-48AE-84C5-A24842B354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9C3F-DCC6-44C7-BDDD-12F6B6FE728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CAD72-820D-48AE-84C5-A24842B354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9C3F-DCC6-44C7-BDDD-12F6B6FE728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CAD72-820D-48AE-84C5-A24842B3549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9C3F-DCC6-44C7-BDDD-12F6B6FE728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CAD72-820D-48AE-84C5-A24842B354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9C3F-DCC6-44C7-BDDD-12F6B6FE728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CAD72-820D-48AE-84C5-A24842B354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9C3F-DCC6-44C7-BDDD-12F6B6FE728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CAD72-820D-48AE-84C5-A24842B354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9C3F-DCC6-44C7-BDDD-12F6B6FE728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CAD72-820D-48AE-84C5-A24842B3549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F6B9C3F-DCC6-44C7-BDDD-12F6B6FE7286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2ACAD72-820D-48AE-84C5-A24842B3549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0%BC%D0%B0%D0%BD%D1%81%D0%BA%D0%B8%D0%B5_%D1%8F%D0%B7%D1%8B%D0%BA%D0%B8" TargetMode="External"/><Relationship Id="rId3" Type="http://schemas.openxmlformats.org/officeDocument/2006/relationships/hyperlink" Target="http://ru.wikipedia.org/wiki/%D0%92%D0%B0%D0%B2%D0%B8%D0%BB%D0%BE%D0%BD" TargetMode="External"/><Relationship Id="rId7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hyperlink" Target="http://ru.wikipedia.org/wiki/%D0%A8%D1%83%D0%BC%D0%B5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4%D1%80%D0%B5%D0%B2%D0%BD%D0%B8%D0%B9_%D0%A0%D0%B8%D0%BC" TargetMode="External"/><Relationship Id="rId5" Type="http://schemas.openxmlformats.org/officeDocument/2006/relationships/hyperlink" Target="http://ru.wikipedia.org/wiki/%D0%94%D1%80%D0%B5%D0%B2%D0%BD%D0%B8%D0%B9_%D0%95%D0%B3%D0%B8%D0%BF%D0%B5%D1%82" TargetMode="External"/><Relationship Id="rId10" Type="http://schemas.openxmlformats.org/officeDocument/2006/relationships/hyperlink" Target="http://ru.wikipedia.org/wiki/%D0%95%D1%81%D1%82%D0%B5%D1%81%D1%82%D0%B2%D0%B5%D0%BD%D0%BD%D0%B0%D1%8F_%D0%B8%D1%81%D1%82%D0%BE%D1%80%D0%B8%D1%8F_(%D0%9F%D0%BB%D0%B8%D0%BD%D0%B8%D0%B9)" TargetMode="External"/><Relationship Id="rId4" Type="http://schemas.openxmlformats.org/officeDocument/2006/relationships/hyperlink" Target="http://ru.wikipedia.org/wiki/%D0%9C%D0%B5%D1%81%D0%BE%D0%BF%D0%BE%D1%82%D0%B0%D0%BC%D0%B8%D1%8F" TargetMode="External"/><Relationship Id="rId9" Type="http://schemas.openxmlformats.org/officeDocument/2006/relationships/hyperlink" Target="http://ru.wikipedia.org/wiki/%D0%9F%D0%BB%D0%B8%D0%BD%D0%B8%D0%B9_%D0%A1%D1%82%D0%B0%D1%80%D1%88%D0%B8%D0%B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%D0%B2%D1%80%D0%BE%D0%BF%D0%B0" TargetMode="External"/><Relationship Id="rId2" Type="http://schemas.openxmlformats.org/officeDocument/2006/relationships/hyperlink" Target="http://ru.wikipedia.org/wiki/%D0%A8%D0%B5%D0%B2%D1%80%D1%91%D0%BB%D1%8C,_%D0%9C%D0%B8%D1%88%D0%B5%D0%BB%D1%8C_%D0%AD%D0%B6%D0%B5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6%D0%B8%D1%80" TargetMode="External"/><Relationship Id="rId5" Type="http://schemas.openxmlformats.org/officeDocument/2006/relationships/hyperlink" Target="http://ru.wikipedia.org/wiki/%D0%93%D0%B8%D0%B4%D1%80%D0%BE%D0%BB%D0%B8%D0%B7" TargetMode="External"/><Relationship Id="rId4" Type="http://schemas.openxmlformats.org/officeDocument/2006/relationships/hyperlink" Target="http://ru.wikipedia.org/wiki/%D0%A1%D0%A8%D0%9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1%82%D0%B5%D0%B0%D1%80%D0%B8%D0%BD%D0%BE%D0%B2%D0%B0%D1%8F_%D0%BA%D0%B8%D1%81%D0%BB%D0%BE%D1%82%D0%B0" TargetMode="External"/><Relationship Id="rId13" Type="http://schemas.openxmlformats.org/officeDocument/2006/relationships/hyperlink" Target="http://ru.wikipedia.org/wiki/%D0%9C%D1%8B%D0%BB%D0%BE#cite_note-bse-1" TargetMode="External"/><Relationship Id="rId3" Type="http://schemas.openxmlformats.org/officeDocument/2006/relationships/hyperlink" Target="http://ru.wikipedia.org/wiki/%D0%A1%D0%BE%D0%BB%D0%B8" TargetMode="External"/><Relationship Id="rId7" Type="http://schemas.openxmlformats.org/officeDocument/2006/relationships/hyperlink" Target="http://ru.wikipedia.org/wiki/%D0%90%D0%BC%D0%BC%D0%BE%D0%BD%D0%B8%D0%B9" TargetMode="External"/><Relationship Id="rId12" Type="http://schemas.openxmlformats.org/officeDocument/2006/relationships/hyperlink" Target="http://ru.wikipedia.org/wiki/%D0%9E%D0%BB%D0%B5%D0%B8%D0%BD%D0%BE%D0%B2%D0%B0%D1%8F_%D0%BA%D0%B8%D1%81%D0%BB%D0%BE%D1%82%D0%B0" TargetMode="External"/><Relationship Id="rId2" Type="http://schemas.openxmlformats.org/officeDocument/2006/relationships/hyperlink" Target="http://ru.wikipedia.org/wiki/%D0%A0%D0%B0%D1%81%D1%82%D0%B2%D0%BE%D1%80%D0%B8%D0%BC%D0%BE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0%D0%BB%D0%B8%D0%B9" TargetMode="External"/><Relationship Id="rId11" Type="http://schemas.openxmlformats.org/officeDocument/2006/relationships/hyperlink" Target="http://ru.wikipedia.org/wiki/%D0%9B%D0%B0%D1%83%D1%80%D0%B8%D0%BD%D0%BE%D0%B2%D0%B0%D1%8F_%D0%BA%D0%B8%D1%81%D0%BB%D0%BE%D1%82%D0%B0" TargetMode="External"/><Relationship Id="rId5" Type="http://schemas.openxmlformats.org/officeDocument/2006/relationships/hyperlink" Target="http://ru.wikipedia.org/wiki/%D0%9D%D0%B0%D1%82%D1%80%D0%B8%D0%B9" TargetMode="External"/><Relationship Id="rId15" Type="http://schemas.openxmlformats.org/officeDocument/2006/relationships/hyperlink" Target="http://ru.wikipedia.org/wiki/%D0%9A%D1%80%D0%B0%D1%81%D0%B8%D1%82%D0%B5%D0%BB%D0%B8" TargetMode="External"/><Relationship Id="rId10" Type="http://schemas.openxmlformats.org/officeDocument/2006/relationships/hyperlink" Target="http://ru.wikipedia.org/wiki/%D0%9C%D0%B8%D1%80%D0%B8%D1%81%D1%82%D0%B8%D0%BD%D0%BE%D0%B2%D0%B0%D1%8F_%D0%BA%D0%B8%D1%81%D0%BB%D0%BE%D1%82%D0%B0" TargetMode="External"/><Relationship Id="rId4" Type="http://schemas.openxmlformats.org/officeDocument/2006/relationships/hyperlink" Target="http://ru.wikipedia.org/wiki/%D0%96%D0%B8%D1%80%D0%BD%D1%8B%D0%B5_%D0%BA%D0%B8%D1%81%D0%BB%D0%BE%D1%82%D1%8B" TargetMode="External"/><Relationship Id="rId9" Type="http://schemas.openxmlformats.org/officeDocument/2006/relationships/hyperlink" Target="http://ru.wikipedia.org/wiki/%D0%9F%D0%B0%D0%BB%D1%8C%D0%BC%D0%B8%D1%82%D0%B8%D0%BD%D0%BE%D0%B2%D0%B0%D1%8F_%D0%BA%D0%B8%D1%81%D0%BB%D0%BE%D1%82%D0%B0" TargetMode="External"/><Relationship Id="rId14" Type="http://schemas.openxmlformats.org/officeDocument/2006/relationships/hyperlink" Target="http://ru.wikipedia.org/wiki/%D0%90%D1%80%D0%BE%D0%BC%D0%B0%D1%82%D0%B8%D0%B7%D0%B0%D1%82%D0%BE%D1%80%D1%8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Arial Black" pitchFamily="34" charset="0"/>
              </a:rPr>
              <a:t>Технология изготовления мыла</a:t>
            </a:r>
            <a:endParaRPr lang="ru-RU" sz="4000" dirty="0">
              <a:solidFill>
                <a:schemeClr val="tx2">
                  <a:lumMod val="10000"/>
                  <a:lumOff val="9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Elena\Desktop\ршзщ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2157" cy="62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lena\Desktop\ршзщ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24862" cy="59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lena\Desktop\ршзщ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88640"/>
            <a:ext cx="8643938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6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Elena\Desktop\ршзщ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0" y="93119"/>
            <a:ext cx="8789988" cy="65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Elena\Desktop\ршзщ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0613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ena\Desktop\ршзщ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6" y="16004"/>
            <a:ext cx="8783637" cy="65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G:\Новая папка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6" y="3602693"/>
            <a:ext cx="2827866" cy="317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Elena\Desktop\ршзщ\Рисуно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5400"/>
            <a:ext cx="8643938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Elena\Desktop\ршзщ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144"/>
            <a:ext cx="8643938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Elena\Desktop\ршзщ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682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Elena\Desktop\ршзщ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30" y="836712"/>
            <a:ext cx="8865009" cy="55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Elena\Desktop\ршзщ\Рисунок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50825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0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116" y="1361114"/>
            <a:ext cx="8445624" cy="2880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>
                <a:latin typeface="Bookman Old Style" pitchFamily="18" charset="0"/>
                <a:ea typeface="+mj-ea"/>
                <a:cs typeface="Arial" pitchFamily="34" charset="0"/>
              </a:rPr>
              <a:t>Мы́ло</a:t>
            </a:r>
            <a:r>
              <a:rPr lang="ru-RU" sz="2800" dirty="0" smtClean="0">
                <a:latin typeface="Bookman Old Style" pitchFamily="18" charset="0"/>
                <a:ea typeface="+mj-ea"/>
                <a:cs typeface="Arial" pitchFamily="34" charset="0"/>
              </a:rPr>
              <a:t> — жидкий или твёрдый продукт, </a:t>
            </a:r>
          </a:p>
          <a:p>
            <a:pPr marL="0" indent="0">
              <a:buNone/>
            </a:pPr>
            <a:r>
              <a:rPr lang="ru-RU" sz="2800" dirty="0" smtClean="0">
                <a:latin typeface="Bookman Old Style" pitchFamily="18" charset="0"/>
                <a:ea typeface="+mj-ea"/>
                <a:cs typeface="Arial" pitchFamily="34" charset="0"/>
              </a:rPr>
              <a:t>содержащий поверхностно-активные </a:t>
            </a:r>
          </a:p>
          <a:p>
            <a:pPr marL="0" indent="0">
              <a:buNone/>
            </a:pPr>
            <a:r>
              <a:rPr lang="ru-RU" sz="2800" dirty="0" smtClean="0">
                <a:latin typeface="Bookman Old Style" pitchFamily="18" charset="0"/>
                <a:ea typeface="+mj-ea"/>
                <a:cs typeface="Arial" pitchFamily="34" charset="0"/>
              </a:rPr>
              <a:t>вещества, в соединении с водой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Мыловарение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739954"/>
            <a:ext cx="438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Bookman Old Style" pitchFamily="18" charset="0"/>
                <a:ea typeface="+mj-ea"/>
                <a:cs typeface="Arial" pitchFamily="34" charset="0"/>
              </a:rPr>
              <a:t>используемое </a:t>
            </a:r>
            <a:r>
              <a:rPr lang="ru-RU" sz="2800" dirty="0" smtClean="0">
                <a:latin typeface="Bookman Old Style" pitchFamily="18" charset="0"/>
                <a:ea typeface="+mj-ea"/>
                <a:cs typeface="Arial" pitchFamily="34" charset="0"/>
              </a:rPr>
              <a:t>либо </a:t>
            </a:r>
            <a:r>
              <a:rPr lang="ru-RU" sz="2800" dirty="0">
                <a:latin typeface="Bookman Old Style" pitchFamily="18" charset="0"/>
                <a:ea typeface="+mj-ea"/>
                <a:cs typeface="Arial" pitchFamily="34" charset="0"/>
              </a:rPr>
              <a:t>как косметическое </a:t>
            </a:r>
          </a:p>
          <a:p>
            <a:r>
              <a:rPr lang="ru-RU" sz="2800" dirty="0">
                <a:latin typeface="Bookman Old Style" pitchFamily="18" charset="0"/>
                <a:ea typeface="+mj-ea"/>
                <a:cs typeface="Arial" pitchFamily="34" charset="0"/>
              </a:rPr>
              <a:t>средство, либо </a:t>
            </a:r>
            <a:r>
              <a:rPr lang="ru-RU" sz="2800" dirty="0" smtClean="0">
                <a:latin typeface="Bookman Old Style" pitchFamily="18" charset="0"/>
                <a:ea typeface="+mj-ea"/>
                <a:cs typeface="Arial" pitchFamily="34" charset="0"/>
              </a:rPr>
              <a:t>как</a:t>
            </a:r>
          </a:p>
          <a:p>
            <a:r>
              <a:rPr lang="ru-RU" sz="2800" dirty="0" smtClean="0">
                <a:latin typeface="Bookman Old Style" pitchFamily="18" charset="0"/>
                <a:ea typeface="+mj-ea"/>
                <a:cs typeface="Arial" pitchFamily="34" charset="0"/>
              </a:rPr>
              <a:t>средство </a:t>
            </a:r>
            <a:r>
              <a:rPr lang="ru-RU" sz="2800" dirty="0">
                <a:latin typeface="Bookman Old Style" pitchFamily="18" charset="0"/>
                <a:ea typeface="+mj-ea"/>
                <a:cs typeface="Arial" pitchFamily="34" charset="0"/>
              </a:rPr>
              <a:t>бытовой химии</a:t>
            </a:r>
          </a:p>
        </p:txBody>
      </p:sp>
      <p:pic>
        <p:nvPicPr>
          <p:cNvPr id="2050" name="Picture 2" descr="C:\Users\Elena\Desktop\ршзщ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27" y="4653136"/>
            <a:ext cx="2243138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Elena\Desktop\ршзщ\Рисуно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3152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5112568"/>
          </a:xfrm>
        </p:spPr>
        <p:txBody>
          <a:bodyPr>
            <a:normAutofit/>
          </a:bodyPr>
          <a:lstStyle/>
          <a:p>
            <a:r>
              <a:rPr lang="ru-RU" dirty="0"/>
              <a:t>По имеющимся данным, мыло изготовляли ещё в древних </a:t>
            </a:r>
            <a:r>
              <a:rPr lang="ru-RU" dirty="0">
                <a:hlinkClick r:id="rId2" tooltip="Шумер"/>
              </a:rPr>
              <a:t>Шумере</a:t>
            </a:r>
            <a:r>
              <a:rPr lang="ru-RU" dirty="0"/>
              <a:t> и </a:t>
            </a:r>
            <a:r>
              <a:rPr lang="ru-RU" dirty="0">
                <a:hlinkClick r:id="rId3" tooltip="Вавилон"/>
              </a:rPr>
              <a:t>Вавилоне</a:t>
            </a:r>
            <a:r>
              <a:rPr lang="ru-RU" dirty="0"/>
              <a:t> (около 2800 г. до н. э.). Описание технологии изготовления мыла найдено в </a:t>
            </a:r>
            <a:r>
              <a:rPr lang="ru-RU" dirty="0">
                <a:hlinkClick r:id="rId4" tooltip="Месопотамия"/>
              </a:rPr>
              <a:t>Месопотамии</a:t>
            </a:r>
            <a:r>
              <a:rPr lang="ru-RU" dirty="0"/>
              <a:t> на глиняных табличках, относящихся примерно к 2200 г. до н. э. </a:t>
            </a:r>
            <a:r>
              <a:rPr lang="ru-RU" dirty="0">
                <a:hlinkClick r:id="rId5" tooltip="Древний Египет"/>
              </a:rPr>
              <a:t>Египетский</a:t>
            </a:r>
            <a:r>
              <a:rPr lang="ru-RU" dirty="0"/>
              <a:t> папирус середины второго тысячелетия до нашей эры свидетельствует, что египтяне регулярно употребляли мыло в омовениях. Широко применяли подобные моющие средства и в </a:t>
            </a:r>
            <a:r>
              <a:rPr lang="ru-RU" dirty="0">
                <a:hlinkClick r:id="rId6" tooltip="Древний Рим"/>
              </a:rPr>
              <a:t>Древнем Риме</a:t>
            </a:r>
            <a:r>
              <a:rPr lang="ru-RU" dirty="0"/>
              <a:t>, где впервые встречается упоминание мыла (</a:t>
            </a:r>
            <a:r>
              <a:rPr lang="ru-RU" dirty="0">
                <a:hlinkClick r:id="rId7" tooltip="Латинский язык"/>
              </a:rPr>
              <a:t>лат.</a:t>
            </a:r>
            <a:r>
              <a:rPr lang="ru-RU" dirty="0"/>
              <a:t> </a:t>
            </a:r>
            <a:r>
              <a:rPr lang="ru-RU" i="1" dirty="0" err="1"/>
              <a:t>sapo</a:t>
            </a:r>
            <a:r>
              <a:rPr lang="ru-RU" dirty="0"/>
              <a:t>, затем перешедшее во многие </a:t>
            </a:r>
            <a:r>
              <a:rPr lang="ru-RU" dirty="0">
                <a:hlinkClick r:id="rId8" tooltip="Романские языки"/>
              </a:rPr>
              <a:t>романские языки</a:t>
            </a:r>
            <a:r>
              <a:rPr lang="ru-RU" dirty="0"/>
              <a:t>) у </a:t>
            </a:r>
            <a:r>
              <a:rPr lang="ru-RU" dirty="0">
                <a:hlinkClick r:id="rId9" tooltip="Плиний Старший"/>
              </a:rPr>
              <a:t>Плиния Старшего</a:t>
            </a:r>
            <a:r>
              <a:rPr lang="ru-RU" dirty="0"/>
              <a:t> в «</a:t>
            </a:r>
            <a:r>
              <a:rPr lang="ru-RU" dirty="0">
                <a:hlinkClick r:id="rId10" tooltip="Естественная история (Плиний)"/>
              </a:rPr>
              <a:t>Естественной истории</a:t>
            </a:r>
            <a:r>
              <a:rPr lang="ru-RU" dirty="0"/>
              <a:t>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720080"/>
          </a:xfrm>
        </p:spPr>
        <p:txBody>
          <a:bodyPr/>
          <a:lstStyle/>
          <a:p>
            <a:r>
              <a:rPr lang="ru-RU" dirty="0" smtClean="0"/>
              <a:t>          История мыла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2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5801"/>
            <a:ext cx="8496944" cy="5479503"/>
          </a:xfrm>
        </p:spPr>
        <p:txBody>
          <a:bodyPr>
            <a:normAutofit/>
          </a:bodyPr>
          <a:lstStyle/>
          <a:p>
            <a:r>
              <a:rPr lang="ru-RU" dirty="0"/>
              <a:t>В 1808 году французский химик </a:t>
            </a:r>
            <a:r>
              <a:rPr lang="ru-RU" dirty="0">
                <a:hlinkClick r:id="rId2" tooltip="Шеврёль, Мишель Эжен"/>
              </a:rPr>
              <a:t>Мишель </a:t>
            </a:r>
            <a:r>
              <a:rPr lang="ru-RU" dirty="0" err="1">
                <a:hlinkClick r:id="rId2" tooltip="Шеврёль, Мишель Эжен"/>
              </a:rPr>
              <a:t>Эжен</a:t>
            </a:r>
            <a:r>
              <a:rPr lang="ru-RU" dirty="0">
                <a:hlinkClick r:id="rId2" tooltip="Шеврёль, Мишель Эжен"/>
              </a:rPr>
              <a:t> </a:t>
            </a:r>
            <a:r>
              <a:rPr lang="ru-RU" dirty="0" err="1">
                <a:hlinkClick r:id="rId2" tooltip="Шеврёль, Мишель Эжен"/>
              </a:rPr>
              <a:t>Шеврёль</a:t>
            </a:r>
            <a:r>
              <a:rPr lang="ru-RU" dirty="0"/>
              <a:t> (1786−1889) по просьбе владельцев текстильной фабрики установил состав мыла. В результате анализа оказалось, что мыло — это натриевая соль высшей жирной (карбоновой) кислоты.</a:t>
            </a:r>
          </a:p>
          <a:p>
            <a:r>
              <a:rPr lang="ru-RU" dirty="0"/>
              <a:t>В </a:t>
            </a:r>
            <a:r>
              <a:rPr lang="ru-RU" dirty="0">
                <a:hlinkClick r:id="rId3" tooltip="Европа"/>
              </a:rPr>
              <a:t>Европе</a:t>
            </a:r>
            <a:r>
              <a:rPr lang="ru-RU" dirty="0"/>
              <a:t> и </a:t>
            </a:r>
            <a:r>
              <a:rPr lang="ru-RU" dirty="0">
                <a:hlinkClick r:id="rId4" tooltip="США"/>
              </a:rPr>
              <a:t>США</a:t>
            </a:r>
            <a:r>
              <a:rPr lang="ru-RU" dirty="0"/>
              <a:t> непрерывный процесс мыловарения был отработан в конце 1930-х годов вместе с непрерывным процессом </a:t>
            </a:r>
            <a:r>
              <a:rPr lang="ru-RU" dirty="0">
                <a:hlinkClick r:id="rId5" tooltip="Гидролиз"/>
              </a:rPr>
              <a:t>гидролиза</a:t>
            </a:r>
            <a:r>
              <a:rPr lang="ru-RU" dirty="0"/>
              <a:t> (расщепления) </a:t>
            </a:r>
            <a:r>
              <a:rPr lang="ru-RU" dirty="0">
                <a:hlinkClick r:id="rId6" tooltip="Жир"/>
              </a:rPr>
              <a:t>жиров</a:t>
            </a:r>
            <a:r>
              <a:rPr lang="ru-RU" dirty="0"/>
              <a:t> водой и паром высокого давления в мыловаренных башнях.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77240" y="5791199"/>
            <a:ext cx="7543800" cy="457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0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5328592"/>
          </a:xfrm>
        </p:spPr>
        <p:txBody>
          <a:bodyPr>
            <a:normAutofit/>
          </a:bodyPr>
          <a:lstStyle/>
          <a:p>
            <a:r>
              <a:rPr lang="ru-RU" dirty="0"/>
              <a:t> Для приготовления твердого мыла берут 2 кг каустической соды, распускают в 8 литрах воды, доводят раствор до 25°С и вливают его в расплавленное и охлажденное до 50°С сало (сало должно быть несоленое и берется его 12 кг 800 г на указанное количество воды и соды). Полученную жидкую смесь тщательно размешивают, пока вся масса не станет совершенно однородной, после чего разливают по деревянным ящикам, хорошо окутанным войлоком, и ставят в теплое сухое место. По истечении 4-5 дней масса затвердевает и мыло готово. Если хотят иметь более пенистое мыло, то к указанному количеству воды добавляют еще 400 г очищенного поташа или берут сала на 2 кг меньше и добавляют такое же количество кокосового масла.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		Твердое мыло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3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4968551"/>
          </a:xfrm>
        </p:spPr>
        <p:txBody>
          <a:bodyPr>
            <a:normAutofit/>
          </a:bodyPr>
          <a:lstStyle/>
          <a:p>
            <a:r>
              <a:rPr lang="ru-RU" dirty="0"/>
              <a:t>  Для приготовления жидкого мыла распускают в 2 кг воды такое же количество неочищенного едкого калия, доводят раствор до 25°С и тщательно смешивают с 8 кг несоленого сала, предварительно растопленного и охлажденного до 50°С. в дальнейшем поступают, как указано выше.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77240" y="6858000"/>
            <a:ext cx="7543800" cy="4594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1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/>
          </a:bodyPr>
          <a:lstStyle/>
          <a:p>
            <a:r>
              <a:rPr lang="ru-RU" dirty="0"/>
              <a:t>Мыло ручной работы может быть также сделано из специальной мыльной основы, продающейся в специализированных магазинах. Основа может быть растоплена в микроволновой печи. В отличие от мыла, полученного промышленным путём, мыло ручной работы хуже мылится, поскольку входящие в состав мыльной основы ингредиенты более щадящие и мягкие. По той же причине оно быстрее смыливается, чем аналогичного веса промышленное мыло; и оно довольно скользкое.</a:t>
            </a:r>
          </a:p>
          <a:p>
            <a:r>
              <a:rPr lang="ru-RU" dirty="0"/>
              <a:t>Мыло, произведённое из непосредственно щёлочи и жиров вручную, требует от мыловара соблюдения техники безопасности при работе с щёлочью. С другой стороны, полный контроль за процессом создания мыла позволяет мыловару создать именно тот продукт, который ему нужен.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16632"/>
            <a:ext cx="818388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Мыло ручной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7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988840"/>
            <a:ext cx="8183880" cy="4680520"/>
          </a:xfrm>
        </p:spPr>
        <p:txBody>
          <a:bodyPr>
            <a:normAutofit/>
          </a:bodyPr>
          <a:lstStyle/>
          <a:p>
            <a:r>
              <a:rPr lang="ru-RU" dirty="0"/>
              <a:t>В химическом отношении основным компонентом твёрдого мыла являются смесь </a:t>
            </a:r>
            <a:r>
              <a:rPr lang="ru-RU" dirty="0">
                <a:hlinkClick r:id="rId2" tooltip="Растворимость"/>
              </a:rPr>
              <a:t>растворимых</a:t>
            </a:r>
            <a:r>
              <a:rPr lang="ru-RU" dirty="0"/>
              <a:t> </a:t>
            </a:r>
            <a:r>
              <a:rPr lang="ru-RU" dirty="0">
                <a:hlinkClick r:id="rId3" tooltip="Соли"/>
              </a:rPr>
              <a:t>солей</a:t>
            </a:r>
            <a:r>
              <a:rPr lang="ru-RU" dirty="0"/>
              <a:t> </a:t>
            </a:r>
            <a:r>
              <a:rPr lang="ru-RU" dirty="0">
                <a:hlinkClick r:id="rId4" tooltip="Жирные кислоты"/>
              </a:rPr>
              <a:t>высших жирных кислот</a:t>
            </a:r>
            <a:r>
              <a:rPr lang="ru-RU" dirty="0"/>
              <a:t>. Обычно это </a:t>
            </a:r>
            <a:r>
              <a:rPr lang="ru-RU" dirty="0">
                <a:hlinkClick r:id="rId5" tooltip="Натрий"/>
              </a:rPr>
              <a:t>натриевые</a:t>
            </a:r>
            <a:r>
              <a:rPr lang="ru-RU" dirty="0"/>
              <a:t>, реже — </a:t>
            </a:r>
            <a:r>
              <a:rPr lang="ru-RU" dirty="0">
                <a:hlinkClick r:id="rId6" tooltip="Калий"/>
              </a:rPr>
              <a:t>калиевые</a:t>
            </a:r>
            <a:r>
              <a:rPr lang="ru-RU" dirty="0"/>
              <a:t> и </a:t>
            </a:r>
            <a:r>
              <a:rPr lang="ru-RU" dirty="0">
                <a:hlinkClick r:id="rId7" tooltip="Аммоний"/>
              </a:rPr>
              <a:t>аммониевые</a:t>
            </a:r>
            <a:r>
              <a:rPr lang="ru-RU" dirty="0"/>
              <a:t> соли таких кислот, как </a:t>
            </a:r>
            <a:r>
              <a:rPr lang="ru-RU" dirty="0">
                <a:hlinkClick r:id="rId8" tooltip="Стеариновая кислота"/>
              </a:rPr>
              <a:t>стеариновая</a:t>
            </a:r>
            <a:r>
              <a:rPr lang="ru-RU" dirty="0"/>
              <a:t>, </a:t>
            </a:r>
            <a:r>
              <a:rPr lang="ru-RU" dirty="0">
                <a:hlinkClick r:id="rId9" tooltip="Пальмитиновая кислота"/>
              </a:rPr>
              <a:t>пальмитиновая</a:t>
            </a:r>
            <a:r>
              <a:rPr lang="ru-RU" dirty="0"/>
              <a:t>, </a:t>
            </a:r>
            <a:r>
              <a:rPr lang="ru-RU" dirty="0" err="1">
                <a:hlinkClick r:id="rId10" tooltip="Миристиновая кислота"/>
              </a:rPr>
              <a:t>миристиновая</a:t>
            </a:r>
            <a:r>
              <a:rPr lang="ru-RU" dirty="0"/>
              <a:t>, </a:t>
            </a:r>
            <a:r>
              <a:rPr lang="ru-RU" dirty="0" err="1">
                <a:hlinkClick r:id="rId11" tooltip="Лауриновая кислота"/>
              </a:rPr>
              <a:t>лауриновая</a:t>
            </a:r>
            <a:r>
              <a:rPr lang="ru-RU" dirty="0"/>
              <a:t> и </a:t>
            </a:r>
            <a:r>
              <a:rPr lang="ru-RU" dirty="0">
                <a:hlinkClick r:id="rId12" tooltip="Олеиновая кислота"/>
              </a:rPr>
              <a:t>олеиновая</a:t>
            </a:r>
            <a:r>
              <a:rPr lang="ru-RU" baseline="30000" dirty="0">
                <a:hlinkClick r:id="rId13"/>
              </a:rPr>
              <a:t>[1]</a:t>
            </a:r>
            <a:r>
              <a:rPr lang="ru-RU" dirty="0"/>
              <a:t>.</a:t>
            </a:r>
          </a:p>
          <a:p>
            <a:r>
              <a:rPr lang="ru-RU" dirty="0"/>
              <a:t>Один из вариантов химического состава твёрдого мыла — C</a:t>
            </a:r>
            <a:r>
              <a:rPr lang="ru-RU" baseline="-25000" dirty="0"/>
              <a:t>17</a:t>
            </a:r>
            <a:r>
              <a:rPr lang="ru-RU" dirty="0"/>
              <a:t>H</a:t>
            </a:r>
            <a:r>
              <a:rPr lang="ru-RU" baseline="-25000" dirty="0"/>
              <a:t>35</a:t>
            </a:r>
            <a:r>
              <a:rPr lang="ru-RU" dirty="0"/>
              <a:t>COONa (жидкого — C</a:t>
            </a:r>
            <a:r>
              <a:rPr lang="ru-RU" baseline="-25000" dirty="0"/>
              <a:t>17</a:t>
            </a:r>
            <a:r>
              <a:rPr lang="ru-RU" dirty="0"/>
              <a:t>H</a:t>
            </a:r>
            <a:r>
              <a:rPr lang="ru-RU" baseline="-25000" dirty="0"/>
              <a:t>35</a:t>
            </a:r>
            <a:r>
              <a:rPr lang="ru-RU" dirty="0"/>
              <a:t>COOK).</a:t>
            </a:r>
          </a:p>
          <a:p>
            <a:r>
              <a:rPr lang="ru-RU" dirty="0"/>
              <a:t>Дополнительно в составе мыла могут быть и другие вещества, обладающие моющим действием, а также </a:t>
            </a:r>
            <a:r>
              <a:rPr lang="ru-RU" dirty="0" err="1">
                <a:hlinkClick r:id="rId14" tooltip="Ароматизаторы"/>
              </a:rPr>
              <a:t>ароматизаторы</a:t>
            </a:r>
            <a:r>
              <a:rPr lang="ru-RU" dirty="0"/>
              <a:t> и </a:t>
            </a:r>
            <a:r>
              <a:rPr lang="ru-RU" dirty="0">
                <a:hlinkClick r:id="rId15" tooltip="Красители"/>
              </a:rPr>
              <a:t>красители</a:t>
            </a:r>
            <a:r>
              <a:rPr lang="ru-RU" dirty="0"/>
              <a:t> и порошки.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Состав мыла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5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na\Desktop\ршзщ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7" y="116632"/>
            <a:ext cx="9001703" cy="67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G:\Новая папка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8" y="116632"/>
            <a:ext cx="31954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178</TotalTime>
  <Words>217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Презентация PowerPoint</vt:lpstr>
      <vt:lpstr>Мыловарение</vt:lpstr>
      <vt:lpstr>          История мыла</vt:lpstr>
      <vt:lpstr>Презентация PowerPoint</vt:lpstr>
      <vt:lpstr>  Твердое мыло</vt:lpstr>
      <vt:lpstr>Презентация PowerPoint</vt:lpstr>
      <vt:lpstr>Мыло ручной работы.</vt:lpstr>
      <vt:lpstr>                 Состав мыла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Мыловарение</dc:title>
  <dc:creator>Elena</dc:creator>
  <cp:lastModifiedBy>Elena</cp:lastModifiedBy>
  <cp:revision>17</cp:revision>
  <dcterms:created xsi:type="dcterms:W3CDTF">2014-01-26T07:07:36Z</dcterms:created>
  <dcterms:modified xsi:type="dcterms:W3CDTF">2014-05-12T14:10:27Z</dcterms:modified>
</cp:coreProperties>
</file>