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303" r:id="rId2"/>
    <p:sldId id="290" r:id="rId3"/>
    <p:sldId id="291" r:id="rId4"/>
    <p:sldId id="292" r:id="rId5"/>
    <p:sldId id="293" r:id="rId6"/>
    <p:sldId id="294" r:id="rId7"/>
    <p:sldId id="277" r:id="rId8"/>
    <p:sldId id="283" r:id="rId9"/>
    <p:sldId id="300" r:id="rId10"/>
    <p:sldId id="301" r:id="rId11"/>
    <p:sldId id="286" r:id="rId12"/>
    <p:sldId id="262" r:id="rId13"/>
    <p:sldId id="282" r:id="rId14"/>
    <p:sldId id="299" r:id="rId15"/>
    <p:sldId id="298" r:id="rId16"/>
    <p:sldId id="295" r:id="rId17"/>
    <p:sldId id="296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CC0000"/>
    <a:srgbClr val="000099"/>
    <a:srgbClr val="FF0000"/>
    <a:srgbClr val="CCFF33"/>
    <a:srgbClr val="00CC00"/>
    <a:srgbClr val="CCFF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7CB14-6D3B-4E3B-9092-283798DE0235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391B4-97A2-497D-BCA5-92A5E3B786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C41E2-F53B-48CC-9712-131A3BC58FD7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15F88-1CB3-4596-B6D8-E07374A5DD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29C5B-0A32-4EFF-9DD7-D7BDADD7AB07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79E99-09D5-4704-8BBA-3350189AE5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CC49CC-8B71-46CA-ADD9-A441850F6AED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404572-CBC1-451A-B426-6FB5F15C76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EDF0B-11F9-419F-95F1-15A2FC36404E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28507-12C6-424A-BEF2-5FAA9A6640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82DF9-9CA5-4769-92FF-3E42B71FC01C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D8788-204D-4F1B-9A84-EC3BD0910B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9E3E1-3336-48EE-998B-BF145F485009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BB63A-7C09-4865-8824-7D5C5AA294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2A7F1-63DA-4528-A1A9-A5199FE69838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D27B8-0F7E-4D51-8736-2E5EB82456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71E30-0528-442D-BD3B-88BDC7F13AD2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572D5-A40A-4EDD-B5ED-1779F10490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1A1A6-9420-4614-8FCD-87E72A2B175E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2D46C-A09E-44DD-AAE7-BCAA7543F8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851CD-A85E-4EFF-8E52-A95EB261F507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FBC70-3247-44EF-BBDF-5C054EBC5B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756D3-16C2-4831-98BC-7275AF976796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01E43-8851-425C-A4AA-AA02ECD0D1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734BC8-A29B-4924-9CA6-920AD2FB677E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CFCF941-C7E2-4DA8-B972-5D93AE877D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pull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WYXx9E7RQe4&amp;feature=share" TargetMode="Externa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42844" y="1500174"/>
            <a:ext cx="7000924" cy="1368425"/>
          </a:xfrm>
        </p:spPr>
        <p:txBody>
          <a:bodyPr/>
          <a:lstStyle/>
          <a:p>
            <a:r>
              <a:rPr lang="ru-RU" sz="6600" b="1" i="1" spc="3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anose="03010101010201010101" pitchFamily="66" charset="0"/>
                <a:cs typeface="Times New Roman" pitchFamily="18" charset="0"/>
              </a:rPr>
              <a:t>«</a:t>
            </a:r>
            <a:r>
              <a:rPr lang="ru-RU" sz="6600" b="1" i="1" spc="300" dirty="0" smtClean="0">
                <a:solidFill>
                  <a:schemeClr val="accent4">
                    <a:lumMod val="50000"/>
                  </a:schemeClr>
                </a:solidFill>
                <a:latin typeface="Monotype Corsiva" panose="03010101010201010101" pitchFamily="66" charset="0"/>
              </a:rPr>
              <a:t>Влияние фенолов </a:t>
            </a:r>
            <a:br>
              <a:rPr lang="ru-RU" sz="6600" b="1" i="1" spc="300" dirty="0" smtClean="0">
                <a:solidFill>
                  <a:schemeClr val="accent4">
                    <a:lumMod val="50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6600" b="1" i="1" spc="300" dirty="0" smtClean="0">
                <a:solidFill>
                  <a:schemeClr val="accent4">
                    <a:lumMod val="50000"/>
                  </a:schemeClr>
                </a:solidFill>
                <a:latin typeface="Monotype Corsiva" panose="03010101010201010101" pitchFamily="66" charset="0"/>
              </a:rPr>
              <a:t>на нас и окружающую среду:</a:t>
            </a:r>
            <a:r>
              <a:rPr lang="ru-RU" sz="6600" b="1" i="1" spc="300" dirty="0" smtClean="0">
                <a:latin typeface="Monotype Corsiva" panose="03010101010201010101" pitchFamily="66" charset="0"/>
              </a:rPr>
              <a:t> </a:t>
            </a:r>
            <a:r>
              <a:rPr lang="ru-RU" sz="6600" b="1" i="1" spc="300" dirty="0">
                <a:solidFill>
                  <a:schemeClr val="tx2">
                    <a:lumMod val="40000"/>
                    <a:lumOff val="60000"/>
                  </a:schemeClr>
                </a:solidFill>
                <a:latin typeface="Monotype Corsiva" panose="03010101010201010101" pitchFamily="66" charset="0"/>
              </a:rPr>
              <a:t>+</a:t>
            </a:r>
            <a:r>
              <a:rPr lang="ru-RU" sz="6600" b="1" i="1" spc="300" dirty="0">
                <a:latin typeface="Monotype Corsiva" panose="03010101010201010101" pitchFamily="66" charset="0"/>
              </a:rPr>
              <a:t> </a:t>
            </a:r>
            <a:r>
              <a:rPr lang="ru-RU" sz="6600" b="1" i="1" spc="300" dirty="0">
                <a:solidFill>
                  <a:schemeClr val="accent4">
                    <a:lumMod val="50000"/>
                  </a:schemeClr>
                </a:solidFill>
                <a:latin typeface="Monotype Corsiva" panose="03010101010201010101" pitchFamily="66" charset="0"/>
              </a:rPr>
              <a:t>и</a:t>
            </a:r>
            <a:r>
              <a:rPr lang="ru-RU" sz="6600" b="1" i="1" spc="300" dirty="0">
                <a:latin typeface="Monotype Corsiva" panose="03010101010201010101" pitchFamily="66" charset="0"/>
              </a:rPr>
              <a:t> </a:t>
            </a:r>
            <a:r>
              <a:rPr lang="ru-RU" sz="6600" b="1" i="1" spc="300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-</a:t>
            </a:r>
            <a:r>
              <a:rPr lang="ru-RU" sz="6600" b="1" i="1" spc="300" dirty="0" smtClean="0">
                <a:solidFill>
                  <a:schemeClr val="accent4">
                    <a:lumMod val="50000"/>
                  </a:schemeClr>
                </a:solidFill>
                <a:latin typeface="Monotype Corsiva" panose="03010101010201010101" pitchFamily="66" charset="0"/>
              </a:rPr>
              <a:t>»</a:t>
            </a:r>
            <a:endParaRPr lang="ru-RU" sz="6600" b="1" i="1" spc="300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Monotype Corsiva" panose="03010101010201010101" pitchFamily="66" charset="0"/>
              <a:cs typeface="Times New Roman" pitchFamily="18" charset="0"/>
            </a:endParaRPr>
          </a:p>
        </p:txBody>
      </p:sp>
      <p:pic>
        <p:nvPicPr>
          <p:cNvPr id="2056" name="Picture 8" descr="File:Phenol-3D-balls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875337" y="2786058"/>
            <a:ext cx="3268663" cy="3816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86819662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14348" y="214290"/>
            <a:ext cx="80201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spc="3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Фенолы и сельское хозяйство</a:t>
            </a:r>
            <a:endParaRPr lang="ru-RU" sz="4800" b="1" spc="3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31750" name="Picture 6" descr="http://4.bp.blogspot.com/-fFgaLUW6nwc/UPiQ1u-NG8I/AAAAAAAAVqE/p3ZQIJXkY88/s640/%D0%98%D1%81%D1%82%D0%B8%D0%BD%D0%BD%D1%8B%D0%B5%2B%D0%BF%D1%80%D0%B8%D1%87%D0%B8%D0%BD%D1%8B%2B%D1%80%D0%B0%D0%BA%D0%BE%D0%B2%D1%8B%D1%85%2B(%D0%BE%D0%BD%D0%BA%D0%BE%D0%BB%D0%BE%D0%B3%D0%B8%D1%87%D0%B5%D1%81%D0%BA%D0%B8%D1%85)%2B%D0%B7%D0%B0%D0%B1%D0%BE%D0%BB%D0%B5%D0%B2%D0%B0%D0%BD%D0%B8%D0%B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214422"/>
            <a:ext cx="4591050" cy="27908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1746" name="Picture 2" descr="http://digidrol.com.ua/ozonwater/5ozonirovanie_selskoe_hozyaystv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3500438"/>
            <a:ext cx="4500594" cy="3052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 descr="20-1"/>
          <p:cNvPicPr>
            <a:picLocks noChangeAspect="1" noChangeArrowheads="1"/>
          </p:cNvPicPr>
          <p:nvPr/>
        </p:nvPicPr>
        <p:blipFill>
          <a:blip r:embed="rId2" cstate="email">
            <a:lum bright="-18000" contrast="36000"/>
          </a:blip>
          <a:srcRect/>
          <a:stretch>
            <a:fillRect/>
          </a:stretch>
        </p:blipFill>
        <p:spPr bwMode="auto">
          <a:xfrm>
            <a:off x="395288" y="909638"/>
            <a:ext cx="8380412" cy="3527425"/>
          </a:xfrm>
          <a:prstGeom prst="rect">
            <a:avLst/>
          </a:prstGeom>
          <a:noFill/>
        </p:spPr>
      </p:pic>
      <p:sp>
        <p:nvSpPr>
          <p:cNvPr id="22536" name="Rectangle 4"/>
          <p:cNvSpPr>
            <a:spLocks noChangeArrowheads="1"/>
          </p:cNvSpPr>
          <p:nvPr/>
        </p:nvSpPr>
        <p:spPr bwMode="auto">
          <a:xfrm>
            <a:off x="1187450" y="42863"/>
            <a:ext cx="676910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3200" b="1" i="1" dirty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Times New Roman" pitchFamily="18" charset="0"/>
              </a:rPr>
              <a:t>Фенолы в растениях</a:t>
            </a:r>
          </a:p>
        </p:txBody>
      </p:sp>
      <p:pic>
        <p:nvPicPr>
          <p:cNvPr id="22538" name="Picture 10" descr="Тимьян обыкновенный. Типовой вид рода. Общий вид цветущих растений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1188" y="4581525"/>
            <a:ext cx="2524125" cy="1895475"/>
          </a:xfrm>
          <a:prstGeom prst="rect">
            <a:avLst/>
          </a:prstGeom>
          <a:noFill/>
        </p:spPr>
      </p:pic>
      <p:pic>
        <p:nvPicPr>
          <p:cNvPr id="22542" name="Picture 14" descr="Salix alba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156325" y="4581525"/>
            <a:ext cx="2524125" cy="1895475"/>
          </a:xfrm>
          <a:prstGeom prst="rect">
            <a:avLst/>
          </a:prstGeom>
          <a:noFill/>
        </p:spPr>
      </p:pic>
      <p:pic>
        <p:nvPicPr>
          <p:cNvPr id="22544" name="Picture 16" descr="ena_7011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348038" y="4581525"/>
            <a:ext cx="2516187" cy="188753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8" name="Picture 10" descr="%D0%A1%D0%BB%D0%B0%D0%B9%D0%B4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2844" y="1928802"/>
            <a:ext cx="1619250" cy="3386137"/>
          </a:xfrm>
          <a:prstGeom prst="rect">
            <a:avLst/>
          </a:prstGeom>
          <a:noFill/>
        </p:spPr>
      </p:pic>
      <p:pic>
        <p:nvPicPr>
          <p:cNvPr id="17422" name="Picture 14" descr="%D0%A1%D0%BB%D0%B0%D0%B9%D0%B4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919288" y="1930389"/>
            <a:ext cx="1644650" cy="3382963"/>
          </a:xfrm>
          <a:prstGeom prst="rect">
            <a:avLst/>
          </a:prstGeom>
          <a:noFill/>
        </p:spPr>
      </p:pic>
      <p:pic>
        <p:nvPicPr>
          <p:cNvPr id="17424" name="Picture 16" descr="%D0%A1%D0%BB%D0%B0%D0%B9%D0%B4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545138" y="1930389"/>
            <a:ext cx="1619250" cy="3382963"/>
          </a:xfrm>
          <a:prstGeom prst="rect">
            <a:avLst/>
          </a:prstGeom>
          <a:noFill/>
        </p:spPr>
      </p:pic>
      <p:pic>
        <p:nvPicPr>
          <p:cNvPr id="17426" name="Picture 18" descr="%D0%A1%D0%BB%D0%B0%D0%B9%D0%B44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779838" y="1930389"/>
            <a:ext cx="1619250" cy="3382963"/>
          </a:xfrm>
          <a:prstGeom prst="rect">
            <a:avLst/>
          </a:prstGeom>
          <a:noFill/>
        </p:spPr>
      </p:pic>
      <p:pic>
        <p:nvPicPr>
          <p:cNvPr id="17432" name="Picture 24" descr="%D0%A1%D0%BB%D0%B0%D0%B9%D0%B45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308850" y="1930389"/>
            <a:ext cx="1619250" cy="345598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714480" y="571480"/>
            <a:ext cx="64171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spc="3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Фенолы в производстве</a:t>
            </a:r>
            <a:endParaRPr lang="ru-RU" sz="4800" b="1" spc="300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4" name="Picture 8" descr="Fájl:Phenol-3D-vdW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15140" y="571480"/>
            <a:ext cx="2143140" cy="2425601"/>
          </a:xfrm>
          <a:prstGeom prst="rect">
            <a:avLst/>
          </a:prstGeom>
          <a:noFill/>
        </p:spPr>
      </p:pic>
      <p:pic>
        <p:nvPicPr>
          <p:cNvPr id="9227" name="Picture 11" descr="28471_or"/>
          <p:cNvPicPr>
            <a:picLocks noChangeAspect="1" noChangeArrowheads="1"/>
          </p:cNvPicPr>
          <p:nvPr/>
        </p:nvPicPr>
        <p:blipFill>
          <a:blip r:embed="rId3" cstate="email">
            <a:lum bright="18000" contrast="30000"/>
          </a:blip>
          <a:srcRect/>
          <a:stretch>
            <a:fillRect/>
          </a:stretch>
        </p:blipFill>
        <p:spPr bwMode="auto">
          <a:xfrm>
            <a:off x="3500430" y="3071810"/>
            <a:ext cx="5616575" cy="31527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714744" y="6088583"/>
            <a:ext cx="521497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200" b="1" i="1" dirty="0">
                <a:solidFill>
                  <a:srgbClr val="C00000"/>
                </a:solidFill>
              </a:rPr>
              <a:t>Запах карболки был типичным запахом госпиталей и больниц</a:t>
            </a:r>
          </a:p>
        </p:txBody>
      </p:sp>
      <p:pic>
        <p:nvPicPr>
          <p:cNvPr id="6" name="Picture 2" descr="http://himkompleks.ru/d/172799/d/143481601_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06" y="1643067"/>
            <a:ext cx="3429000" cy="25717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1214414" y="428604"/>
            <a:ext cx="53848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Фенолы в медицине</a:t>
            </a:r>
            <a:endParaRPr lang="ru-RU" sz="4800" b="1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785794"/>
          <a:ext cx="8572560" cy="539343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5424862"/>
                <a:gridCol w="3147698"/>
              </a:tblGrid>
              <a:tr h="642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Положительная</a:t>
                      </a:r>
                      <a:endParaRPr lang="ru-RU" sz="1800" dirty="0">
                        <a:solidFill>
                          <a:srgbClr val="660033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Отрицательная (токсическое действие)</a:t>
                      </a:r>
                      <a:endParaRPr lang="ru-RU" sz="1800">
                        <a:solidFill>
                          <a:srgbClr val="660033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75" marR="66675" marT="66675" marB="66675"/>
                </a:tc>
              </a:tr>
              <a:tr h="2908847">
                <a:tc>
                  <a:txBody>
                    <a:bodyPr/>
                    <a:lstStyle/>
                    <a:p>
                      <a:pPr marL="252000" lvl="0" indent="-342900">
                        <a:lnSpc>
                          <a:spcPct val="150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лекарственные препараты (пурген, парацетамол)</a:t>
                      </a:r>
                    </a:p>
                    <a:p>
                      <a:pPr marL="252000" lvl="0" indent="-342900">
                        <a:lnSpc>
                          <a:spcPct val="150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антисептики (3-5 % раствор –карболовая кислота)</a:t>
                      </a:r>
                    </a:p>
                    <a:p>
                      <a:pPr marL="252000" lvl="0" indent="-342900">
                        <a:lnSpc>
                          <a:spcPct val="150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эфирные масла (обладают сильными бактерицидными и противовирусными свойствами, стимулируют иммунную систему, повышают артериальное давление: - анетол в укропе, фенхеле, анисе -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карвакрол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и тимол в чабреце - эвгенол в гвоздике, базилике</a:t>
                      </a:r>
                    </a:p>
                    <a:p>
                      <a:pPr marL="252000" lvl="0" indent="-342900">
                        <a:lnSpc>
                          <a:spcPct val="150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Флавоноиды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(способствуют удалению радиоактивных элементов из организма)</a:t>
                      </a:r>
                      <a:endParaRPr lang="ru-RU" sz="1800" dirty="0">
                        <a:solidFill>
                          <a:srgbClr val="660033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фенолформальдегидные смолы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пестициды, гербициды, инсектициды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загрязнение вод фенольными отходами</a:t>
                      </a:r>
                      <a:endParaRPr lang="ru-RU" sz="1800" dirty="0">
                        <a:solidFill>
                          <a:srgbClr val="660033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675" marR="66675" marT="66675" marB="66675"/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357422" y="142852"/>
            <a:ext cx="49248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Биологическая роль соединений фенола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928662" y="809806"/>
          <a:ext cx="7715305" cy="1261872"/>
        </p:xfrm>
        <a:graphic>
          <a:graphicData uri="http://schemas.openxmlformats.org/drawingml/2006/table">
            <a:tbl>
              <a:tblPr/>
              <a:tblGrid>
                <a:gridCol w="3493514"/>
                <a:gridCol w="1084341"/>
                <a:gridCol w="1084341"/>
                <a:gridCol w="1084341"/>
                <a:gridCol w="96876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Название этапа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Баллы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Проверка домашнего задания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Химический диктант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Участие в диспуте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00430" y="416462"/>
            <a:ext cx="2003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Лист самооценки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7554" y="2130974"/>
            <a:ext cx="2565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Критерии оценивания: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85720" y="2617976"/>
          <a:ext cx="8572560" cy="3649810"/>
        </p:xfrm>
        <a:graphic>
          <a:graphicData uri="http://schemas.openxmlformats.org/drawingml/2006/table">
            <a:tbl>
              <a:tblPr/>
              <a:tblGrid>
                <a:gridCol w="1741580"/>
                <a:gridCol w="1330254"/>
                <a:gridCol w="5500726"/>
              </a:tblGrid>
              <a:tr h="205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Название этапа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Баллы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Критерий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621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Проверка домашнего задания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не сделал(а)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6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сделал(а) менее 50%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сделал(а) все с небольшими ошибками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6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сделал(а) полностью без ошибок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621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Химический диктант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нет правильных ответов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6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менее 10 правильных ответов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6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10-18 правильных ответов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6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19-23 правильных ответа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621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Участие в диспуте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не участвовал(а)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5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участвовал(а) мало, изредка комментировал(а)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6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выступал(а) или задавал вопросы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6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и выступал(а) и задавал(а) вопросы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14282" y="142852"/>
            <a:ext cx="1914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Фамилия, Имя</a:t>
            </a:r>
            <a:endParaRPr lang="ru-RU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16" y="6286520"/>
            <a:ext cx="12507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956047"/>
            <a:ext cx="65405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spc="3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Итоговая оценка за урок: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39752" y="2552863"/>
            <a:ext cx="37551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8-9 баллов      «5»</a:t>
            </a:r>
          </a:p>
          <a:p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6-7 баллов      «4»</a:t>
            </a:r>
          </a:p>
          <a:p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3-5 баллов      «3»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943837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:\Users\Екатерина\Documents\i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1839" y="1941062"/>
            <a:ext cx="3146934" cy="3522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701" y="764704"/>
            <a:ext cx="86667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Берегите себя и окружающую среду!</a:t>
            </a:r>
            <a:endParaRPr lang="ru-RU" sz="40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Program Files\Microsoft Office\MEDIA\CAGCAT10\j0285360.wm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43834" y="5357826"/>
            <a:ext cx="928694" cy="1145312"/>
          </a:xfrm>
          <a:prstGeom prst="rect">
            <a:avLst/>
          </a:prstGeom>
          <a:noFill/>
        </p:spPr>
      </p:pic>
      <p:grpSp>
        <p:nvGrpSpPr>
          <p:cNvPr id="5" name="SMARTInkShape-Group1"/>
          <p:cNvGrpSpPr/>
          <p:nvPr/>
        </p:nvGrpSpPr>
        <p:grpSpPr>
          <a:xfrm>
            <a:off x="5331023" y="4875609"/>
            <a:ext cx="35720" cy="53580"/>
            <a:chOff x="5331023" y="4875609"/>
            <a:chExt cx="35720" cy="53580"/>
          </a:xfrm>
        </p:grpSpPr>
        <p:sp>
          <p:nvSpPr>
            <p:cNvPr id="2" name="SMARTInkShape-1"/>
            <p:cNvSpPr/>
            <p:nvPr/>
          </p:nvSpPr>
          <p:spPr>
            <a:xfrm>
              <a:off x="5331023" y="4875609"/>
              <a:ext cx="35611" cy="17861"/>
            </a:xfrm>
            <a:custGeom>
              <a:avLst/>
              <a:gdLst/>
              <a:ahLst/>
              <a:cxnLst/>
              <a:rect l="0" t="0" r="0" b="0"/>
              <a:pathLst>
                <a:path w="35611" h="17861">
                  <a:moveTo>
                    <a:pt x="26790" y="17860"/>
                  </a:moveTo>
                  <a:lnTo>
                    <a:pt x="35610" y="17860"/>
                  </a:lnTo>
                  <a:lnTo>
                    <a:pt x="28021" y="17860"/>
                  </a:lnTo>
                  <a:lnTo>
                    <a:pt x="27610" y="16868"/>
                  </a:lnTo>
                  <a:lnTo>
                    <a:pt x="27154" y="13119"/>
                  </a:lnTo>
                  <a:lnTo>
                    <a:pt x="26041" y="11723"/>
                  </a:lnTo>
                  <a:lnTo>
                    <a:pt x="19133" y="9297"/>
                  </a:lnTo>
                  <a:lnTo>
                    <a:pt x="13497" y="9039"/>
                  </a:lnTo>
                  <a:lnTo>
                    <a:pt x="11974" y="8010"/>
                  </a:lnTo>
                  <a:lnTo>
                    <a:pt x="10959" y="6332"/>
                  </a:lnTo>
                  <a:lnTo>
                    <a:pt x="9331" y="1251"/>
                  </a:lnTo>
                  <a:lnTo>
                    <a:pt x="6462" y="557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SMARTInkShape-2"/>
            <p:cNvSpPr/>
            <p:nvPr/>
          </p:nvSpPr>
          <p:spPr>
            <a:xfrm>
              <a:off x="5357813" y="4920258"/>
              <a:ext cx="8930" cy="8931"/>
            </a:xfrm>
            <a:custGeom>
              <a:avLst/>
              <a:gdLst/>
              <a:ahLst/>
              <a:cxnLst/>
              <a:rect l="0" t="0" r="0" b="0"/>
              <a:pathLst>
                <a:path w="8930" h="8931">
                  <a:moveTo>
                    <a:pt x="0" y="0"/>
                  </a:moveTo>
                  <a:lnTo>
                    <a:pt x="8929" y="893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762528873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231031"/>
            <a:ext cx="72619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spc="6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Химический диктант</a:t>
            </a:r>
            <a:endParaRPr lang="ru-RU" sz="5400" b="1" spc="6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1" y="1154361"/>
            <a:ext cx="82700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утверждение правильное, то ставьте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неправильное, то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9498" y="2341137"/>
            <a:ext cx="8714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Фенолы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производные спиртов, в молекулах которых есть гидроксильная группа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01730" y="3337228"/>
            <a:ext cx="6610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Из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фенолов получают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фенопласты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4064" y="4114736"/>
            <a:ext cx="8516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нитровании фенола получают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тринитропроизводное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01730" y="4732806"/>
            <a:ext cx="622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Фенол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тугоплавким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веществом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2449" y="5400798"/>
            <a:ext cx="4380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Формула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фенола – С</a:t>
            </a:r>
            <a:r>
              <a:rPr lang="ru-RU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ru-RU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37788" y="6093295"/>
            <a:ext cx="5522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Фенол при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доступе воздуха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розовеет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3272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231031"/>
            <a:ext cx="72619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spc="6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Химический диктант</a:t>
            </a:r>
            <a:endParaRPr lang="ru-RU" sz="5400" b="1" spc="6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671" y="1284008"/>
            <a:ext cx="86317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При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взаимодействии фенола со щелочами, получаются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феноляты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50340" y="2169969"/>
            <a:ext cx="7426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Фенол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газообразное вещество, с резким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запахом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416" y="2871217"/>
            <a:ext cx="4796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Фенолы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производные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аренов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3688" y="3572469"/>
            <a:ext cx="5495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Фенол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сильной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кислотой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3416" y="4335487"/>
            <a:ext cx="9024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В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химических свойствах фенол проявляет двоякую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природу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3688" y="5085184"/>
            <a:ext cx="6085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Фенол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называют карболовой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кислотой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7584" y="5790455"/>
            <a:ext cx="655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Из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фенола получают пикриновую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кислоту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952512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231031"/>
            <a:ext cx="72619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spc="6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Химический диктант</a:t>
            </a:r>
            <a:endParaRPr lang="ru-RU" sz="5400" b="1" spc="6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947" y="1398534"/>
            <a:ext cx="6966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С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фенолом может реагировать формальдегид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7160" y="3068959"/>
            <a:ext cx="7672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 Фенол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собой бесцветные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кристаллы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139" y="4782343"/>
            <a:ext cx="91122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 При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взаимодействии фенола с натрием, получают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феноляты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7866" y="2204863"/>
            <a:ext cx="5331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 Фенол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является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антисептиком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7866" y="3843472"/>
            <a:ext cx="5324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 Радикал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b="1" baseline="-25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b="1" baseline="-25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называется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этилом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57173" y="5694763"/>
            <a:ext cx="6034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 Растворимость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фенола в воде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хорошая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045757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231031"/>
            <a:ext cx="72619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spc="6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Химический диктант</a:t>
            </a:r>
            <a:endParaRPr lang="ru-RU" sz="5400" b="1" spc="6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1872" y="1379903"/>
            <a:ext cx="8464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 Фенолы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одной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гидроксогруппой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называются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одноатомными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3728" y="2587173"/>
            <a:ext cx="5620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 Все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фенолы имеют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бензольное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ядро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8120" y="3503418"/>
            <a:ext cx="8835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 При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взаимодействии с бромом, образуется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монобромфенол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9184" y="4459876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 При взаимодействии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фенола с хлорным железом, появляется синее окрашивание</a:t>
            </a:r>
          </a:p>
        </p:txBody>
      </p:sp>
    </p:spTree>
    <p:extLst>
      <p:ext uri="{BB962C8B-B14F-4D97-AF65-F5344CB8AC3E}">
        <p14:creationId xmlns:p14="http://schemas.microsoft.com/office/powerpoint/2010/main" val="1763529478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6234" y="37067"/>
            <a:ext cx="62071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spc="6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Химический диктант</a:t>
            </a:r>
            <a:endParaRPr lang="ru-RU" sz="4400" b="1" spc="6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0981" y="822402"/>
            <a:ext cx="31590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Правильные ответы:</a:t>
            </a:r>
            <a:endParaRPr lang="ru-RU" sz="2400" b="1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0981" y="1410510"/>
            <a:ext cx="925253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39752" y="1625953"/>
            <a:ext cx="925253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 </a:t>
            </a: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17.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18. </a:t>
            </a: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 </a:t>
            </a: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21. </a:t>
            </a: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22.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23. </a:t>
            </a: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38138" y="2420888"/>
            <a:ext cx="403244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Оцените себя с помощью критериев оценивания и занесите результаты в оценочные листы!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309213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42844" y="1500174"/>
            <a:ext cx="7000924" cy="1368425"/>
          </a:xfrm>
        </p:spPr>
        <p:txBody>
          <a:bodyPr/>
          <a:lstStyle/>
          <a:p>
            <a:r>
              <a:rPr lang="ru-RU" sz="6600" b="1" i="1" spc="3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anose="03010101010201010101" pitchFamily="66" charset="0"/>
                <a:cs typeface="Times New Roman" pitchFamily="18" charset="0"/>
              </a:rPr>
              <a:t>«</a:t>
            </a:r>
            <a:r>
              <a:rPr lang="ru-RU" sz="6600" b="1" i="1" spc="300" dirty="0" smtClean="0">
                <a:solidFill>
                  <a:schemeClr val="accent4">
                    <a:lumMod val="50000"/>
                  </a:schemeClr>
                </a:solidFill>
                <a:latin typeface="Monotype Corsiva" panose="03010101010201010101" pitchFamily="66" charset="0"/>
              </a:rPr>
              <a:t>Влияние фенолов </a:t>
            </a:r>
            <a:br>
              <a:rPr lang="ru-RU" sz="6600" b="1" i="1" spc="300" dirty="0" smtClean="0">
                <a:solidFill>
                  <a:schemeClr val="accent4">
                    <a:lumMod val="50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6600" b="1" i="1" spc="300" dirty="0" smtClean="0">
                <a:solidFill>
                  <a:schemeClr val="accent4">
                    <a:lumMod val="50000"/>
                  </a:schemeClr>
                </a:solidFill>
                <a:latin typeface="Monotype Corsiva" panose="03010101010201010101" pitchFamily="66" charset="0"/>
              </a:rPr>
              <a:t>на нас и окружающую среду:</a:t>
            </a:r>
            <a:r>
              <a:rPr lang="ru-RU" sz="6600" b="1" i="1" spc="300" dirty="0" smtClean="0">
                <a:latin typeface="Monotype Corsiva" panose="03010101010201010101" pitchFamily="66" charset="0"/>
              </a:rPr>
              <a:t> </a:t>
            </a:r>
            <a:r>
              <a:rPr lang="ru-RU" sz="6600" b="1" i="1" spc="300" dirty="0">
                <a:solidFill>
                  <a:schemeClr val="tx2">
                    <a:lumMod val="40000"/>
                    <a:lumOff val="60000"/>
                  </a:schemeClr>
                </a:solidFill>
                <a:latin typeface="Monotype Corsiva" panose="03010101010201010101" pitchFamily="66" charset="0"/>
              </a:rPr>
              <a:t>+</a:t>
            </a:r>
            <a:r>
              <a:rPr lang="ru-RU" sz="6600" b="1" i="1" spc="300" dirty="0">
                <a:latin typeface="Monotype Corsiva" panose="03010101010201010101" pitchFamily="66" charset="0"/>
              </a:rPr>
              <a:t> </a:t>
            </a:r>
            <a:r>
              <a:rPr lang="ru-RU" sz="6600" b="1" i="1" spc="300" dirty="0">
                <a:solidFill>
                  <a:schemeClr val="accent4">
                    <a:lumMod val="50000"/>
                  </a:schemeClr>
                </a:solidFill>
                <a:latin typeface="Monotype Corsiva" panose="03010101010201010101" pitchFamily="66" charset="0"/>
              </a:rPr>
              <a:t>и</a:t>
            </a:r>
            <a:r>
              <a:rPr lang="ru-RU" sz="6600" b="1" i="1" spc="300" dirty="0">
                <a:latin typeface="Monotype Corsiva" panose="03010101010201010101" pitchFamily="66" charset="0"/>
              </a:rPr>
              <a:t> </a:t>
            </a:r>
            <a:r>
              <a:rPr lang="ru-RU" sz="6600" b="1" i="1" spc="300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-</a:t>
            </a:r>
            <a:r>
              <a:rPr lang="ru-RU" sz="6600" b="1" i="1" spc="300" dirty="0" smtClean="0">
                <a:solidFill>
                  <a:schemeClr val="accent4">
                    <a:lumMod val="50000"/>
                  </a:schemeClr>
                </a:solidFill>
                <a:latin typeface="Monotype Corsiva" panose="03010101010201010101" pitchFamily="66" charset="0"/>
              </a:rPr>
              <a:t>»</a:t>
            </a:r>
            <a:endParaRPr lang="ru-RU" sz="6600" b="1" i="1" spc="300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Monotype Corsiva" panose="03010101010201010101" pitchFamily="66" charset="0"/>
              <a:cs typeface="Times New Roman" pitchFamily="18" charset="0"/>
            </a:endParaRPr>
          </a:p>
        </p:txBody>
      </p:sp>
      <p:pic>
        <p:nvPicPr>
          <p:cNvPr id="2056" name="Picture 8" descr="File:Phenol-3D-balls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875337" y="2786058"/>
            <a:ext cx="3268663" cy="381635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30" name="Rectangle 4"/>
          <p:cNvSpPr>
            <a:spLocks noChangeArrowheads="1"/>
          </p:cNvSpPr>
          <p:nvPr/>
        </p:nvSpPr>
        <p:spPr bwMode="auto">
          <a:xfrm>
            <a:off x="1187450" y="187325"/>
            <a:ext cx="67691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Times New Roman" pitchFamily="18" charset="0"/>
              </a:rPr>
              <a:t>Применение фенолов</a:t>
            </a:r>
          </a:p>
        </p:txBody>
      </p:sp>
      <p:grpSp>
        <p:nvGrpSpPr>
          <p:cNvPr id="21544" name="Group 40"/>
          <p:cNvGrpSpPr>
            <a:grpSpLocks/>
          </p:cNvGrpSpPr>
          <p:nvPr/>
        </p:nvGrpSpPr>
        <p:grpSpPr bwMode="auto">
          <a:xfrm>
            <a:off x="539750" y="1555750"/>
            <a:ext cx="7945438" cy="4572000"/>
            <a:chOff x="340" y="980"/>
            <a:chExt cx="5005" cy="2880"/>
          </a:xfrm>
        </p:grpSpPr>
        <p:sp>
          <p:nvSpPr>
            <p:cNvPr id="21509" name="Oval 5"/>
            <p:cNvSpPr>
              <a:spLocks noChangeArrowheads="1"/>
            </p:cNvSpPr>
            <p:nvPr/>
          </p:nvSpPr>
          <p:spPr bwMode="auto">
            <a:xfrm>
              <a:off x="2290" y="1888"/>
              <a:ext cx="1043" cy="953"/>
            </a:xfrm>
            <a:prstGeom prst="ellipse">
              <a:avLst/>
            </a:prstGeom>
            <a:solidFill>
              <a:srgbClr val="FFFF66"/>
            </a:solidFill>
            <a:ln w="57150" cmpd="thickThin">
              <a:solidFill>
                <a:srgbClr val="0000FF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ru-RU" sz="3600" b="1" i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Фенол</a:t>
              </a:r>
            </a:p>
          </p:txBody>
        </p:sp>
        <p:sp>
          <p:nvSpPr>
            <p:cNvPr id="21518" name="AutoShape 14"/>
            <p:cNvSpPr>
              <a:spLocks noChangeArrowheads="1"/>
            </p:cNvSpPr>
            <p:nvPr/>
          </p:nvSpPr>
          <p:spPr bwMode="auto">
            <a:xfrm>
              <a:off x="2109" y="980"/>
              <a:ext cx="1315" cy="454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57150" cmpd="thickThin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b="1" i="1"/>
                <a:t>Синтетические</a:t>
              </a:r>
            </a:p>
            <a:p>
              <a:pPr algn="ctr"/>
              <a:r>
                <a:rPr lang="ru-RU" b="1" i="1"/>
                <a:t>волокна</a:t>
              </a:r>
            </a:p>
          </p:txBody>
        </p:sp>
        <p:sp>
          <p:nvSpPr>
            <p:cNvPr id="21519" name="AutoShape 15"/>
            <p:cNvSpPr>
              <a:spLocks noChangeArrowheads="1"/>
            </p:cNvSpPr>
            <p:nvPr/>
          </p:nvSpPr>
          <p:spPr bwMode="auto">
            <a:xfrm>
              <a:off x="3652" y="1519"/>
              <a:ext cx="1315" cy="454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57150" cmpd="thickThin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b="1" i="1"/>
                <a:t>Пестициды</a:t>
              </a:r>
            </a:p>
          </p:txBody>
        </p:sp>
        <p:sp>
          <p:nvSpPr>
            <p:cNvPr id="21522" name="AutoShape 18"/>
            <p:cNvSpPr>
              <a:spLocks noChangeArrowheads="1"/>
            </p:cNvSpPr>
            <p:nvPr/>
          </p:nvSpPr>
          <p:spPr bwMode="auto">
            <a:xfrm>
              <a:off x="703" y="1480"/>
              <a:ext cx="1315" cy="454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57150" cmpd="thickThin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700" b="1" i="1"/>
                <a:t>Фенолформаль-</a:t>
              </a:r>
            </a:p>
            <a:p>
              <a:pPr algn="ctr"/>
              <a:r>
                <a:rPr lang="ru-RU" sz="1700" b="1" i="1"/>
                <a:t>дегидные смолы</a:t>
              </a:r>
            </a:p>
          </p:txBody>
        </p:sp>
        <p:sp>
          <p:nvSpPr>
            <p:cNvPr id="21523" name="AutoShape 19"/>
            <p:cNvSpPr>
              <a:spLocks noChangeArrowheads="1"/>
            </p:cNvSpPr>
            <p:nvPr/>
          </p:nvSpPr>
          <p:spPr bwMode="auto">
            <a:xfrm>
              <a:off x="340" y="2251"/>
              <a:ext cx="1315" cy="454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57150" cmpd="thickThin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b="1" i="1"/>
                <a:t>Моющие </a:t>
              </a:r>
            </a:p>
            <a:p>
              <a:pPr algn="ctr"/>
              <a:r>
                <a:rPr lang="ru-RU" b="1" i="1"/>
                <a:t>средства</a:t>
              </a:r>
            </a:p>
          </p:txBody>
        </p:sp>
        <p:sp>
          <p:nvSpPr>
            <p:cNvPr id="21524" name="AutoShape 20"/>
            <p:cNvSpPr>
              <a:spLocks noChangeArrowheads="1"/>
            </p:cNvSpPr>
            <p:nvPr/>
          </p:nvSpPr>
          <p:spPr bwMode="auto">
            <a:xfrm>
              <a:off x="749" y="2976"/>
              <a:ext cx="1315" cy="454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57150" cmpd="thickThin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b="1" i="1"/>
                <a:t>Антисептики</a:t>
              </a:r>
            </a:p>
          </p:txBody>
        </p:sp>
        <p:sp>
          <p:nvSpPr>
            <p:cNvPr id="21527" name="AutoShape 23"/>
            <p:cNvSpPr>
              <a:spLocks noChangeArrowheads="1"/>
            </p:cNvSpPr>
            <p:nvPr/>
          </p:nvSpPr>
          <p:spPr bwMode="auto">
            <a:xfrm>
              <a:off x="4030" y="2226"/>
              <a:ext cx="1315" cy="454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57150" cmpd="thickThin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b="1" i="1"/>
                <a:t>Лаки,</a:t>
              </a:r>
            </a:p>
            <a:p>
              <a:pPr algn="ctr"/>
              <a:r>
                <a:rPr lang="ru-RU" b="1" i="1"/>
                <a:t>краски</a:t>
              </a:r>
            </a:p>
          </p:txBody>
        </p:sp>
        <p:sp>
          <p:nvSpPr>
            <p:cNvPr id="21528" name="AutoShape 24"/>
            <p:cNvSpPr>
              <a:spLocks noChangeArrowheads="1"/>
            </p:cNvSpPr>
            <p:nvPr/>
          </p:nvSpPr>
          <p:spPr bwMode="auto">
            <a:xfrm>
              <a:off x="3651" y="2931"/>
              <a:ext cx="1315" cy="454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57150" cmpd="thickThin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b="1" i="1"/>
                <a:t>Медицинские</a:t>
              </a:r>
            </a:p>
            <a:p>
              <a:pPr algn="ctr"/>
              <a:r>
                <a:rPr lang="ru-RU" b="1" i="1"/>
                <a:t>препараты</a:t>
              </a:r>
            </a:p>
          </p:txBody>
        </p:sp>
        <p:sp>
          <p:nvSpPr>
            <p:cNvPr id="21529" name="AutoShape 25"/>
            <p:cNvSpPr>
              <a:spLocks noChangeArrowheads="1"/>
            </p:cNvSpPr>
            <p:nvPr/>
          </p:nvSpPr>
          <p:spPr bwMode="auto">
            <a:xfrm>
              <a:off x="2200" y="3406"/>
              <a:ext cx="1315" cy="454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57150" cmpd="thickThin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000" b="1" i="1"/>
                <a:t>Сахарин</a:t>
              </a:r>
            </a:p>
          </p:txBody>
        </p:sp>
        <p:sp>
          <p:nvSpPr>
            <p:cNvPr id="21531" name="AutoShape 27"/>
            <p:cNvSpPr>
              <a:spLocks noChangeArrowheads="1"/>
            </p:cNvSpPr>
            <p:nvPr/>
          </p:nvSpPr>
          <p:spPr bwMode="auto">
            <a:xfrm>
              <a:off x="3424" y="2296"/>
              <a:ext cx="317" cy="273"/>
            </a:xfrm>
            <a:prstGeom prst="notchedRightArrow">
              <a:avLst>
                <a:gd name="adj1" fmla="val 50000"/>
                <a:gd name="adj2" fmla="val 29029"/>
              </a:avLst>
            </a:prstGeom>
            <a:solidFill>
              <a:srgbClr val="FFFF66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32" name="AutoShape 28"/>
            <p:cNvSpPr>
              <a:spLocks noChangeArrowheads="1"/>
            </p:cNvSpPr>
            <p:nvPr/>
          </p:nvSpPr>
          <p:spPr bwMode="auto">
            <a:xfrm flipH="1">
              <a:off x="1882" y="2296"/>
              <a:ext cx="317" cy="273"/>
            </a:xfrm>
            <a:prstGeom prst="notchedRightArrow">
              <a:avLst>
                <a:gd name="adj1" fmla="val 50000"/>
                <a:gd name="adj2" fmla="val 29029"/>
              </a:avLst>
            </a:prstGeom>
            <a:solidFill>
              <a:srgbClr val="FFFF66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33" name="AutoShape 29"/>
            <p:cNvSpPr>
              <a:spLocks noChangeArrowheads="1"/>
            </p:cNvSpPr>
            <p:nvPr/>
          </p:nvSpPr>
          <p:spPr bwMode="auto">
            <a:xfrm rot="16200000" flipH="1">
              <a:off x="2677" y="2998"/>
              <a:ext cx="317" cy="273"/>
            </a:xfrm>
            <a:prstGeom prst="notchedRightArrow">
              <a:avLst>
                <a:gd name="adj1" fmla="val 50000"/>
                <a:gd name="adj2" fmla="val 29029"/>
              </a:avLst>
            </a:prstGeom>
            <a:solidFill>
              <a:srgbClr val="FFFF66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34" name="AutoShape 30"/>
            <p:cNvSpPr>
              <a:spLocks noChangeArrowheads="1"/>
            </p:cNvSpPr>
            <p:nvPr/>
          </p:nvSpPr>
          <p:spPr bwMode="auto">
            <a:xfrm rot="16200000" flipH="1">
              <a:off x="2677" y="2998"/>
              <a:ext cx="317" cy="273"/>
            </a:xfrm>
            <a:prstGeom prst="notchedRightArrow">
              <a:avLst>
                <a:gd name="adj1" fmla="val 50000"/>
                <a:gd name="adj2" fmla="val 29029"/>
              </a:avLst>
            </a:prstGeom>
            <a:solidFill>
              <a:srgbClr val="FFFF66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37" name="AutoShape 33"/>
            <p:cNvSpPr>
              <a:spLocks noChangeArrowheads="1"/>
            </p:cNvSpPr>
            <p:nvPr/>
          </p:nvSpPr>
          <p:spPr bwMode="auto">
            <a:xfrm rot="5400000" flipH="1">
              <a:off x="2653" y="1547"/>
              <a:ext cx="317" cy="273"/>
            </a:xfrm>
            <a:prstGeom prst="notchedRightArrow">
              <a:avLst>
                <a:gd name="adj1" fmla="val 50000"/>
                <a:gd name="adj2" fmla="val 29029"/>
              </a:avLst>
            </a:prstGeom>
            <a:solidFill>
              <a:srgbClr val="FFFF66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38" name="AutoShape 34"/>
            <p:cNvSpPr>
              <a:spLocks noChangeArrowheads="1"/>
            </p:cNvSpPr>
            <p:nvPr/>
          </p:nvSpPr>
          <p:spPr bwMode="auto">
            <a:xfrm rot="1476391" flipH="1">
              <a:off x="2064" y="1842"/>
              <a:ext cx="317" cy="273"/>
            </a:xfrm>
            <a:prstGeom prst="notchedRightArrow">
              <a:avLst>
                <a:gd name="adj1" fmla="val 50000"/>
                <a:gd name="adj2" fmla="val 29029"/>
              </a:avLst>
            </a:prstGeom>
            <a:solidFill>
              <a:srgbClr val="FFFF66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39" name="AutoShape 35"/>
            <p:cNvSpPr>
              <a:spLocks noChangeArrowheads="1"/>
            </p:cNvSpPr>
            <p:nvPr/>
          </p:nvSpPr>
          <p:spPr bwMode="auto">
            <a:xfrm rot="-1476391">
              <a:off x="3289" y="1887"/>
              <a:ext cx="317" cy="273"/>
            </a:xfrm>
            <a:prstGeom prst="notchedRightArrow">
              <a:avLst>
                <a:gd name="adj1" fmla="val 50000"/>
                <a:gd name="adj2" fmla="val 29029"/>
              </a:avLst>
            </a:prstGeom>
            <a:solidFill>
              <a:srgbClr val="FFFF66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40" name="AutoShape 36"/>
            <p:cNvSpPr>
              <a:spLocks noChangeArrowheads="1"/>
            </p:cNvSpPr>
            <p:nvPr/>
          </p:nvSpPr>
          <p:spPr bwMode="auto">
            <a:xfrm rot="-1476391" flipH="1" flipV="1">
              <a:off x="2155" y="2749"/>
              <a:ext cx="317" cy="273"/>
            </a:xfrm>
            <a:prstGeom prst="notchedRightArrow">
              <a:avLst>
                <a:gd name="adj1" fmla="val 50000"/>
                <a:gd name="adj2" fmla="val 29029"/>
              </a:avLst>
            </a:prstGeom>
            <a:solidFill>
              <a:srgbClr val="FFFF66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43" name="AutoShape 39"/>
            <p:cNvSpPr>
              <a:spLocks noChangeArrowheads="1"/>
            </p:cNvSpPr>
            <p:nvPr/>
          </p:nvSpPr>
          <p:spPr bwMode="auto">
            <a:xfrm rot="1476391" flipV="1">
              <a:off x="3243" y="2704"/>
              <a:ext cx="317" cy="273"/>
            </a:xfrm>
            <a:prstGeom prst="notchedRightArrow">
              <a:avLst>
                <a:gd name="adj1" fmla="val 50000"/>
                <a:gd name="adj2" fmla="val 29029"/>
              </a:avLst>
            </a:prstGeom>
            <a:solidFill>
              <a:srgbClr val="FFFF66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5fan.ru/files/6/5fan_ru_30002_56abba875e99434daf6030d5ec76029d.html_files/21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4876" y="2928934"/>
            <a:ext cx="4214842" cy="31618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1142976" y="214290"/>
            <a:ext cx="69942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spc="3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Фенолы и водный бассейн</a:t>
            </a:r>
            <a:endParaRPr lang="ru-RU" sz="4800" b="1" spc="3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628" y="6143644"/>
            <a:ext cx="3745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Влияние антропогенного фактора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4" name="Picture 4" descr="http://tnu.podelise.ru/pars_docs/refs/383/382485/382485_html_m1648f3a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338267"/>
            <a:ext cx="4762500" cy="28765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556</Words>
  <Application>Microsoft Office PowerPoint</Application>
  <PresentationFormat>Экран (4:3)</PresentationFormat>
  <Paragraphs>145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«Влияние фенолов  на нас и окружающую среду: + и -»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«Влияние фенолов  на нас и окружающую среду: + и -»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VHSO2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Екатерина</cp:lastModifiedBy>
  <cp:revision>92</cp:revision>
  <dcterms:created xsi:type="dcterms:W3CDTF">2011-01-09T11:02:36Z</dcterms:created>
  <dcterms:modified xsi:type="dcterms:W3CDTF">2014-04-28T16:39:20Z</dcterms:modified>
</cp:coreProperties>
</file>