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3" r:id="rId2"/>
    <p:sldId id="290" r:id="rId3"/>
    <p:sldId id="291" r:id="rId4"/>
    <p:sldId id="292" r:id="rId5"/>
    <p:sldId id="293" r:id="rId6"/>
    <p:sldId id="294" r:id="rId7"/>
    <p:sldId id="277" r:id="rId8"/>
    <p:sldId id="283" r:id="rId9"/>
    <p:sldId id="300" r:id="rId10"/>
    <p:sldId id="301" r:id="rId11"/>
    <p:sldId id="286" r:id="rId12"/>
    <p:sldId id="262" r:id="rId13"/>
    <p:sldId id="282" r:id="rId14"/>
    <p:sldId id="299" r:id="rId15"/>
    <p:sldId id="298" r:id="rId16"/>
    <p:sldId id="295" r:id="rId17"/>
    <p:sldId id="29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00"/>
    <a:srgbClr val="000099"/>
    <a:srgbClr val="FF0000"/>
    <a:srgbClr val="CCFF33"/>
    <a:srgbClr val="00CC00"/>
    <a:srgbClr val="CC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CB14-6D3B-4E3B-9092-283798DE0235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91B4-97A2-497D-BCA5-92A5E3B78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41E2-F53B-48CC-9712-131A3BC58FD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5F88-1CB3-4596-B6D8-E07374A5D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9C5B-0A32-4EFF-9DD7-D7BDADD7AB0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9E99-09D5-4704-8BBA-3350189AE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CC49CC-8B71-46CA-ADD9-A441850F6AE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04572-CBC1-451A-B426-6FB5F15C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DF0B-11F9-419F-95F1-15A2FC36404E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8507-12C6-424A-BEF2-5FAA9A664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2DF9-9CA5-4769-92FF-3E42B71FC01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8788-204D-4F1B-9A84-EC3BD0910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E3E1-3336-48EE-998B-BF145F485009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B63A-7C09-4865-8824-7D5C5AA29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A7F1-63DA-4528-A1A9-A5199FE69838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27B8-0F7E-4D51-8736-2E5EB8245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1E30-0528-442D-BD3B-88BDC7F13AD2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72D5-A40A-4EDD-B5ED-1779F1049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A1A6-9420-4614-8FCD-87E72A2B175E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D46C-A09E-44DD-AAE7-BCAA7543F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851CD-A85E-4EFF-8E52-A95EB261F50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C70-3247-44EF-BBDF-5C054EBC5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756D3-16C2-4831-98BC-7275AF97679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1E43-8851-425C-A4AA-AA02ECD0D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734BC8-A29B-4924-9CA6-920AD2FB677E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FCF941-C7E2-4DA8-B972-5D93AE877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YXx9E7RQe4&amp;feature=share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2844" y="1500174"/>
            <a:ext cx="7000924" cy="1368425"/>
          </a:xfrm>
        </p:spPr>
        <p:txBody>
          <a:bodyPr/>
          <a:lstStyle/>
          <a:p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  <a:t>«</a:t>
            </a: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Влияние фенолов </a:t>
            </a:r>
            <a:b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на нас и окружающую среду:</a:t>
            </a:r>
            <a:r>
              <a:rPr lang="ru-RU" sz="6600" b="1" i="1" spc="300" dirty="0" smtClean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>
                <a:solidFill>
                  <a:schemeClr val="tx2">
                    <a:lumMod val="40000"/>
                    <a:lumOff val="60000"/>
                  </a:schemeClr>
                </a:solidFill>
                <a:latin typeface="Monotype Corsiva" panose="03010101010201010101" pitchFamily="66" charset="0"/>
              </a:rPr>
              <a:t>+</a:t>
            </a:r>
            <a:r>
              <a:rPr lang="ru-RU" sz="6600" b="1" i="1" spc="300" dirty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и</a:t>
            </a:r>
            <a:r>
              <a:rPr lang="ru-RU" sz="6600" b="1" i="1" spc="300" dirty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-</a:t>
            </a: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»</a:t>
            </a:r>
            <a:endParaRPr lang="ru-RU" sz="6600" b="1" i="1" spc="3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pic>
        <p:nvPicPr>
          <p:cNvPr id="2056" name="Picture 8" descr="File:Phenol-3D-ball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5337" y="2786058"/>
            <a:ext cx="3268663" cy="381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681966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214290"/>
            <a:ext cx="8020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Фенолы и сельское хозяйство</a:t>
            </a:r>
            <a:endParaRPr lang="ru-RU" sz="4800" b="1" spc="3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31750" name="Picture 6" descr="http://4.bp.blogspot.com/-fFgaLUW6nwc/UPiQ1u-NG8I/AAAAAAAAVqE/p3ZQIJXkY88/s640/%D0%98%D1%81%D1%82%D0%B8%D0%BD%D0%BD%D1%8B%D0%B5%2B%D0%BF%D1%80%D0%B8%D1%87%D0%B8%D0%BD%D1%8B%2B%D1%80%D0%B0%D0%BA%D0%BE%D0%B2%D1%8B%D1%85%2B(%D0%BE%D0%BD%D0%BA%D0%BE%D0%BB%D0%BE%D0%B3%D0%B8%D1%87%D0%B5%D1%81%D0%BA%D0%B8%D1%85)%2B%D0%B7%D0%B0%D0%B1%D0%BE%D0%BB%D0%B5%D0%B2%D0%B0%D0%BD%D0%B8%D0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4591050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46" name="Picture 2" descr="http://digidrol.com.ua/ozonwater/5ozonirovanie_selskoe_hozyaystv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00438"/>
            <a:ext cx="4500594" cy="3052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20-1"/>
          <p:cNvPicPr>
            <a:picLocks noChangeAspect="1" noChangeArrowheads="1"/>
          </p:cNvPicPr>
          <p:nvPr/>
        </p:nvPicPr>
        <p:blipFill>
          <a:blip r:embed="rId2" cstate="email">
            <a:lum bright="-18000" contrast="36000"/>
          </a:blip>
          <a:srcRect/>
          <a:stretch>
            <a:fillRect/>
          </a:stretch>
        </p:blipFill>
        <p:spPr bwMode="auto">
          <a:xfrm>
            <a:off x="395288" y="909638"/>
            <a:ext cx="8380412" cy="3527425"/>
          </a:xfrm>
          <a:prstGeom prst="rect">
            <a:avLst/>
          </a:prstGeom>
          <a:noFill/>
        </p:spPr>
      </p:pic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1187450" y="42863"/>
            <a:ext cx="67691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 в растениях</a:t>
            </a:r>
          </a:p>
        </p:txBody>
      </p:sp>
      <p:pic>
        <p:nvPicPr>
          <p:cNvPr id="22538" name="Picture 10" descr="Тимьян обыкновенный. Типовой вид рода. Общий вид цветущих растен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581525"/>
            <a:ext cx="2524125" cy="1895475"/>
          </a:xfrm>
          <a:prstGeom prst="rect">
            <a:avLst/>
          </a:prstGeom>
          <a:noFill/>
        </p:spPr>
      </p:pic>
      <p:pic>
        <p:nvPicPr>
          <p:cNvPr id="22542" name="Picture 14" descr="Salix alb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4581525"/>
            <a:ext cx="2524125" cy="1895475"/>
          </a:xfrm>
          <a:prstGeom prst="rect">
            <a:avLst/>
          </a:prstGeom>
          <a:noFill/>
        </p:spPr>
      </p:pic>
      <p:pic>
        <p:nvPicPr>
          <p:cNvPr id="22544" name="Picture 16" descr="ena_70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4581525"/>
            <a:ext cx="2516187" cy="18875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%D0%A1%D0%BB%D0%B0%D0%B9%D0%B4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928802"/>
            <a:ext cx="1619250" cy="3386137"/>
          </a:xfrm>
          <a:prstGeom prst="rect">
            <a:avLst/>
          </a:prstGeom>
          <a:noFill/>
        </p:spPr>
      </p:pic>
      <p:pic>
        <p:nvPicPr>
          <p:cNvPr id="17422" name="Picture 14" descr="%D0%A1%D0%BB%D0%B0%D0%B9%D0%B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19288" y="1930389"/>
            <a:ext cx="1644650" cy="3382963"/>
          </a:xfrm>
          <a:prstGeom prst="rect">
            <a:avLst/>
          </a:prstGeom>
          <a:noFill/>
        </p:spPr>
      </p:pic>
      <p:pic>
        <p:nvPicPr>
          <p:cNvPr id="17424" name="Picture 16" descr="%D0%A1%D0%BB%D0%B0%D0%B9%D0%B4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45138" y="1930389"/>
            <a:ext cx="1619250" cy="3382963"/>
          </a:xfrm>
          <a:prstGeom prst="rect">
            <a:avLst/>
          </a:prstGeom>
          <a:noFill/>
        </p:spPr>
      </p:pic>
      <p:pic>
        <p:nvPicPr>
          <p:cNvPr id="17426" name="Picture 18" descr="%D0%A1%D0%BB%D0%B0%D0%B9%D0%B4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838" y="1930389"/>
            <a:ext cx="1619250" cy="3382963"/>
          </a:xfrm>
          <a:prstGeom prst="rect">
            <a:avLst/>
          </a:prstGeom>
          <a:noFill/>
        </p:spPr>
      </p:pic>
      <p:pic>
        <p:nvPicPr>
          <p:cNvPr id="17432" name="Picture 24" descr="%D0%A1%D0%BB%D0%B0%D0%B9%D0%B4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8850" y="1930389"/>
            <a:ext cx="1619250" cy="34559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14480" y="571480"/>
            <a:ext cx="6417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Фенолы в производстве</a:t>
            </a:r>
            <a:endParaRPr lang="ru-RU" sz="4800" b="1" spc="3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Fájl:Phenol-3D-vdW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571480"/>
            <a:ext cx="2143140" cy="2425601"/>
          </a:xfrm>
          <a:prstGeom prst="rect">
            <a:avLst/>
          </a:prstGeom>
          <a:noFill/>
        </p:spPr>
      </p:pic>
      <p:pic>
        <p:nvPicPr>
          <p:cNvPr id="9227" name="Picture 11" descr="28471_or"/>
          <p:cNvPicPr>
            <a:picLocks noChangeAspect="1" noChangeArrowheads="1"/>
          </p:cNvPicPr>
          <p:nvPr/>
        </p:nvPicPr>
        <p:blipFill>
          <a:blip r:embed="rId3" cstate="email">
            <a:lum bright="18000" contrast="30000"/>
          </a:blip>
          <a:srcRect/>
          <a:stretch>
            <a:fillRect/>
          </a:stretch>
        </p:blipFill>
        <p:spPr bwMode="auto">
          <a:xfrm>
            <a:off x="3500430" y="3071810"/>
            <a:ext cx="5616575" cy="3152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714744" y="6088583"/>
            <a:ext cx="52149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rgbClr val="C00000"/>
                </a:solidFill>
              </a:rPr>
              <a:t>Запах карболки был типичным запахом госпиталей и больниц</a:t>
            </a:r>
          </a:p>
        </p:txBody>
      </p:sp>
      <p:pic>
        <p:nvPicPr>
          <p:cNvPr id="6" name="Picture 2" descr="http://himkompleks.ru/d/172799/d/143481601_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643067"/>
            <a:ext cx="3429000" cy="2571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214414" y="428604"/>
            <a:ext cx="5384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Фенолы в медицине</a:t>
            </a:r>
            <a:endParaRPr lang="ru-RU" sz="48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4"/>
          <a:ext cx="8572560" cy="53934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424862"/>
                <a:gridCol w="3147698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endParaRPr lang="ru-RU" sz="1800" dirty="0">
                        <a:solidFill>
                          <a:srgbClr val="660033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Отрицательная (токсическое действие)</a:t>
                      </a:r>
                      <a:endParaRPr lang="ru-RU" sz="1800">
                        <a:solidFill>
                          <a:srgbClr val="660033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2908847">
                <a:tc>
                  <a:txBody>
                    <a:bodyPr/>
                    <a:lstStyle/>
                    <a:p>
                      <a:pPr marL="2520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лекарственные препараты (пурген, парацетамол)</a:t>
                      </a:r>
                    </a:p>
                    <a:p>
                      <a:pPr marL="2520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антисептики (3-5 % раствор –карболовая кислота)</a:t>
                      </a:r>
                    </a:p>
                    <a:p>
                      <a:pPr marL="2520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эфирные масла (обладают сильными бактерицидными и противовирусными свойствами, стимулируют иммунную систему, повышают артериальное давление: - анетол в укропе, фенхеле, анисе 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карвакрол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и тимол в чабреце - эвгенол в гвоздике, базилике</a:t>
                      </a:r>
                    </a:p>
                    <a:p>
                      <a:pPr marL="2520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Флавоноиды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(способствуют удалению радиоактивных элементов из организма)</a:t>
                      </a:r>
                      <a:endParaRPr lang="ru-RU" sz="1800" dirty="0">
                        <a:solidFill>
                          <a:srgbClr val="660033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фенолформальдегидные смолы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пестициды, гербициды, инсектициды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загрязнение вод фенольными отходами</a:t>
                      </a:r>
                      <a:endParaRPr lang="ru-RU" sz="1800" dirty="0">
                        <a:solidFill>
                          <a:srgbClr val="660033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57422" y="142852"/>
            <a:ext cx="4924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Биологическая роль соединений фенола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809806"/>
          <a:ext cx="7715305" cy="1261872"/>
        </p:xfrm>
        <a:graphic>
          <a:graphicData uri="http://schemas.openxmlformats.org/drawingml/2006/table">
            <a:tbl>
              <a:tblPr/>
              <a:tblGrid>
                <a:gridCol w="3493514"/>
                <a:gridCol w="1084341"/>
                <a:gridCol w="1084341"/>
                <a:gridCol w="1084341"/>
                <a:gridCol w="9687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Название этапа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Проверка домашнего задания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Химический диктант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Участие в диспуте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0430" y="416462"/>
            <a:ext cx="200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 самооценки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2130974"/>
            <a:ext cx="256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2617976"/>
          <a:ext cx="8572560" cy="3649810"/>
        </p:xfrm>
        <a:graphic>
          <a:graphicData uri="http://schemas.openxmlformats.org/drawingml/2006/table">
            <a:tbl>
              <a:tblPr/>
              <a:tblGrid>
                <a:gridCol w="1741580"/>
                <a:gridCol w="1330254"/>
                <a:gridCol w="5500726"/>
              </a:tblGrid>
              <a:tr h="205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Название этапа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Проверка домашнего задания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сделал(а)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сделал(а) менее 50%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сделал(а) все с небольшими ошибками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сделал(а) полностью без ошибок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Химический диктант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нет правильных ответов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менее 10 правильных ответов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10-18 правильных ответов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19-23 правильных ответа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Участие в диспуте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участвовал(а)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участвовал(а) мало, изредка комментировал(а)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выступал(а) или задавал вопросы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выступал(а) и задавал(а) вопросы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142852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Фамилия, Имя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6286520"/>
            <a:ext cx="1250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956047"/>
            <a:ext cx="6540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spc="3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Итоговая оценка за урок: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2552863"/>
            <a:ext cx="37551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8-9 баллов      «5»</a:t>
            </a:r>
          </a:p>
          <a:p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6-7 баллов      «4»</a:t>
            </a:r>
          </a:p>
          <a:p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3-5 баллов      «3»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4383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Екатерина\Document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39" y="1941062"/>
            <a:ext cx="3146934" cy="352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701" y="764704"/>
            <a:ext cx="8666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себя и окружающую среду!</a:t>
            </a:r>
            <a:endParaRPr lang="ru-RU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Program Files\Microsoft Office\MEDIA\CAGCAT10\j0285360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834" y="5357826"/>
            <a:ext cx="928694" cy="1145312"/>
          </a:xfrm>
          <a:prstGeom prst="rect">
            <a:avLst/>
          </a:prstGeom>
          <a:noFill/>
        </p:spPr>
      </p:pic>
      <p:grpSp>
        <p:nvGrpSpPr>
          <p:cNvPr id="5" name="SMARTInkShape-Group1"/>
          <p:cNvGrpSpPr/>
          <p:nvPr/>
        </p:nvGrpSpPr>
        <p:grpSpPr>
          <a:xfrm>
            <a:off x="5331023" y="4875609"/>
            <a:ext cx="35720" cy="53580"/>
            <a:chOff x="5331023" y="4875609"/>
            <a:chExt cx="35720" cy="53580"/>
          </a:xfrm>
        </p:grpSpPr>
        <p:sp>
          <p:nvSpPr>
            <p:cNvPr id="2" name="SMARTInkShape-1"/>
            <p:cNvSpPr/>
            <p:nvPr/>
          </p:nvSpPr>
          <p:spPr>
            <a:xfrm>
              <a:off x="5331023" y="4875609"/>
              <a:ext cx="35611" cy="17861"/>
            </a:xfrm>
            <a:custGeom>
              <a:avLst/>
              <a:gdLst/>
              <a:ahLst/>
              <a:cxnLst/>
              <a:rect l="0" t="0" r="0" b="0"/>
              <a:pathLst>
                <a:path w="35611" h="17861">
                  <a:moveTo>
                    <a:pt x="26790" y="17860"/>
                  </a:moveTo>
                  <a:lnTo>
                    <a:pt x="35610" y="17860"/>
                  </a:lnTo>
                  <a:lnTo>
                    <a:pt x="28021" y="17860"/>
                  </a:lnTo>
                  <a:lnTo>
                    <a:pt x="27610" y="16868"/>
                  </a:lnTo>
                  <a:lnTo>
                    <a:pt x="27154" y="13119"/>
                  </a:lnTo>
                  <a:lnTo>
                    <a:pt x="26041" y="11723"/>
                  </a:lnTo>
                  <a:lnTo>
                    <a:pt x="19133" y="9297"/>
                  </a:lnTo>
                  <a:lnTo>
                    <a:pt x="13497" y="9039"/>
                  </a:lnTo>
                  <a:lnTo>
                    <a:pt x="11974" y="8010"/>
                  </a:lnTo>
                  <a:lnTo>
                    <a:pt x="10959" y="6332"/>
                  </a:lnTo>
                  <a:lnTo>
                    <a:pt x="9331" y="1251"/>
                  </a:lnTo>
                  <a:lnTo>
                    <a:pt x="6462" y="55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SMARTInkShape-2"/>
            <p:cNvSpPr/>
            <p:nvPr/>
          </p:nvSpPr>
          <p:spPr>
            <a:xfrm>
              <a:off x="5357813" y="4920258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0" y="0"/>
                  </a:moveTo>
                  <a:lnTo>
                    <a:pt x="8929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6252887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1031"/>
            <a:ext cx="7261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Химический диктант</a:t>
            </a:r>
            <a:endParaRPr lang="ru-RU" sz="5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1" y="1154361"/>
            <a:ext cx="8270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утверждение правильное, то ставьте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неправильное, то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498" y="2341137"/>
            <a:ext cx="8714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Фенолы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производные спиртов, в молекулах которых есть гидроксильная группа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730" y="3337228"/>
            <a:ext cx="6610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фенолов получают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фенопласты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064" y="4114736"/>
            <a:ext cx="851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нитровании фенола получают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тринитропроизводное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1730" y="4732806"/>
            <a:ext cx="622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Фенол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тугоплавким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449" y="5400798"/>
            <a:ext cx="438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Формула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фенола – С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7788" y="6093295"/>
            <a:ext cx="552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Фенол 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 воздуха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розовеет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27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1031"/>
            <a:ext cx="7261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Химический диктант</a:t>
            </a:r>
            <a:endParaRPr lang="ru-RU" sz="5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71" y="1284008"/>
            <a:ext cx="8631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фенола со щелочами, получаются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феноляты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340" y="2169969"/>
            <a:ext cx="742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Фенол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газообразное вещество, с резким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запахом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16" y="2871217"/>
            <a:ext cx="479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Фенолы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производные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аренов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3572469"/>
            <a:ext cx="549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Фенол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сильной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416" y="4335487"/>
            <a:ext cx="9024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химических свойствах фенол проявляет двоякую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5085184"/>
            <a:ext cx="6085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Фенол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карболовой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5790455"/>
            <a:ext cx="655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Из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фенола получают пикриновую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5251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1031"/>
            <a:ext cx="7261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Химический диктант</a:t>
            </a:r>
            <a:endParaRPr lang="ru-RU" sz="5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47" y="1398534"/>
            <a:ext cx="6966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фенолом может реагировать формальдегид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160" y="3068959"/>
            <a:ext cx="7672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Фенол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бесцветные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139" y="4782343"/>
            <a:ext cx="9112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При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фенола с натрием, получают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феноляты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7866" y="2204863"/>
            <a:ext cx="533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Фенол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антисептиком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7866" y="3843472"/>
            <a:ext cx="5324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Радикал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называется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этилом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7173" y="5694763"/>
            <a:ext cx="603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Растворимость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фенола в воде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4575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1031"/>
            <a:ext cx="7261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Химический диктант</a:t>
            </a:r>
            <a:endParaRPr lang="ru-RU" sz="5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872" y="1379903"/>
            <a:ext cx="8464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Фенолы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гидроксогруппой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одноатомными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587173"/>
            <a:ext cx="5620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Все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фенолы имеют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бензольное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20" y="3503418"/>
            <a:ext cx="883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При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с бромом, образуется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монобромфенол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9184" y="445987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При взаимодействии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фенола с хлорным железом, появляется синее окрашивание</a:t>
            </a:r>
          </a:p>
        </p:txBody>
      </p:sp>
    </p:spTree>
    <p:extLst>
      <p:ext uri="{BB962C8B-B14F-4D97-AF65-F5344CB8AC3E}">
        <p14:creationId xmlns:p14="http://schemas.microsoft.com/office/powerpoint/2010/main" val="176352947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234" y="37067"/>
            <a:ext cx="62071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Химический диктант</a:t>
            </a:r>
            <a:endParaRPr lang="ru-RU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981" y="822402"/>
            <a:ext cx="3159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ответы: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981" y="1410510"/>
            <a:ext cx="92525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1625953"/>
            <a:ext cx="92525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8138" y="2420888"/>
            <a:ext cx="4032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себя с помощью критериев оценивания и занесите результаты в оценочные листы!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09213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2844" y="1500174"/>
            <a:ext cx="7000924" cy="1368425"/>
          </a:xfrm>
        </p:spPr>
        <p:txBody>
          <a:bodyPr/>
          <a:lstStyle/>
          <a:p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  <a:t>«</a:t>
            </a: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Влияние фенолов </a:t>
            </a:r>
            <a:b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на нас и окружающую среду:</a:t>
            </a:r>
            <a:r>
              <a:rPr lang="ru-RU" sz="6600" b="1" i="1" spc="300" dirty="0" smtClean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>
                <a:solidFill>
                  <a:schemeClr val="tx2">
                    <a:lumMod val="40000"/>
                    <a:lumOff val="60000"/>
                  </a:schemeClr>
                </a:solidFill>
                <a:latin typeface="Monotype Corsiva" panose="03010101010201010101" pitchFamily="66" charset="0"/>
              </a:rPr>
              <a:t>+</a:t>
            </a:r>
            <a:r>
              <a:rPr lang="ru-RU" sz="6600" b="1" i="1" spc="300" dirty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и</a:t>
            </a:r>
            <a:r>
              <a:rPr lang="ru-RU" sz="6600" b="1" i="1" spc="300" dirty="0">
                <a:latin typeface="Monotype Corsiva" panose="03010101010201010101" pitchFamily="66" charset="0"/>
              </a:rPr>
              <a:t> </a:t>
            </a:r>
            <a:r>
              <a:rPr lang="ru-RU" sz="6600" b="1" i="1" spc="3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-</a:t>
            </a:r>
            <a:r>
              <a:rPr lang="ru-RU" sz="6600" b="1" i="1" spc="3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»</a:t>
            </a:r>
            <a:endParaRPr lang="ru-RU" sz="6600" b="1" i="1" spc="3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pic>
        <p:nvPicPr>
          <p:cNvPr id="2056" name="Picture 8" descr="File:Phenol-3D-ball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5337" y="2786058"/>
            <a:ext cx="3268663" cy="38163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0" name="Rectangle 4"/>
          <p:cNvSpPr>
            <a:spLocks noChangeArrowheads="1"/>
          </p:cNvSpPr>
          <p:nvPr/>
        </p:nvSpPr>
        <p:spPr bwMode="auto">
          <a:xfrm>
            <a:off x="1187450" y="187325"/>
            <a:ext cx="67691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Применение фенолов</a:t>
            </a:r>
          </a:p>
        </p:txBody>
      </p: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539750" y="1555750"/>
            <a:ext cx="7945438" cy="4572000"/>
            <a:chOff x="340" y="980"/>
            <a:chExt cx="5005" cy="2880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290" y="1888"/>
              <a:ext cx="1043" cy="953"/>
            </a:xfrm>
            <a:prstGeom prst="ellipse">
              <a:avLst/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600" b="1" i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Фенол</a:t>
              </a:r>
            </a:p>
          </p:txBody>
        </p:sp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2109" y="980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Синтетические</a:t>
              </a:r>
            </a:p>
            <a:p>
              <a:pPr algn="ctr"/>
              <a:r>
                <a:rPr lang="ru-RU" b="1" i="1"/>
                <a:t>волокна</a:t>
              </a:r>
            </a:p>
          </p:txBody>
        </p:sp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3652" y="1519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Пестициды</a:t>
              </a:r>
            </a:p>
          </p:txBody>
        </p:sp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>
              <a:off x="703" y="1480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700" b="1" i="1"/>
                <a:t>Фенолформаль-</a:t>
              </a:r>
            </a:p>
            <a:p>
              <a:pPr algn="ctr"/>
              <a:r>
                <a:rPr lang="ru-RU" sz="1700" b="1" i="1"/>
                <a:t>дегидные смолы</a:t>
              </a:r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340" y="2251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Моющие </a:t>
              </a:r>
            </a:p>
            <a:p>
              <a:pPr algn="ctr"/>
              <a:r>
                <a:rPr lang="ru-RU" b="1" i="1"/>
                <a:t>средства</a:t>
              </a:r>
            </a:p>
          </p:txBody>
        </p:sp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749" y="297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Антисептики</a:t>
              </a:r>
            </a:p>
          </p:txBody>
        </p:sp>
        <p:sp>
          <p:nvSpPr>
            <p:cNvPr id="21527" name="AutoShape 23"/>
            <p:cNvSpPr>
              <a:spLocks noChangeArrowheads="1"/>
            </p:cNvSpPr>
            <p:nvPr/>
          </p:nvSpPr>
          <p:spPr bwMode="auto">
            <a:xfrm>
              <a:off x="4030" y="222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Лаки,</a:t>
              </a:r>
            </a:p>
            <a:p>
              <a:pPr algn="ctr"/>
              <a:r>
                <a:rPr lang="ru-RU" b="1" i="1"/>
                <a:t>краски</a:t>
              </a:r>
            </a:p>
          </p:txBody>
        </p:sp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3651" y="2931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Медицинские</a:t>
              </a:r>
            </a:p>
            <a:p>
              <a:pPr algn="ctr"/>
              <a:r>
                <a:rPr lang="ru-RU" b="1" i="1"/>
                <a:t>препараты</a:t>
              </a:r>
            </a:p>
          </p:txBody>
        </p:sp>
        <p:sp>
          <p:nvSpPr>
            <p:cNvPr id="21529" name="AutoShape 25"/>
            <p:cNvSpPr>
              <a:spLocks noChangeArrowheads="1"/>
            </p:cNvSpPr>
            <p:nvPr/>
          </p:nvSpPr>
          <p:spPr bwMode="auto">
            <a:xfrm>
              <a:off x="2200" y="340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i="1"/>
                <a:t>Сахарин</a:t>
              </a:r>
            </a:p>
          </p:txBody>
        </p:sp>
        <p:sp>
          <p:nvSpPr>
            <p:cNvPr id="21531" name="AutoShape 27"/>
            <p:cNvSpPr>
              <a:spLocks noChangeArrowheads="1"/>
            </p:cNvSpPr>
            <p:nvPr/>
          </p:nvSpPr>
          <p:spPr bwMode="auto">
            <a:xfrm>
              <a:off x="3424" y="2296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 flipH="1">
              <a:off x="1882" y="2296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 rot="16200000" flipH="1">
              <a:off x="2677" y="2998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 rot="16200000" flipH="1">
              <a:off x="2677" y="2998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7" name="AutoShape 33"/>
            <p:cNvSpPr>
              <a:spLocks noChangeArrowheads="1"/>
            </p:cNvSpPr>
            <p:nvPr/>
          </p:nvSpPr>
          <p:spPr bwMode="auto">
            <a:xfrm rot="5400000" flipH="1">
              <a:off x="2653" y="1547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8" name="AutoShape 34"/>
            <p:cNvSpPr>
              <a:spLocks noChangeArrowheads="1"/>
            </p:cNvSpPr>
            <p:nvPr/>
          </p:nvSpPr>
          <p:spPr bwMode="auto">
            <a:xfrm rot="1476391" flipH="1">
              <a:off x="2064" y="1842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9" name="AutoShape 35"/>
            <p:cNvSpPr>
              <a:spLocks noChangeArrowheads="1"/>
            </p:cNvSpPr>
            <p:nvPr/>
          </p:nvSpPr>
          <p:spPr bwMode="auto">
            <a:xfrm rot="-1476391">
              <a:off x="3289" y="1887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 rot="-1476391" flipH="1" flipV="1">
              <a:off x="2155" y="2749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3" name="AutoShape 39"/>
            <p:cNvSpPr>
              <a:spLocks noChangeArrowheads="1"/>
            </p:cNvSpPr>
            <p:nvPr/>
          </p:nvSpPr>
          <p:spPr bwMode="auto">
            <a:xfrm rot="1476391" flipV="1">
              <a:off x="3243" y="2704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5fan.ru/files/6/5fan_ru_30002_56abba875e99434daf6030d5ec76029d.html_files/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2928934"/>
            <a:ext cx="4214842" cy="3161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142976" y="214290"/>
            <a:ext cx="6994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Фенолы и водный бассейн</a:t>
            </a:r>
            <a:endParaRPr lang="ru-RU" sz="48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6143644"/>
            <a:ext cx="374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Влияние антропогенного фактора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4" descr="http://tnu.podelise.ru/pars_docs/refs/383/382485/382485_html_m1648f3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38267"/>
            <a:ext cx="4762500" cy="2876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556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«Влияние фенолов  на нас и окружающую среду: + и -»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«Влияние фенолов  на нас и окружающую среду: + и -»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VHSO2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Екатерина</cp:lastModifiedBy>
  <cp:revision>92</cp:revision>
  <dcterms:created xsi:type="dcterms:W3CDTF">2011-01-09T11:02:36Z</dcterms:created>
  <dcterms:modified xsi:type="dcterms:W3CDTF">2014-04-28T16:39:20Z</dcterms:modified>
</cp:coreProperties>
</file>