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2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E788F-B891-4FD5-B9CD-D42617241C69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108B-6D11-4D71-931E-C9AF5121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chool.xvatit.com/images/thumb/1/18/Himr8_13_7.gif/800px-Himr8_13_7.gi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granei.ru/file/57283.jpg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ru.wikipedia.org/wiki/%D0%93%D0%B5%D0%BC%D0%B0%D1%82%D0%B8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talogmineralov.ru/pic/2008/115445291008.jpg" TargetMode="External"/><Relationship Id="rId5" Type="http://schemas.openxmlformats.org/officeDocument/2006/relationships/hyperlink" Target="http://ru.wikipedia.org/wiki/%D0%9C%D0%B0%D0%B3%D0%BD%D0%B5%D1%82%D0%B8%D1%82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sh.kz/img/news/1319188618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hyperlink" Target="http://www.distrocars.com/wp-content/uploads/2010/08/2006-Chrysler-300-C-SRT8-Touring-Front-Side-590x442.jpg" TargetMode="External"/><Relationship Id="rId12" Type="http://schemas.openxmlformats.org/officeDocument/2006/relationships/image" Target="../media/image15.jpeg"/><Relationship Id="rId2" Type="http://schemas.openxmlformats.org/officeDocument/2006/relationships/hyperlink" Target="http://www.knifelib.ru/Forms/images/opinions/FieldKnives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hyperlink" Target="http://images.yandex.ru/yandsearch?img_url=http://www.vsluh.ru/system/post_images/large/35/35507/35507_20080830152111.jpg&amp;iorient=&amp;ih=&amp;icolor=&amp;site=&amp;text=%D0%B3%D0%B8%D0%B4%D1%80%D0%BE%D1%8D%D0%BB%D0%B5%D0%BA%D1%82%D1%80%D0%BE%D1%81%D1%82%D0%B0%D0%BD%D1%86%D0%B8%D1%8F%20%D1%84%D0%BE%D1%82%D0%BE&amp;iw=&amp;wp=&amp;pos=18&amp;recent=&amp;type=&amp;isize=&amp;rpt=simage&amp;itype=&amp;nojs=1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hyperlink" Target="http://images.yandex.ru/yandsearch?img_url=http://www.novostimira.com.ua/images/news/1369140521_529.jpg&amp;iorient=&amp;ih=&amp;icolor=&amp;p=1&amp;site=&amp;text=%D1%82%D1%80%D1%83%D0%B1%D0%BE%D0%BF%D1%80%D0%BE%D0%B2%D0%BE%D0%B4%20%D1%84%D0%BE%D1%82%D0%BE&amp;iw=&amp;wp=&amp;pos=49&amp;recent=&amp;type=&amp;isize=&amp;rpt=simage&amp;itype=&amp;noj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3424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sz="8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chool.xvatit.com/images/thumb/1/18/Himr8_13_7.gif/800px-Himr8_13_7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5076825" cy="3209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4414" y="507207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 учитель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химии ГБОУ СОШ №1465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Попова С.А.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928670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четвертый по распространенности  в земной коре</a:t>
            </a:r>
            <a:r>
              <a:rPr lang="en-US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второй среди металлов</a:t>
            </a:r>
            <a:endParaRPr lang="ru-RU" sz="28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642918"/>
            <a:ext cx="15520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ru-RU" sz="9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62200" y="32004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en-US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№ 26 в периодической системе</a:t>
            </a:r>
            <a:r>
              <a:rPr lang="en-US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200" y="4495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элемент 4- ого периода</a:t>
            </a:r>
            <a:endParaRPr lang="ru-RU" sz="28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4102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элемент 8 группы побочной подгруппы</a:t>
            </a:r>
            <a:endParaRPr lang="ru-RU" sz="28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286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строение  </a:t>
            </a:r>
            <a:endParaRPr lang="en-US" sz="4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атома железа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457200" y="2286000"/>
            <a:ext cx="928694" cy="85725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0" y="2143125"/>
            <a:ext cx="1123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i="1" dirty="0">
                <a:solidFill>
                  <a:srgbClr val="003366"/>
                </a:solidFill>
              </a:rPr>
              <a:t>Fe</a:t>
            </a:r>
            <a:endParaRPr lang="ru-RU" sz="6600" b="1" i="1" dirty="0">
              <a:solidFill>
                <a:srgbClr val="003366"/>
              </a:solidFill>
            </a:endParaRPr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2214563" y="2000250"/>
            <a:ext cx="500062" cy="178593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авая круглая скобка 6"/>
          <p:cNvSpPr/>
          <p:nvPr/>
        </p:nvSpPr>
        <p:spPr>
          <a:xfrm>
            <a:off x="2928926" y="2000240"/>
            <a:ext cx="500062" cy="178593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3643306" y="2000240"/>
            <a:ext cx="500062" cy="178593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4429124" y="2000240"/>
            <a:ext cx="500062" cy="178593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71688" y="3714750"/>
            <a:ext cx="279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3366"/>
                </a:solidFill>
              </a:rPr>
              <a:t> </a:t>
            </a:r>
            <a:r>
              <a:rPr lang="ru-RU" sz="2800" b="1" i="1" dirty="0">
                <a:solidFill>
                  <a:srgbClr val="003366"/>
                </a:solidFill>
              </a:rPr>
              <a:t>2е    8е   14е    2е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348" y="4211122"/>
            <a:ext cx="757242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003366"/>
                </a:solidFill>
              </a:rPr>
              <a:t>1</a:t>
            </a:r>
            <a:r>
              <a:rPr lang="en-US" sz="5400" b="1" i="1" dirty="0">
                <a:solidFill>
                  <a:srgbClr val="003366"/>
                </a:solidFill>
              </a:rPr>
              <a:t>S</a:t>
            </a:r>
            <a:r>
              <a:rPr lang="en-US" sz="5400" b="1" i="1" baseline="30000" dirty="0">
                <a:solidFill>
                  <a:srgbClr val="003366"/>
                </a:solidFill>
              </a:rPr>
              <a:t>2</a:t>
            </a:r>
            <a:r>
              <a:rPr lang="en-US" sz="5400" b="1" i="1" dirty="0">
                <a:solidFill>
                  <a:srgbClr val="003366"/>
                </a:solidFill>
              </a:rPr>
              <a:t>2S</a:t>
            </a:r>
            <a:r>
              <a:rPr lang="en-US" sz="5400" b="1" i="1" baseline="30000" dirty="0">
                <a:solidFill>
                  <a:srgbClr val="003366"/>
                </a:solidFill>
              </a:rPr>
              <a:t>2</a:t>
            </a:r>
            <a:r>
              <a:rPr lang="en-US" sz="5400" b="1" i="1" dirty="0">
                <a:solidFill>
                  <a:srgbClr val="003366"/>
                </a:solidFill>
              </a:rPr>
              <a:t>2P</a:t>
            </a:r>
            <a:r>
              <a:rPr lang="en-US" sz="5400" b="1" i="1" baseline="30000" dirty="0">
                <a:solidFill>
                  <a:srgbClr val="003366"/>
                </a:solidFill>
              </a:rPr>
              <a:t>6</a:t>
            </a:r>
            <a:r>
              <a:rPr lang="en-US" sz="5400" b="1" i="1" dirty="0">
                <a:solidFill>
                  <a:srgbClr val="003366"/>
                </a:solidFill>
              </a:rPr>
              <a:t>3S</a:t>
            </a:r>
            <a:r>
              <a:rPr lang="en-US" sz="5400" b="1" i="1" baseline="30000" dirty="0">
                <a:solidFill>
                  <a:srgbClr val="003366"/>
                </a:solidFill>
              </a:rPr>
              <a:t>2</a:t>
            </a:r>
            <a:r>
              <a:rPr lang="en-US" sz="5400" b="1" i="1" dirty="0">
                <a:solidFill>
                  <a:srgbClr val="003366"/>
                </a:solidFill>
              </a:rPr>
              <a:t>3P</a:t>
            </a:r>
            <a:r>
              <a:rPr lang="en-US" sz="5400" b="1" i="1" baseline="30000" dirty="0">
                <a:solidFill>
                  <a:srgbClr val="003366"/>
                </a:solidFill>
              </a:rPr>
              <a:t>6</a:t>
            </a:r>
            <a:r>
              <a:rPr lang="en-US" sz="5400" b="1" i="1" dirty="0">
                <a:solidFill>
                  <a:srgbClr val="003366"/>
                </a:solidFill>
              </a:rPr>
              <a:t>3D</a:t>
            </a:r>
            <a:r>
              <a:rPr lang="en-US" sz="5400" b="1" i="1" baseline="30000" dirty="0">
                <a:solidFill>
                  <a:srgbClr val="003366"/>
                </a:solidFill>
              </a:rPr>
              <a:t>6</a:t>
            </a:r>
            <a:r>
              <a:rPr lang="en-US" sz="5400" b="1" i="1" dirty="0">
                <a:solidFill>
                  <a:srgbClr val="003366"/>
                </a:solidFill>
              </a:rPr>
              <a:t>4S</a:t>
            </a:r>
            <a:r>
              <a:rPr lang="en-US" sz="5400" b="1" i="1" baseline="30000" dirty="0">
                <a:solidFill>
                  <a:srgbClr val="003366"/>
                </a:solidFill>
              </a:rPr>
              <a:t>2</a:t>
            </a:r>
            <a:endParaRPr lang="ru-RU" sz="5400" b="1" i="1" baseline="30000" dirty="0">
              <a:solidFill>
                <a:srgbClr val="003366"/>
              </a:solidFill>
            </a:endParaRPr>
          </a:p>
          <a:p>
            <a:pPr algn="ctr"/>
            <a:endParaRPr lang="ru-RU" sz="4800" b="1" i="1" baseline="30000" dirty="0">
              <a:solidFill>
                <a:srgbClr val="003366"/>
              </a:solidFill>
            </a:endParaRPr>
          </a:p>
          <a:p>
            <a:pPr algn="ctr"/>
            <a:r>
              <a:rPr lang="ru-RU" sz="4800" b="1" i="1" baseline="30000" dirty="0">
                <a:solidFill>
                  <a:srgbClr val="003366"/>
                </a:solidFill>
              </a:rPr>
              <a:t>возможные степени окисления</a:t>
            </a:r>
            <a:endParaRPr lang="ru-RU" sz="4000" b="1" i="1" baseline="30000" dirty="0">
              <a:solidFill>
                <a:srgbClr val="003366"/>
              </a:solidFill>
            </a:endParaRPr>
          </a:p>
          <a:p>
            <a:pPr algn="ctr"/>
            <a:r>
              <a:rPr lang="ru-RU" sz="4800" b="1" i="1" baseline="30000" dirty="0">
                <a:solidFill>
                  <a:srgbClr val="003366"/>
                </a:solidFill>
              </a:rPr>
              <a:t>+2 и +3</a:t>
            </a:r>
            <a:r>
              <a:rPr lang="en-US" sz="4800" b="1" i="1" dirty="0">
                <a:solidFill>
                  <a:srgbClr val="003366"/>
                </a:solidFill>
              </a:rPr>
              <a:t>   </a:t>
            </a:r>
            <a:endParaRPr lang="ru-RU" sz="4800" b="1" i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228600"/>
            <a:ext cx="5045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Железо в природе 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313" y="1285875"/>
            <a:ext cx="527685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 земной коре на долю железа приходится около 4,1% массы земной коры (4-е место среди всех элементов, 2-е среди металлов). </a:t>
            </a:r>
          </a:p>
          <a:p>
            <a:pPr>
              <a:defRPr/>
            </a:pPr>
            <a:r>
              <a:rPr lang="ru-RU" sz="24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Известно большое число руд и минералов, содержащих железо.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2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</a:p>
          <a:p>
            <a:pPr algn="ctr">
              <a:defRPr/>
            </a:pPr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распространенные</a:t>
            </a:r>
          </a:p>
          <a:p>
            <a:pPr algn="ctr">
              <a:defRPr/>
            </a:pPr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добываемые </a:t>
            </a:r>
          </a:p>
          <a:p>
            <a:pPr algn="ctr">
              <a:defRPr/>
            </a:pPr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руды и минералы</a:t>
            </a:r>
            <a:endParaRPr lang="ru-RU" sz="32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929322" y="2071678"/>
            <a:ext cx="2857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красный железняк (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file" tooltip="Гематит"/>
              </a:rPr>
              <a:t>гематит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Fe</a:t>
            </a:r>
            <a:r>
              <a:rPr lang="ru-RU" sz="24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содержит до 70 %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6" name="Picture 6" descr="http://www.7granei.ru/file/5728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85728"/>
            <a:ext cx="2234565" cy="164307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57752" y="5429264"/>
            <a:ext cx="40719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магнитный железняк </a:t>
            </a:r>
            <a:endParaRPr lang="en-US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file" tooltip="Магнетит"/>
              </a:rPr>
              <a:t>магнетит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Fe</a:t>
            </a:r>
            <a:r>
              <a:rPr lang="ru-RU" sz="24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содержит 72,4 % </a:t>
            </a:r>
            <a:r>
              <a:rPr 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http://www.catalogmineralov.ru/pic/2008/11544529100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357562"/>
            <a:ext cx="2143110" cy="20002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4286248" y="3714752"/>
            <a:ext cx="1571636" cy="114300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38648" y="5010160"/>
            <a:ext cx="1062046" cy="49054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3" y="2428875"/>
            <a:ext cx="3857625" cy="1214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Физические свойства железа</a:t>
            </a:r>
          </a:p>
        </p:txBody>
      </p:sp>
      <p:sp>
        <p:nvSpPr>
          <p:cNvPr id="3" name="Стрелка влево 2"/>
          <p:cNvSpPr/>
          <p:nvPr/>
        </p:nvSpPr>
        <p:spPr>
          <a:xfrm rot="5400000">
            <a:off x="1671637" y="1757363"/>
            <a:ext cx="569913" cy="484188"/>
          </a:xfrm>
          <a:prstGeom prst="leftArrow">
            <a:avLst>
              <a:gd name="adj1" fmla="val 65341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313" y="357188"/>
            <a:ext cx="3786187" cy="121443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серебристо-серый</a:t>
            </a:r>
            <a:r>
              <a:rPr lang="ru-RU" sz="28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313" y="4643438"/>
            <a:ext cx="3857625" cy="121443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тугоплавкий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(Т пл.=1535</a:t>
            </a:r>
            <a:r>
              <a:rPr lang="ru-RU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714500" y="3786188"/>
            <a:ext cx="627063" cy="64293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357438"/>
            <a:ext cx="4214812" cy="40719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Тяжелый (плотность=7,8 г\см</a:t>
            </a:r>
            <a:r>
              <a:rPr lang="ru-RU" sz="2800" b="1" i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ковкий;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обладает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магнитными свойствами</a:t>
            </a:r>
          </a:p>
        </p:txBody>
      </p:sp>
      <p:sp>
        <p:nvSpPr>
          <p:cNvPr id="8" name="Стрелка вправо 7"/>
          <p:cNvSpPr/>
          <p:nvPr/>
        </p:nvSpPr>
        <p:spPr>
          <a:xfrm rot="1736210">
            <a:off x="4010025" y="3608388"/>
            <a:ext cx="571500" cy="4841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4" name="Picture 2" descr="http://www.bsh.kz/img/news/13191886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"/>
            <a:ext cx="2886635" cy="17526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714375" y="1071563"/>
            <a:ext cx="4572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/>
          </a:p>
          <a:p>
            <a:pPr lvl="2" eaLnBrk="0" hangingPunct="0"/>
            <a:endParaRPr lang="ru-RU"/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2286000" y="4857750"/>
            <a:ext cx="5857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/>
            <a:r>
              <a:rPr lang="ru-RU" sz="6000"/>
              <a:t>       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14290"/>
            <a:ext cx="8429625" cy="12715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Реакции с простыми веществами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813" y="1857375"/>
            <a:ext cx="6429375" cy="1200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Железо сгорает в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кислороде при нагревании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 +3O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=2Fe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313" y="3500438"/>
            <a:ext cx="5857875" cy="13573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Реагирует с порошком серы при нагревании: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 +S =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5852" y="5214950"/>
            <a:ext cx="5715000" cy="12144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Реагирует с галогенами при нагревании:2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 + 3CL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=2FeCL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142875"/>
            <a:ext cx="8358188" cy="13573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Реакции</a:t>
            </a: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 сложными веществами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88" y="1714500"/>
            <a:ext cx="7358062" cy="4643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кислотами: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с соляной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кислотой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HCL + Fe = FeCL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с серной кислотой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Fe = FeSO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солями: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28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2Ag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Fe(NO</a:t>
            </a:r>
            <a:r>
              <a:rPr lang="en-US" sz="28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водой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высокой температуре):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 + 4H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O=Fe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+4H</a:t>
            </a:r>
            <a:r>
              <a:rPr lang="en-US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(железная окалина)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52800"/>
            <a:ext cx="4505632" cy="2971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1000" y="5486400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4Fe + 2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+ ЗО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2(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25146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1000"/>
            <a:ext cx="1828800" cy="2057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81000" y="35052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Железо разрушается под действием окружающей среды, т.е. подвергается коррозии – «ржавлению».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этом на поверхности образуется  коричневый налет -«ржавчина».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762000"/>
            <a:ext cx="510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ЗНАЕТЕ  ЛИ  ВЫ,  ЧТО ПРОИСХОДИТ  С  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железоМ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ОКРУЖАЮЩЕЙ СРЕДЕ?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лево 4"/>
          <p:cNvSpPr/>
          <p:nvPr/>
        </p:nvSpPr>
        <p:spPr>
          <a:xfrm rot="2453851">
            <a:off x="2191922" y="2266973"/>
            <a:ext cx="820737" cy="484187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14625" y="142875"/>
            <a:ext cx="3214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Гидроэлектро</a:t>
            </a:r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станции и опоры</a:t>
            </a:r>
          </a:p>
          <a:p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линий электропередач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43688" y="2000250"/>
            <a:ext cx="2214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Трубопроводы</a:t>
            </a:r>
          </a:p>
          <a:p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воды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нефти и газа</a:t>
            </a:r>
          </a:p>
          <a:p>
            <a:endParaRPr lang="ru-RU" sz="24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2546377">
            <a:off x="5575672" y="1721760"/>
            <a:ext cx="485775" cy="904875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5562600"/>
            <a:ext cx="31432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 u="sng" dirty="0">
              <a:solidFill>
                <a:srgbClr val="7030A0"/>
              </a:solidFill>
            </a:endParaRPr>
          </a:p>
          <a:p>
            <a:pPr algn="ctr"/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Бытовые приборы,</a:t>
            </a:r>
          </a:p>
          <a:p>
            <a:pPr algn="ctr"/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Другие предметы</a:t>
            </a:r>
          </a:p>
        </p:txBody>
      </p:sp>
      <p:pic>
        <p:nvPicPr>
          <p:cNvPr id="40970" name="Picture 10" descr="http://www.knifelib.ru/Forms/images/opinions/FieldKnives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1995518" cy="13713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низ 15"/>
          <p:cNvSpPr/>
          <p:nvPr/>
        </p:nvSpPr>
        <p:spPr>
          <a:xfrm rot="2317529">
            <a:off x="2388107" y="3499026"/>
            <a:ext cx="484188" cy="74142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125131">
            <a:off x="5190705" y="3705148"/>
            <a:ext cx="484187" cy="9032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357694"/>
            <a:ext cx="1623679" cy="15239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928934"/>
            <a:ext cx="1930032" cy="12858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357562"/>
            <a:ext cx="2046237" cy="15331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143375" y="5143500"/>
            <a:ext cx="2643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Автомобили 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Тракторы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Подводные лодки</a:t>
            </a:r>
          </a:p>
        </p:txBody>
      </p:sp>
      <p:pic>
        <p:nvPicPr>
          <p:cNvPr id="2050" name="Picture 2" descr="http://www.distrocars.com/wp-content/uploads/2010/08/2006-Chrysler-300-C-SRT8-Touring-Front-Side-590x44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5029200"/>
            <a:ext cx="2228799" cy="1668463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2" name="Picture 4" descr="http://im3-tub-ru.yandex.net/i?id=329336936-45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228599"/>
            <a:ext cx="2371725" cy="1702195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4" name="Picture 6" descr="http://im4-tub-ru.yandex.net/i?id=140401428-14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152400"/>
            <a:ext cx="2438400" cy="19050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2895600" y="1981200"/>
            <a:ext cx="264149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Железо</a:t>
            </a:r>
          </a:p>
          <a:p>
            <a:pPr algn="ctr">
              <a:defRPr/>
            </a:pPr>
            <a:r>
              <a:rPr lang="ru-RU" sz="5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сегодня</a:t>
            </a:r>
            <a:endParaRPr lang="ru-RU" sz="54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 animBg="1"/>
      <p:bldP spid="13" grpId="0"/>
      <p:bldP spid="16" grpId="0" animBg="1"/>
      <p:bldP spid="15" grpId="0" animBg="1"/>
      <p:bldP spid="17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320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4</cp:revision>
  <dcterms:created xsi:type="dcterms:W3CDTF">2014-05-04T18:41:21Z</dcterms:created>
  <dcterms:modified xsi:type="dcterms:W3CDTF">2014-05-04T19:34:20Z</dcterms:modified>
</cp:coreProperties>
</file>