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0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E8390-3085-4BB2-87E1-ED880417E3B7}" type="datetimeFigureOut">
              <a:rPr lang="ru-RU" smtClean="0"/>
              <a:t>23.05.2014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14789-905E-4C0C-8E6C-C860750325F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E8390-3085-4BB2-87E1-ED880417E3B7}" type="datetimeFigureOut">
              <a:rPr lang="ru-RU" smtClean="0"/>
              <a:t>23.05.2014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14789-905E-4C0C-8E6C-C860750325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E8390-3085-4BB2-87E1-ED880417E3B7}" type="datetimeFigureOut">
              <a:rPr lang="ru-RU" smtClean="0"/>
              <a:t>23.05.2014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14789-905E-4C0C-8E6C-C860750325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E8390-3085-4BB2-87E1-ED880417E3B7}" type="datetimeFigureOut">
              <a:rPr lang="ru-RU" smtClean="0"/>
              <a:t>23.05.2014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14789-905E-4C0C-8E6C-C860750325F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E8390-3085-4BB2-87E1-ED880417E3B7}" type="datetimeFigureOut">
              <a:rPr lang="ru-RU" smtClean="0"/>
              <a:t>23.05.2014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14789-905E-4C0C-8E6C-C860750325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E8390-3085-4BB2-87E1-ED880417E3B7}" type="datetimeFigureOut">
              <a:rPr lang="ru-RU" smtClean="0"/>
              <a:t>23.05.2014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14789-905E-4C0C-8E6C-C860750325F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E8390-3085-4BB2-87E1-ED880417E3B7}" type="datetimeFigureOut">
              <a:rPr lang="ru-RU" smtClean="0"/>
              <a:t>23.05.2014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14789-905E-4C0C-8E6C-C860750325F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E8390-3085-4BB2-87E1-ED880417E3B7}" type="datetimeFigureOut">
              <a:rPr lang="ru-RU" smtClean="0"/>
              <a:t>23.05.2014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14789-905E-4C0C-8E6C-C860750325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E8390-3085-4BB2-87E1-ED880417E3B7}" type="datetimeFigureOut">
              <a:rPr lang="ru-RU" smtClean="0"/>
              <a:t>23.05.2014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14789-905E-4C0C-8E6C-C860750325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E8390-3085-4BB2-87E1-ED880417E3B7}" type="datetimeFigureOut">
              <a:rPr lang="ru-RU" smtClean="0"/>
              <a:t>23.05.2014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14789-905E-4C0C-8E6C-C860750325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E8390-3085-4BB2-87E1-ED880417E3B7}" type="datetimeFigureOut">
              <a:rPr lang="ru-RU" smtClean="0"/>
              <a:t>23.05.2014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14789-905E-4C0C-8E6C-C860750325F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B6E8390-3085-4BB2-87E1-ED880417E3B7}" type="datetimeFigureOut">
              <a:rPr lang="ru-RU" smtClean="0"/>
              <a:t>23.05.2014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1614789-905E-4C0C-8E6C-C860750325F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1124744"/>
            <a:ext cx="81369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ru-RU" altLang="ru-RU" sz="6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  <a:sym typeface="Trebuchet MS" pitchFamily="34" charset="0"/>
              </a:rPr>
              <a:t>Крым и Россия</a:t>
            </a:r>
            <a:br>
              <a:rPr kumimoji="0" lang="ru-RU" altLang="ru-RU" sz="6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  <a:sym typeface="Trebuchet MS" pitchFamily="34" charset="0"/>
              </a:rPr>
            </a:br>
            <a:r>
              <a:rPr kumimoji="0" lang="ru-RU" altLang="ru-RU" sz="6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  <a:sym typeface="Trebuchet MS" pitchFamily="34" charset="0"/>
              </a:rPr>
              <a:t>«Мы вместе»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6146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0086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5496" y="4919008"/>
            <a:ext cx="9144000" cy="193899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R="0" lvl="0" defTabSz="91440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EEF0E8"/>
              </a:buClr>
              <a:buSzPct val="167000"/>
              <a:tabLst/>
              <a:defRPr/>
            </a:pPr>
            <a:r>
              <a:rPr kumimoji="0" lang="ru-RU" altLang="ru-RU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  <a:sym typeface="Trebuchet MS" pitchFamily="34" charset="0"/>
              </a:rPr>
              <a:t>Против России выступили Османская империя, Великобритания, Франция и Сардинское королевство.</a:t>
            </a:r>
            <a:r>
              <a:rPr kumimoji="0" lang="ru-RU" altLang="ru-RU" sz="2000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  <a:sym typeface="Trebuchet MS" pitchFamily="34" charset="0"/>
              </a:rPr>
              <a:t> </a:t>
            </a:r>
            <a:r>
              <a:rPr kumimoji="0" lang="ru-RU" altLang="ru-RU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  <a:sym typeface="Trebuchet MS" pitchFamily="34" charset="0"/>
              </a:rPr>
              <a:t>Русским войскам противостояла 60-тысячная англо-французская армия</a:t>
            </a:r>
            <a:r>
              <a:rPr lang="ru-RU" altLang="ru-RU" sz="2000" b="1" kern="0" dirty="0" smtClean="0">
                <a:latin typeface="Arial" pitchFamily="34" charset="0"/>
                <a:cs typeface="Arial" pitchFamily="34" charset="0"/>
                <a:sym typeface="Trebuchet MS" pitchFamily="34" charset="0"/>
              </a:rPr>
              <a:t>. </a:t>
            </a:r>
            <a:r>
              <a:rPr kumimoji="0" lang="ru-RU" altLang="ru-RU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  <a:sym typeface="Trebuchet MS" pitchFamily="34" charset="0"/>
              </a:rPr>
              <a:t>Осада длилась 349 дней.</a:t>
            </a:r>
            <a:r>
              <a:rPr kumimoji="0" lang="ru-RU" altLang="ru-RU" sz="2000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  <a:sym typeface="Trebuchet MS" pitchFamily="34" charset="0"/>
              </a:rPr>
              <a:t> </a:t>
            </a:r>
            <a:r>
              <a:rPr kumimoji="0" lang="ru-RU" altLang="ru-RU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  <a:sym typeface="Trebuchet MS" pitchFamily="34" charset="0"/>
              </a:rPr>
              <a:t>За период осады неприятель обрушил на город 1 356 000 артиллерийских снарядов. Потери союзников составили 70 тыс., русской армии – 83,5 тыс. человек.</a:t>
            </a:r>
            <a:endParaRPr kumimoji="0" lang="ru-RU" sz="12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496" y="188640"/>
            <a:ext cx="3528392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Оборона Севастополя </a:t>
            </a:r>
          </a:p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1854-1855 гг.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416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86020" y="-387423"/>
            <a:ext cx="9480219" cy="5214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572000" y="4413"/>
            <a:ext cx="4572000" cy="830997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  <a:sym typeface="Trebuchet MS" pitchFamily="34" charset="0"/>
              </a:rPr>
              <a:t>Оборона Севастополя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  <a:sym typeface="Trebuchet MS" pitchFamily="34" charset="0"/>
              </a:rPr>
              <a:t>1941-1942 гг.</a:t>
            </a:r>
            <a:endParaRPr kumimoji="0" lang="ru-RU" sz="12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51169" y="4826675"/>
            <a:ext cx="9294199" cy="230832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R="0" lvl="0" defTabSz="91440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EEF0E8"/>
              </a:buClr>
              <a:buSzPct val="167000"/>
              <a:tabLst/>
              <a:defRPr/>
            </a:pPr>
            <a: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  <a:sym typeface="Trebuchet MS" pitchFamily="34" charset="0"/>
              </a:rPr>
              <a:t>Оборона длилась 10 месяцев.</a:t>
            </a:r>
            <a:r>
              <a:rPr lang="ru-RU" altLang="ru-RU" sz="2400" b="1" kern="0" dirty="0">
                <a:latin typeface="Arial" pitchFamily="34" charset="0"/>
                <a:cs typeface="Arial" pitchFamily="34" charset="0"/>
                <a:sym typeface="Trebuchet MS" pitchFamily="34" charset="0"/>
              </a:rPr>
              <a:t> </a:t>
            </a:r>
            <a: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  <a:sym typeface="Trebuchet MS" pitchFamily="34" charset="0"/>
              </a:rPr>
              <a:t>Советские потери более 200 тыс. человек из них безвозвратные около 157 тыс.</a:t>
            </a:r>
            <a:r>
              <a:rPr kumimoji="0" lang="ru-RU" altLang="ru-RU" sz="2400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  <a:sym typeface="Trebuchet MS" pitchFamily="34" charset="0"/>
              </a:rPr>
              <a:t> </a:t>
            </a:r>
            <a: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  <a:sym typeface="Trebuchet MS" pitchFamily="34" charset="0"/>
              </a:rPr>
              <a:t>Противник стянул под Севастополь 203 тыс. чел., 780 орудий, 450 танков, 600 самолетов. Советские силы составили 106 тыс. чел., 606 орудий</a:t>
            </a:r>
            <a: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EEF0E8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Trebuchet MS" pitchFamily="34" charset="0"/>
              </a:rPr>
              <a:t>, </a:t>
            </a:r>
            <a: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  <a:sym typeface="Trebuchet MS" pitchFamily="34" charset="0"/>
              </a:rPr>
              <a:t>38 танков, 109 самолетов.</a:t>
            </a: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282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5300849" cy="3995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3995678"/>
            <a:ext cx="9144000" cy="286232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В 1954 году Крымская область была передана  в состав УССР согласно Указу Президиума  Верховного Совета СССР без указания  статуса Севастополя, являвшегося на тот  момент городом республиканского  подчинения РСФСР. В указе говорилось, что  Крым является естественным продолжением  южных степей Украины, и «из  географических и экономических  соображений передача Крымской области в  состав братской Украинской республики  целесообразна и отвечает общим интересам  Советского государства». Таким образом,  были нарушены Конституция РСФСР и  законодательная процедура. 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57221" y="447055"/>
            <a:ext cx="20657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Н.С. Хрущёв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5312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5" y="-169981"/>
            <a:ext cx="9164635" cy="7027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-20635" y="0"/>
            <a:ext cx="9164635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  <a:sym typeface="Trebuchet MS" pitchFamily="34" charset="0"/>
              </a:rPr>
              <a:t>Распад СССР и референдум в Крыму</a:t>
            </a: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5702177"/>
            <a:ext cx="9218271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20 января 1991 г. в Крыму состоялся референдум по вопросу воссоздания  Крымской АССР как отдельного субъекта. </a:t>
            </a:r>
          </a:p>
        </p:txBody>
      </p:sp>
    </p:spTree>
    <p:extLst>
      <p:ext uri="{BB962C8B-B14F-4D97-AF65-F5344CB8AC3E}">
        <p14:creationId xmlns:p14="http://schemas.microsoft.com/office/powerpoint/2010/main" val="29633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019" y="0"/>
            <a:ext cx="4040955" cy="22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576" y="4005064"/>
            <a:ext cx="4716016" cy="3102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576" y="2060848"/>
            <a:ext cx="3730059" cy="2066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930111"/>
            <a:ext cx="3491880" cy="4941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95936" y="0"/>
            <a:ext cx="5148064" cy="193899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16 марта 2014 г. состоялся референдум о статусе Крыма. За 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воссоединение с Россией на референдуме в Крыму проголосовали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96,77% жителей. 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6041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-6393"/>
            <a:ext cx="10109799" cy="6864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5298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098" y="1196752"/>
            <a:ext cx="5465762" cy="4085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64696" y="900786"/>
            <a:ext cx="367240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Полуостров Крым </a:t>
            </a:r>
          </a:p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расположен на юге Восточной </a:t>
            </a:r>
          </a:p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Европы, занимает выгодное  положение. На севере полуостров соединен с  материком узким (7—23 км) </a:t>
            </a:r>
          </a:p>
          <a:p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Перекопским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перешейком. С  запада и юга полуостров </a:t>
            </a:r>
          </a:p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омывают Черное море, с </a:t>
            </a:r>
          </a:p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востока — Керченский </a:t>
            </a:r>
          </a:p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пролив, а с северо-востока —  воды Азовского моря и его залива Сиваша. 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029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552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70294" y="5013176"/>
            <a:ext cx="8424936" cy="15696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fontAlgn="base">
              <a:spcBef>
                <a:spcPts val="600"/>
              </a:spcBef>
              <a:spcAft>
                <a:spcPct val="0"/>
              </a:spcAft>
              <a:buClr>
                <a:srgbClr val="EEF0E8"/>
              </a:buClr>
              <a:buSzPct val="167000"/>
            </a:pPr>
            <a: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  <a:sym typeface="Trebuchet MS" pitchFamily="34" charset="0"/>
              </a:rPr>
              <a:t>Название «Крым» происходит от тюркского – вал, стена, ров.</a:t>
            </a:r>
            <a:r>
              <a:rPr kumimoji="0" lang="ru-RU" altLang="ru-RU" sz="2400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  <a:sym typeface="Trebuchet MS" pitchFamily="34" charset="0"/>
              </a:rPr>
              <a:t> </a:t>
            </a:r>
            <a:r>
              <a:rPr kumimoji="0" lang="ru-RU" altLang="ru-RU" sz="24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  <a:sym typeface="Trebuchet MS" pitchFamily="34" charset="0"/>
              </a:rPr>
              <a:t>Перекопский</a:t>
            </a:r>
            <a: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  <a:sym typeface="Trebuchet MS" pitchFamily="34" charset="0"/>
              </a:rPr>
              <a:t> или Турецкий вал отделял Крым от материка, он был построен 2 тыс. лет назад. Его длина почти 8,5 км.</a:t>
            </a:r>
          </a:p>
        </p:txBody>
      </p:sp>
    </p:spTree>
    <p:extLst>
      <p:ext uri="{BB962C8B-B14F-4D97-AF65-F5344CB8AC3E}">
        <p14:creationId xmlns:p14="http://schemas.microsoft.com/office/powerpoint/2010/main" val="925766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675" y="0"/>
            <a:ext cx="9191809" cy="6190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25675" y="5657671"/>
            <a:ext cx="9179914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Херсонес Таврический был основан греками в VI в. до н.э. и просуществовал ещё  почти 2 тысячи лет.  Руины Херсонеса расположены на  территории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Севастополя. 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17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23529"/>
            <a:ext cx="9246274" cy="8292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899417" y="-1179512"/>
            <a:ext cx="3312368" cy="526297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С VIII-IX вв. стали складываться </a:t>
            </a:r>
          </a:p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экономические и культурные связи </a:t>
            </a:r>
          </a:p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Крыма с русскими княжествами. </a:t>
            </a:r>
          </a:p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Арабы называли Черное море </a:t>
            </a:r>
          </a:p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Русским морем. В конце Х века в </a:t>
            </a:r>
          </a:p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древнем Херсонесе принял крещение </a:t>
            </a:r>
          </a:p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русский князь Владимир.  </a:t>
            </a:r>
          </a:p>
        </p:txBody>
      </p:sp>
    </p:spTree>
    <p:extLst>
      <p:ext uri="{BB962C8B-B14F-4D97-AF65-F5344CB8AC3E}">
        <p14:creationId xmlns:p14="http://schemas.microsoft.com/office/powerpoint/2010/main" val="345894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35"/>
            <a:ext cx="9144000" cy="5088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4553333"/>
            <a:ext cx="9144000" cy="230832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В XIII веке на территорию  полуострова вторглись </a:t>
            </a:r>
          </a:p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ордынские войска, и был  образован Крымский улус, а позднее, с 1443 г. -  самостоятельное Крымское  ханство. Развитие  экономики и культуры  Крыма и его растущее </a:t>
            </a:r>
          </a:p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сближение с Русью были  надолго остановлены  ордынским нашествием. 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121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566"/>
            <a:ext cx="9143999" cy="5870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5660794"/>
            <a:ext cx="9143999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В 1475 г. на Крымский полуостров  вторглись войска султанской Турции.  Крымское ханство стало  вассалом Турции. 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90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509" y="2349376"/>
            <a:ext cx="2232025" cy="288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979" y="4000500"/>
            <a:ext cx="2205038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9377" y="2253380"/>
            <a:ext cx="2016224" cy="2977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75675" y="5230689"/>
            <a:ext cx="21496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А.В. Суворов 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98561" y="3500462"/>
            <a:ext cx="21066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М.И. Кутузов 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592953" y="5230689"/>
            <a:ext cx="21507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Ф.Ф. Ушаков. 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30218"/>
            <a:ext cx="9036496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На протяжении многих лет Россия вела войны с Османской империей. Большую  роль в этой борьбе сыграли А.В. Суворов, М.И. Кутузов и Ф.Ф. Ушаков. 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35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61" y="314386"/>
            <a:ext cx="4465192" cy="5822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584785" y="188640"/>
            <a:ext cx="4572000" cy="67403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latin typeface="Arial" pitchFamily="34" charset="0"/>
                <a:cs typeface="Arial" pitchFamily="34" charset="0"/>
              </a:rPr>
              <a:t>В 1783 году Крым вошел в состав России, что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было ратифицировано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Ясским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мирным договором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1791 г.) между Россией и Османской империей. </a:t>
            </a:r>
          </a:p>
          <a:p>
            <a:r>
              <a:rPr lang="ru-RU" b="1" dirty="0">
                <a:latin typeface="Arial" pitchFamily="34" charset="0"/>
                <a:cs typeface="Arial" pitchFamily="34" charset="0"/>
              </a:rPr>
              <a:t>«Возвращая жителям тех мест силою сего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нашего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Императорского Манифеста таковую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бытия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их перемену, обещаем свято и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непоколебимо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за себя и преемников престола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нашего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, содержать их наравне с природными </a:t>
            </a:r>
          </a:p>
          <a:p>
            <a:r>
              <a:rPr lang="ru-RU" b="1" dirty="0">
                <a:latin typeface="Arial" pitchFamily="34" charset="0"/>
                <a:cs typeface="Arial" pitchFamily="34" charset="0"/>
              </a:rPr>
              <a:t>началами подданными, охранять и защищать их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лица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, имущество, храмы и природную веру, коей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свободно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отправление со всеми законными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обрядами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пребудет неприкосновенно; и дозволить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напоследок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каждому из них состоянию все те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прелости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и преимущества, каковыми таковое в </a:t>
            </a:r>
          </a:p>
          <a:p>
            <a:r>
              <a:rPr lang="ru-RU" b="1" dirty="0">
                <a:latin typeface="Arial" pitchFamily="34" charset="0"/>
                <a:cs typeface="Arial" pitchFamily="34" charset="0"/>
              </a:rPr>
              <a:t>России пользуется…». </a:t>
            </a:r>
          </a:p>
          <a:p>
            <a:r>
              <a:rPr lang="ru-RU" i="1" dirty="0">
                <a:latin typeface="Arial" pitchFamily="34" charset="0"/>
                <a:cs typeface="Arial" pitchFamily="34" charset="0"/>
              </a:rPr>
              <a:t>Из Манифеста Екатерины II 8 апреля 1783 года </a:t>
            </a:r>
          </a:p>
        </p:txBody>
      </p:sp>
    </p:spTree>
    <p:extLst>
      <p:ext uri="{BB962C8B-B14F-4D97-AF65-F5344CB8AC3E}">
        <p14:creationId xmlns:p14="http://schemas.microsoft.com/office/powerpoint/2010/main" val="11529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86</TotalTime>
  <Words>612</Words>
  <Application>Microsoft Office PowerPoint</Application>
  <PresentationFormat>Экран (4:3)</PresentationFormat>
  <Paragraphs>42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1983</dc:creator>
  <cp:lastModifiedBy>1983</cp:lastModifiedBy>
  <cp:revision>10</cp:revision>
  <dcterms:created xsi:type="dcterms:W3CDTF">2014-05-17T17:05:03Z</dcterms:created>
  <dcterms:modified xsi:type="dcterms:W3CDTF">2014-05-23T16:50:53Z</dcterms:modified>
</cp:coreProperties>
</file>