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1" r:id="rId1"/>
  </p:sldMasterIdLst>
  <p:notesMasterIdLst>
    <p:notesMasterId r:id="rId24"/>
  </p:notesMasterIdLst>
  <p:sldIdLst>
    <p:sldId id="262" r:id="rId2"/>
    <p:sldId id="278" r:id="rId3"/>
    <p:sldId id="279" r:id="rId4"/>
    <p:sldId id="282" r:id="rId5"/>
    <p:sldId id="280" r:id="rId6"/>
    <p:sldId id="283" r:id="rId7"/>
    <p:sldId id="281" r:id="rId8"/>
    <p:sldId id="273" r:id="rId9"/>
    <p:sldId id="284" r:id="rId10"/>
    <p:sldId id="276" r:id="rId11"/>
    <p:sldId id="290" r:id="rId12"/>
    <p:sldId id="285" r:id="rId13"/>
    <p:sldId id="293" r:id="rId14"/>
    <p:sldId id="286" r:id="rId15"/>
    <p:sldId id="294" r:id="rId16"/>
    <p:sldId id="287" r:id="rId17"/>
    <p:sldId id="274" r:id="rId18"/>
    <p:sldId id="289" r:id="rId19"/>
    <p:sldId id="288" r:id="rId20"/>
    <p:sldId id="271" r:id="rId21"/>
    <p:sldId id="277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hlink"/>
    </p:penClr>
  </p:showPr>
  <p:clrMru>
    <a:srgbClr val="EF2757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1" autoAdjust="0"/>
    <p:restoredTop sz="87814" autoAdjust="0"/>
  </p:normalViewPr>
  <p:slideViewPr>
    <p:cSldViewPr>
      <p:cViewPr>
        <p:scale>
          <a:sx n="75" d="100"/>
          <a:sy n="75" d="100"/>
        </p:scale>
        <p:origin x="-10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 i="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 i="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7E15B2D7-0A8B-44CD-AB2F-E75A1FC8BEB2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 i="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b="0" i="0"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B47DC1C-89F7-4290-83D5-736EB324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DFB080-CDFC-45BB-B3B7-9610F3E6E0F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A14DE0-1970-4A5A-BAC9-16D7A355BDC8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96670B-837C-487D-828C-FF78667515F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DB5F-7BB9-4547-9A66-96DB5D13BA5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66445D-D190-4ADC-A58B-05B18C8D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D4AA-6770-4C70-91EC-859BC86B796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FEF4-F9BB-427F-9446-C877D480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BC51-543A-4BDA-9A0D-5E0BA5439BE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4DB9-4FD5-4187-867F-F5759BB4D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45AC-01A4-4267-9338-76B8D193C42D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DA56-ECEA-4380-9FE8-BD68A32D7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F210-20A8-49AB-BAD6-7EE0B16BEA0A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E259-E0BF-467A-8205-002019951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D05C-1384-4082-B31B-74BC392D3FA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E62D-9D3E-49D1-BF1B-6C3644442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AE9C-734C-4DFF-90DE-0A0372C865FA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3EC94-1C79-47BA-9FCD-6C21EA96B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F38B-6FDD-4432-A55C-CC441DC287C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DCE4-48C1-4098-A7F0-C08074872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6DD3-6A02-4C3E-AFD4-14778DE37AC9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ABE8-05C1-48DD-80CA-DB42119D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D02C-CD84-4472-989A-D8BF0E91DB8C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E558-FFDE-4960-81A2-8EC15AF10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C828-2892-4DC5-926D-7FF4A552B2F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7B8A-A464-4DCC-B6D1-0C1604E66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ED206D-6A7D-4443-AA99-E27FF46D49D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4CF7D19-1F94-4E69-814B-F5629F6F6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07" r:id="rId2"/>
    <p:sldLayoutId id="2147485215" r:id="rId3"/>
    <p:sldLayoutId id="2147485208" r:id="rId4"/>
    <p:sldLayoutId id="2147485209" r:id="rId5"/>
    <p:sldLayoutId id="2147485210" r:id="rId6"/>
    <p:sldLayoutId id="2147485211" r:id="rId7"/>
    <p:sldLayoutId id="2147485216" r:id="rId8"/>
    <p:sldLayoutId id="2147485217" r:id="rId9"/>
    <p:sldLayoutId id="2147485212" r:id="rId10"/>
    <p:sldLayoutId id="2147485213" r:id="rId11"/>
  </p:sldLayoutIdLst>
  <p:transition spd="med">
    <p:fad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ga\Desktop\&#1052;&#1059;&#1047;&#1067;&#1050;&#1040;%20&#1050;%20&#1055;&#1091;&#1096;&#1082;&#1080;&#1085;&#1089;&#1082;&#1086;&#1084;&#1091;%20&#1082;&#1088;&#1091;&#1075;&#1091;\&#1053;&#1072;%20&#1092;&#1086;&#1085;&#1077;%20&#1055;&#1091;&#1096;&#1082;&#1080;&#1085;&#1072;%20-%20&#1080;&#1089;&#1087;%20&#1041;&#1080;&#1095;&#1077;&#1074;&#1089;&#1082;&#1072;&#110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bse.sci-lib.com/particle02860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ga\Desktop\&#1052;&#1059;&#1047;&#1067;&#1050;&#1040;%20&#1050;%20&#1055;&#1091;&#1096;&#1082;&#1080;&#1085;&#1089;&#1082;&#1086;&#1084;&#1091;%20&#1082;&#1088;&#1091;&#1075;&#1091;\&#1052;&#1091;&#1079;&#1099;&#1082;&#1072;%20-%20&#1047;&#1074;&#1077;&#1079;&#1076;&#1072;%20&#1087;&#1083;&#1077;&#1085;&#1080;&#1090;&#1077;&#1083;&#1100;&#1085;&#1086;&#1075;&#1086;%20&#1089;&#1095;&#1072;&#1089;&#1090;&#1100;&#1103;%20&#1091;&#1074;&#1077;&#1088;&#1090;&#1102;&#1088;&#1072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4%D1%83%D1%8D%D0%BB%D1%8C%20%D0%BF%D1%83%D1%88%D0%BA%D0%B8%D0%BD%D0%B0%20%D1%81%20%D0%B4%D0%B0%D0%BD%D1%82%D0%B5%D1%81%D0%BE%D0%BC%20%D0%BA%D0%B0%D1%80%D1%82%D0%B8%D0%BD%D0%BA%D0%B8&amp;pos=0&amp;rpt=simage&amp;lr=2&amp;noreask=1&amp;source=wiz&amp;uinfo=sw-1349-sh-643-fw-1124-fh-448-pd-1&amp;img_url=http://shkolazhizni.ru/img/content/i69/69717_or.jpg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1%8B%20%D0%BF%D1%83%D1%88%D0%BA%D0%B8%D0%BD%D0%B0%20%D0%B2%D0%BC%D0%B5%D1%81%D1%82%D0%B5%20%D1%81%20%D0%B6%D0%B5%D0%BD%D0%BE%D0%B9%20%D0%B3%D0%BE%D0%BD%D1%87%D0%B0%D1%80%D0%BE%D0%B2%D0%BE%D0%B9&amp;pos=3&amp;uinfo=sw-1349-sh-643-fw-1124-fh-448-pd-1&amp;rpt=simage&amp;img_url=http://shkolazhizni.ru/img/content/i60/60232_or.jpg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ga\Desktop\&#1052;&#1059;&#1047;&#1067;&#1050;&#1040;%20&#1050;%20&#1055;&#1091;&#1096;&#1082;&#1080;&#1085;&#1089;&#1082;&#1086;&#1084;&#1091;%20&#1082;&#1088;&#1091;&#1075;&#1091;\&#1053;&#1072;%20&#1092;&#1086;&#1085;&#1077;%20&#1055;&#1091;&#1096;&#1082;&#1080;&#1085;&#1072;%20-%20&#1080;&#1089;&#1087;%20&#1041;&#1080;&#1095;&#1077;&#1074;&#1089;&#1082;&#1072;&#1103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lga\Desktop\&#1052;&#1059;&#1047;&#1067;&#1050;&#1040;%20&#1050;%20&#1055;&#1091;&#1096;&#1082;&#1080;&#1085;&#1089;&#1082;&#1086;&#1084;&#1091;%20&#1082;&#1088;&#1091;&#1075;&#1091;\&#1052;&#1091;&#1079;&#1099;&#1082;&#1072;%20-%20&#1050;&#1072;&#1074;&#1072;&#1083;&#1077;&#1088;&#1075;&#1072;&#1088;&#1076;&#1099;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404813"/>
            <a:ext cx="9648825" cy="1295400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6600" i="1" dirty="0" smtClean="0">
                <a:solidFill>
                  <a:srgbClr val="FF0000"/>
                </a:solidFill>
              </a:rPr>
              <a:t>  </a:t>
            </a:r>
            <a:r>
              <a:rPr lang="ru-RU" sz="6600" b="1" i="1" dirty="0" smtClean="0">
                <a:solidFill>
                  <a:srgbClr val="EF2757"/>
                </a:solidFill>
              </a:rPr>
              <a:t>Пушкинский </a:t>
            </a:r>
            <a:r>
              <a:rPr lang="ru-RU" sz="6600" b="1" i="1" dirty="0">
                <a:solidFill>
                  <a:srgbClr val="EF2757"/>
                </a:solidFill>
              </a:rPr>
              <a:t>круг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2781300"/>
            <a:ext cx="2952750" cy="1584325"/>
          </a:xfrm>
        </p:spPr>
        <p:txBody>
          <a:bodyPr/>
          <a:lstStyle/>
          <a:p>
            <a:pPr marL="342900" indent="-342900" eaLnBrk="1" hangingPunct="1">
              <a:buFont typeface="Wingdings 2" pitchFamily="18" charset="2"/>
              <a:buNone/>
              <a:defRPr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литературно-музыкальной                   композиции</a:t>
            </a:r>
          </a:p>
        </p:txBody>
      </p:sp>
      <p:pic>
        <p:nvPicPr>
          <p:cNvPr id="6148" name="Picture 12" descr="2391126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960440" cy="4649171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700338" y="4652963"/>
            <a:ext cx="156972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800" b="0">
                <a:solidFill>
                  <a:schemeClr val="accent2"/>
                </a:solidFill>
              </a:rPr>
              <a:t>                              </a:t>
            </a:r>
            <a:r>
              <a:rPr lang="ru-RU" sz="1800">
                <a:solidFill>
                  <a:schemeClr val="accent2"/>
                </a:solidFill>
              </a:rPr>
              <a:t>Автор: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flipH="1">
            <a:off x="4716463" y="5013325"/>
            <a:ext cx="4751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b="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преподаватель русского языка</a:t>
            </a:r>
          </a:p>
          <a:p>
            <a:pPr eaLnBrk="0" hangingPunct="0"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 и литературы СПб ГБПОУ                               </a:t>
            </a:r>
          </a:p>
          <a:p>
            <a:pPr eaLnBrk="0" hangingPunct="0"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 «Автомеханический лицей»</a:t>
            </a:r>
          </a:p>
          <a:p>
            <a:pPr eaLnBrk="0" hangingPunct="0">
              <a:defRPr/>
            </a:pPr>
            <a:r>
              <a:rPr lang="ru-RU" sz="1800" i="0" dirty="0">
                <a:solidFill>
                  <a:srgbClr val="C00000"/>
                </a:solidFill>
              </a:rPr>
              <a:t>            Краснова Т.М.</a:t>
            </a:r>
          </a:p>
          <a:p>
            <a:pPr algn="ctr" eaLnBrk="0" hangingPunct="0">
              <a:defRPr/>
            </a:pPr>
            <a:endParaRPr lang="ru-RU" sz="1800" b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0" hangingPunct="0">
              <a:defRPr/>
            </a:pPr>
            <a:endParaRPr lang="ru-RU" sz="1800" b="0" dirty="0"/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684213" y="6092825"/>
            <a:ext cx="3529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                      </a:t>
            </a:r>
          </a:p>
        </p:txBody>
      </p:sp>
      <p:pic>
        <p:nvPicPr>
          <p:cNvPr id="8" name="На фоне Пушкина - исп Бичев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00392" y="54868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62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3790950" y="4567238"/>
            <a:ext cx="5353050" cy="742950"/>
          </a:xfrm>
          <a:extLst/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200"/>
              <a:t>             </a:t>
            </a:r>
            <a:endParaRPr lang="en-US" sz="4200"/>
          </a:p>
        </p:txBody>
      </p:sp>
      <p:pic>
        <p:nvPicPr>
          <p:cNvPr id="10243" name="Picture 6" descr="%D0%9A%D0%B0%D1%80%D0%B4%D0%BE%D0%B2%D1%81%D0%BA%D0%B8%D0%B9-%D0%9F%D1%83%D1%88%D0%BA%D0%B8%D0%BD-%D1%81%D1%80%D0%B5%D0%B4%D0%B8-%D0%B4%D0%B5%D0%BA%D0%B0%D0%B1%D1%80%D0%B8%D1%81%D1%82%D0%BE%D0%B2-%D0%B2-%D0%BA%D0%B0%D0%BC%D0%B5%D0%BD%D0%BA%D0%B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73925" cy="467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7416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rgbClr val="EF2757"/>
                </a:solidFill>
                <a:latin typeface="+mj-lt"/>
              </a:rPr>
              <a:t>Пушкин среди декабристов в Каменке</a:t>
            </a:r>
          </a:p>
        </p:txBody>
      </p:sp>
      <p:pic>
        <p:nvPicPr>
          <p:cNvPr id="5" name="Музыка - Звезда пленительного счастья увертю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404813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99/112/99112603_large_Natalya_Nikolaevna_18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3968" y="332656"/>
            <a:ext cx="4392488" cy="6525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1125538"/>
            <a:ext cx="79200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Чистейшей</a:t>
            </a:r>
          </a:p>
          <a:p>
            <a:endParaRPr lang="ru-RU">
              <a:solidFill>
                <a:schemeClr val="accent1"/>
              </a:solidFill>
            </a:endParaRPr>
          </a:p>
          <a:p>
            <a:r>
              <a:rPr lang="ru-RU">
                <a:solidFill>
                  <a:schemeClr val="accent1"/>
                </a:solidFill>
              </a:rPr>
              <a:t>   прелести</a:t>
            </a:r>
          </a:p>
          <a:p>
            <a:endParaRPr lang="ru-RU">
              <a:solidFill>
                <a:schemeClr val="accent1"/>
              </a:solidFill>
            </a:endParaRPr>
          </a:p>
          <a:p>
            <a:r>
              <a:rPr lang="ru-RU">
                <a:solidFill>
                  <a:schemeClr val="accent1"/>
                </a:solidFill>
              </a:rPr>
              <a:t>     чистейший</a:t>
            </a:r>
          </a:p>
          <a:p>
            <a:endParaRPr lang="ru-RU">
              <a:solidFill>
                <a:schemeClr val="accent1"/>
              </a:solidFill>
            </a:endParaRPr>
          </a:p>
          <a:p>
            <a:r>
              <a:rPr lang="ru-RU">
                <a:solidFill>
                  <a:schemeClr val="accent1"/>
                </a:solidFill>
              </a:rPr>
              <a:t>         образец…</a:t>
            </a:r>
          </a:p>
          <a:p>
            <a:endParaRPr lang="ru-RU">
              <a:solidFill>
                <a:schemeClr val="accent1"/>
              </a:solidFill>
            </a:endParaRPr>
          </a:p>
          <a:p>
            <a:endParaRPr lang="ru-RU">
              <a:solidFill>
                <a:schemeClr val="accent1"/>
              </a:solidFill>
            </a:endParaRPr>
          </a:p>
          <a:p>
            <a:endParaRPr lang="ru-RU">
              <a:solidFill>
                <a:schemeClr val="accent1"/>
              </a:solidFill>
            </a:endParaRPr>
          </a:p>
          <a:p>
            <a:r>
              <a:rPr lang="ru-RU" sz="2000">
                <a:solidFill>
                  <a:srgbClr val="EF2757"/>
                </a:solidFill>
              </a:rPr>
              <a:t>                                                             Наталья Гончарова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1125538"/>
            <a:ext cx="7993062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3 участник    </a:t>
            </a:r>
            <a:r>
              <a:rPr lang="ru-RU" sz="2000" dirty="0">
                <a:latin typeface="+mj-lt"/>
              </a:rPr>
              <a:t>-    О женитьбе Пушкин заговорил впервые в воз-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</a:t>
            </a:r>
            <a:r>
              <a:rPr lang="ru-RU" sz="2000" dirty="0" err="1">
                <a:latin typeface="+mj-lt"/>
              </a:rPr>
              <a:t>расте</a:t>
            </a:r>
            <a:r>
              <a:rPr lang="ru-RU" sz="2000" dirty="0">
                <a:latin typeface="+mj-lt"/>
              </a:rPr>
              <a:t> далеко не юношеском. В одном из писем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одному из друзей   есть такие строчки: «Мне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27 лет… Пора жить, то есть познать  счастье.»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И счастье Пушкина составила Наталья Никола-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</a:t>
            </a:r>
            <a:r>
              <a:rPr lang="ru-RU" sz="2000" dirty="0" err="1">
                <a:latin typeface="+mj-lt"/>
              </a:rPr>
              <a:t>евна</a:t>
            </a:r>
            <a:r>
              <a:rPr lang="ru-RU" sz="2000" dirty="0">
                <a:latin typeface="+mj-lt"/>
              </a:rPr>
              <a:t> Гончарова, которой поэт посвятил  </a:t>
            </a:r>
            <a:r>
              <a:rPr lang="ru-RU" sz="2000" dirty="0" err="1">
                <a:latin typeface="+mj-lt"/>
              </a:rPr>
              <a:t>знаме</a:t>
            </a:r>
            <a:r>
              <a:rPr lang="ru-RU" sz="2000" dirty="0">
                <a:latin typeface="+mj-lt"/>
              </a:rPr>
              <a:t>-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</a:t>
            </a:r>
            <a:r>
              <a:rPr lang="ru-RU" sz="2000" dirty="0" err="1">
                <a:latin typeface="+mj-lt"/>
              </a:rPr>
              <a:t>нитые</a:t>
            </a:r>
            <a:r>
              <a:rPr lang="ru-RU" sz="2000" dirty="0">
                <a:latin typeface="+mj-lt"/>
              </a:rPr>
              <a:t> строки: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4 участник</a:t>
            </a:r>
            <a:r>
              <a:rPr lang="ru-RU" sz="2000" dirty="0">
                <a:latin typeface="+mj-lt"/>
              </a:rPr>
              <a:t>:         Исполнились мои желания. Творец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Тебя мне ниспослал, тебя, моя Мадонна,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Чистейшей прелести чистейший образец…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5 участник:          </a:t>
            </a:r>
            <a:r>
              <a:rPr lang="ru-RU" sz="2000" dirty="0">
                <a:latin typeface="+mj-lt"/>
              </a:rPr>
              <a:t>«Я женат – и я счастлив; одно желание мое,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чтоб ничего в жизни моей не изменилось»,-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писал Пушкин. 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spectme.ru/uploads/photoblog/thumbs/640x/4/4ea9b3f80aa8f79ec0a99fe584f88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5184576" cy="589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55650" y="2492375"/>
            <a:ext cx="2952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Поэма</a:t>
            </a:r>
          </a:p>
          <a:p>
            <a:endParaRPr lang="ru-RU"/>
          </a:p>
          <a:p>
            <a:r>
              <a:rPr lang="ru-RU"/>
              <a:t>  « Медный</a:t>
            </a:r>
          </a:p>
          <a:p>
            <a:endParaRPr lang="ru-RU"/>
          </a:p>
          <a:p>
            <a:r>
              <a:rPr lang="ru-RU"/>
              <a:t>      всадник »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84213" y="908050"/>
            <a:ext cx="31035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EF2757"/>
                </a:solidFill>
              </a:rPr>
              <a:t>А.С.Пушкин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971550" y="908050"/>
            <a:ext cx="748823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На экране:         фотография Медного всадника</a:t>
            </a:r>
          </a:p>
          <a:p>
            <a:endParaRPr lang="ru-RU" sz="2000">
              <a:latin typeface="Calibri" pitchFamily="34" charset="0"/>
            </a:endParaRPr>
          </a:p>
          <a:p>
            <a:pPr algn="just"/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1 участник:   </a:t>
            </a:r>
            <a:r>
              <a:rPr lang="ru-RU" sz="2000">
                <a:latin typeface="Calibri" pitchFamily="34" charset="0"/>
              </a:rPr>
              <a:t>-  Известно предание о том, что склонный к </a:t>
            </a:r>
          </a:p>
          <a:p>
            <a:pPr algn="just"/>
            <a:r>
              <a:rPr lang="ru-RU" sz="2000">
                <a:latin typeface="Calibri" pitchFamily="34" charset="0"/>
              </a:rPr>
              <a:t>                              мистике масон Михаил Виельгорский  пове-</a:t>
            </a:r>
          </a:p>
          <a:p>
            <a:pPr algn="just"/>
            <a:r>
              <a:rPr lang="ru-RU" sz="2000">
                <a:latin typeface="Calibri" pitchFamily="34" charset="0"/>
              </a:rPr>
              <a:t>                              дал Пушкину историю о об ожившей статуе</a:t>
            </a:r>
          </a:p>
          <a:p>
            <a:pPr algn="just"/>
            <a:r>
              <a:rPr lang="ru-RU" sz="2000">
                <a:latin typeface="Calibri" pitchFamily="34" charset="0"/>
              </a:rPr>
              <a:t>                              Петра 1.  Легенда так поразила поэта, что</a:t>
            </a:r>
          </a:p>
          <a:p>
            <a:pPr algn="just"/>
            <a:r>
              <a:rPr lang="ru-RU" sz="2000">
                <a:latin typeface="Calibri" pitchFamily="34" charset="0"/>
              </a:rPr>
              <a:t>                              не давала ему покоя до известной осени 1833 </a:t>
            </a:r>
          </a:p>
          <a:p>
            <a:pPr algn="just"/>
            <a:r>
              <a:rPr lang="ru-RU" sz="2000">
                <a:latin typeface="Calibri" pitchFamily="34" charset="0"/>
              </a:rPr>
              <a:t>                              года, когда в болдинском уединении была</a:t>
            </a:r>
          </a:p>
          <a:p>
            <a:pPr algn="just"/>
            <a:r>
              <a:rPr lang="ru-RU" sz="2000">
                <a:latin typeface="Calibri" pitchFamily="34" charset="0"/>
              </a:rPr>
              <a:t>                              создана поэма «Медный всадник» .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2 участник:               </a:t>
            </a:r>
            <a:r>
              <a:rPr lang="ru-RU" sz="2000">
                <a:latin typeface="Calibri" pitchFamily="34" charset="0"/>
              </a:rPr>
              <a:t>На берегу пустынных волн</a:t>
            </a:r>
          </a:p>
          <a:p>
            <a:r>
              <a:rPr lang="ru-RU" sz="2000">
                <a:latin typeface="Calibri" pitchFamily="34" charset="0"/>
              </a:rPr>
              <a:t>                                      Стоял он, дум великих полн,</a:t>
            </a:r>
          </a:p>
          <a:p>
            <a:r>
              <a:rPr lang="ru-RU" sz="2000">
                <a:latin typeface="Calibri" pitchFamily="34" charset="0"/>
              </a:rPr>
              <a:t>                                      И вдаль глядел…</a:t>
            </a:r>
          </a:p>
          <a:p>
            <a:r>
              <a:rPr lang="ru-RU" sz="2000">
                <a:latin typeface="Calibri" pitchFamily="34" charset="0"/>
              </a:rPr>
              <a:t>                                         </a:t>
            </a:r>
          </a:p>
          <a:p>
            <a:r>
              <a:rPr lang="ru-RU" sz="2000">
                <a:latin typeface="Calibri" pitchFamily="34" charset="0"/>
              </a:rPr>
              <a:t>                                       Природой здесь нам суждено</a:t>
            </a:r>
          </a:p>
          <a:p>
            <a:r>
              <a:rPr lang="ru-RU" sz="2000">
                <a:latin typeface="Calibri" pitchFamily="34" charset="0"/>
              </a:rPr>
              <a:t>                                       В Европу прорубить окно…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hkolazhizni.ru/img/content/i69/69717_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70" y="116633"/>
            <a:ext cx="8806743" cy="664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064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Музыкальное оформление :  </a:t>
            </a:r>
          </a:p>
          <a:p>
            <a:r>
              <a:rPr lang="ru-RU" sz="2000">
                <a:latin typeface="Calibri" pitchFamily="34" charset="0"/>
              </a:rPr>
              <a:t>           - звучит  вальс  Г.Свиридова из кинофильма «Метель»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На экране:     </a:t>
            </a:r>
            <a:r>
              <a:rPr lang="ru-RU" sz="2000">
                <a:latin typeface="Calibri" pitchFamily="34" charset="0"/>
              </a:rPr>
              <a:t>-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000">
                <a:latin typeface="Calibri" pitchFamily="34" charset="0"/>
              </a:rPr>
              <a:t>картина «Дуэль на Черной речке»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3 участник:  </a:t>
            </a:r>
            <a:r>
              <a:rPr lang="ru-RU" sz="2000">
                <a:latin typeface="Calibri" pitchFamily="34" charset="0"/>
              </a:rPr>
              <a:t>-  У поэта были не только друзья – были, к несчастью,</a:t>
            </a:r>
          </a:p>
          <a:p>
            <a:r>
              <a:rPr lang="ru-RU" sz="2000">
                <a:latin typeface="Calibri" pitchFamily="34" charset="0"/>
              </a:rPr>
              <a:t>                             завистники и враги. И 27 января 1837 года состоялась</a:t>
            </a:r>
          </a:p>
          <a:p>
            <a:r>
              <a:rPr lang="ru-RU" sz="2000">
                <a:latin typeface="Calibri" pitchFamily="34" charset="0"/>
              </a:rPr>
              <a:t>                             дуэль на Черной  речке…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4 участник:                </a:t>
            </a:r>
            <a:r>
              <a:rPr lang="ru-RU" sz="2000">
                <a:latin typeface="Calibri" pitchFamily="34" charset="0"/>
              </a:rPr>
              <a:t>Замечаю новые детали,</a:t>
            </a:r>
          </a:p>
          <a:p>
            <a:r>
              <a:rPr lang="ru-RU" sz="2000">
                <a:latin typeface="Calibri" pitchFamily="34" charset="0"/>
              </a:rPr>
              <a:t>                                       Наблюдая пушкинский портрет:</a:t>
            </a:r>
          </a:p>
          <a:p>
            <a:r>
              <a:rPr lang="ru-RU" sz="2000">
                <a:latin typeface="Calibri" pitchFamily="34" charset="0"/>
              </a:rPr>
              <a:t>                                       Горькие трагические губы,</a:t>
            </a:r>
          </a:p>
          <a:p>
            <a:r>
              <a:rPr lang="ru-RU" sz="2000">
                <a:latin typeface="Calibri" pitchFamily="34" charset="0"/>
              </a:rPr>
              <a:t>                                       Сединою тронутая бровь…</a:t>
            </a:r>
          </a:p>
          <a:p>
            <a:r>
              <a:rPr lang="ru-RU" sz="2000">
                <a:latin typeface="Calibri" pitchFamily="34" charset="0"/>
              </a:rPr>
              <a:t>                                       Навсегда остался однолюбом</a:t>
            </a:r>
          </a:p>
          <a:p>
            <a:r>
              <a:rPr lang="ru-RU" sz="2000">
                <a:latin typeface="Calibri" pitchFamily="34" charset="0"/>
              </a:rPr>
              <a:t>                                       Жизнью заплативший за любовь!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                                                       ( А.М.Городницкий  «Урок литературы») 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                                                          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87900" y="-315913"/>
            <a:ext cx="4356100" cy="439261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i="1" dirty="0" smtClean="0">
                <a:solidFill>
                  <a:srgbClr val="FF8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ru-RU" sz="2800" i="1" dirty="0" smtClean="0">
                <a:solidFill>
                  <a:srgbClr val="FF8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dirty="0" smtClean="0">
                <a:solidFill>
                  <a:srgbClr val="FF8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i="1" dirty="0" smtClean="0">
                <a:solidFill>
                  <a:srgbClr val="FF8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Навсегда </a:t>
            </a:r>
            <a:b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остался</a:t>
            </a:r>
            <a:b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однолюбом</a:t>
            </a:r>
            <a:b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Жизнью</a:t>
            </a:r>
            <a:b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заплативший </a:t>
            </a:r>
            <a:b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 dirty="0" smtClean="0">
                <a:solidFill>
                  <a:srgbClr val="EF27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за любовь!»</a:t>
            </a:r>
            <a:endParaRPr lang="ru-RU" sz="2800" b="1" i="1" dirty="0">
              <a:solidFill>
                <a:srgbClr val="EF275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5" descr="http://s61.radikal.ru/i173/1008/f9/721fcbfe4f8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88640"/>
            <a:ext cx="4681538" cy="631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219700" y="5732463"/>
            <a:ext cx="162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C00000"/>
                </a:solidFill>
                <a:latin typeface="Book Antiqua" pitchFamily="18" charset="0"/>
              </a:rPr>
              <a:t>А. Пушкин и</a:t>
            </a:r>
          </a:p>
          <a:p>
            <a:r>
              <a:rPr lang="ru-RU" sz="1800">
                <a:solidFill>
                  <a:srgbClr val="C00000"/>
                </a:solidFill>
                <a:latin typeface="Book Antiqua" pitchFamily="18" charset="0"/>
              </a:rPr>
              <a:t>Н. Гончарова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1/55/1/55001666_Pushkin_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9387" y="476672"/>
            <a:ext cx="4058635" cy="59766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427984" y="1124744"/>
            <a:ext cx="4248472" cy="310854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Не представляю</a:t>
            </a:r>
          </a:p>
          <a:p>
            <a:pPr>
              <a:defRPr/>
            </a:pP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      Пушкина</a:t>
            </a:r>
          </a:p>
          <a:p>
            <a:pPr>
              <a:defRPr/>
            </a:pP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             без  падающего</a:t>
            </a:r>
          </a:p>
          <a:p>
            <a:pPr>
              <a:defRPr/>
            </a:pP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                    снега…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39750" y="1125538"/>
            <a:ext cx="82089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На экране:        </a:t>
            </a:r>
            <a:r>
              <a:rPr lang="ru-RU" sz="2000">
                <a:latin typeface="Calibri" pitchFamily="34" charset="0"/>
              </a:rPr>
              <a:t>памятник А.С.Пушкину ( зимой)</a:t>
            </a:r>
          </a:p>
          <a:p>
            <a:r>
              <a:rPr lang="ru-RU" sz="2000">
                <a:latin typeface="Calibri" pitchFamily="34" charset="0"/>
              </a:rPr>
              <a:t> 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5 участник:  </a:t>
            </a:r>
            <a:r>
              <a:rPr lang="ru-RU" sz="2000">
                <a:latin typeface="Calibri" pitchFamily="34" charset="0"/>
              </a:rPr>
              <a:t>-  Круг друзей и почитателей поэзии Александра</a:t>
            </a:r>
          </a:p>
          <a:p>
            <a:r>
              <a:rPr lang="ru-RU" sz="2000">
                <a:latin typeface="Calibri" pitchFamily="34" charset="0"/>
              </a:rPr>
              <a:t>                             Сергеевича Пушкина  сохраняет тенденцию к</a:t>
            </a:r>
          </a:p>
          <a:p>
            <a:r>
              <a:rPr lang="ru-RU" sz="2000">
                <a:latin typeface="Calibri" pitchFamily="34" charset="0"/>
              </a:rPr>
              <a:t>                             расширению, и сегодня мы с вами вошли в этот </a:t>
            </a:r>
          </a:p>
          <a:p>
            <a:r>
              <a:rPr lang="ru-RU" sz="2000">
                <a:latin typeface="Calibri" pitchFamily="34" charset="0"/>
              </a:rPr>
              <a:t>                             круг.  Думаю, навсегда!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4 участник:      </a:t>
            </a:r>
            <a:r>
              <a:rPr lang="ru-RU" sz="2000">
                <a:latin typeface="Calibri" pitchFamily="34" charset="0"/>
              </a:rPr>
              <a:t>Не представляю Пушкина без падающего снега,</a:t>
            </a:r>
          </a:p>
          <a:p>
            <a:r>
              <a:rPr lang="ru-RU" sz="2000">
                <a:latin typeface="Calibri" pitchFamily="34" charset="0"/>
              </a:rPr>
              <a:t>                              бронзового Пушкина, что в плащ  укрыт.</a:t>
            </a:r>
          </a:p>
          <a:p>
            <a:r>
              <a:rPr lang="ru-RU" sz="2000">
                <a:latin typeface="Calibri" pitchFamily="34" charset="0"/>
              </a:rPr>
              <a:t>                              Когда снежинки белые посыплются с неба,</a:t>
            </a:r>
          </a:p>
          <a:p>
            <a:r>
              <a:rPr lang="ru-RU" sz="2000">
                <a:latin typeface="Calibri" pitchFamily="34" charset="0"/>
              </a:rPr>
              <a:t>                              Мне кажется, что бронза тихо звенит…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                                                                                         ( Б. Окуджава )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1 участник:</a:t>
            </a:r>
            <a:r>
              <a:rPr lang="ru-RU" sz="2000">
                <a:latin typeface="Calibri" pitchFamily="34" charset="0"/>
              </a:rPr>
              <a:t>       « На фоне Пушкина снимается семейство…»</a:t>
            </a:r>
          </a:p>
          <a:p>
            <a:r>
              <a:rPr lang="ru-RU" sz="2000">
                <a:latin typeface="Calibri" pitchFamily="34" charset="0"/>
              </a:rPr>
              <a:t>(под гитару)</a:t>
            </a:r>
          </a:p>
          <a:p>
            <a:r>
              <a:rPr lang="ru-RU" sz="2000">
                <a:latin typeface="Calibri" pitchFamily="34" charset="0"/>
              </a:rPr>
              <a:t>                                        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836613"/>
            <a:ext cx="73152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 1 участник :           исполняется 1 куплет песни Булата Окуджавы  ( под гитару)           «На фоне  Пушкина  снимается семейство…»</a:t>
            </a:r>
          </a:p>
          <a:p>
            <a:pPr>
              <a:defRPr/>
            </a:pPr>
            <a:endParaRPr lang="ru-RU" sz="2000" i="0" dirty="0">
              <a:latin typeface="+mj-lt"/>
            </a:endParaRPr>
          </a:p>
          <a:p>
            <a:pPr>
              <a:defRPr/>
            </a:pPr>
            <a:endParaRPr lang="ru-RU" sz="2000" i="0" dirty="0">
              <a:latin typeface="+mj-lt"/>
            </a:endParaRPr>
          </a:p>
          <a:p>
            <a:pPr algn="ctr">
              <a:defRPr/>
            </a:pPr>
            <a:r>
              <a:rPr lang="ru-RU" sz="2000" dirty="0">
                <a:latin typeface="+mj-lt"/>
              </a:rPr>
              <a:t> На фоне Пушкина снимается семейство.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     Фотограф щелкает – и птичка вылетает.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        Фотограф щелкает, но вот что интересно: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  На фоне Пушкина – и птичка вылетает…</a:t>
            </a:r>
          </a:p>
          <a:p>
            <a:pPr algn="ctr">
              <a:defRPr/>
            </a:pPr>
            <a:endParaRPr lang="ru-RU" sz="2000" i="0" dirty="0">
              <a:latin typeface="+mj-lt"/>
            </a:endParaRPr>
          </a:p>
          <a:p>
            <a:pPr algn="ctr">
              <a:defRPr/>
            </a:pPr>
            <a:endParaRPr lang="ru-RU" sz="2000" i="0" dirty="0">
              <a:latin typeface="+mj-lt"/>
            </a:endParaRPr>
          </a:p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2 участник:               Что мы знаем о нем?</a:t>
            </a:r>
          </a:p>
          <a:p>
            <a:pPr>
              <a:defRPr/>
            </a:pPr>
            <a:endParaRPr lang="ru-RU" sz="2000" i="0" dirty="0">
              <a:latin typeface="+mj-lt"/>
            </a:endParaRPr>
          </a:p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1 участник                           </a:t>
            </a:r>
            <a:r>
              <a:rPr lang="ru-RU" sz="2000" dirty="0">
                <a:latin typeface="+mj-lt"/>
              </a:rPr>
              <a:t>-  Жил в Одессе,</a:t>
            </a:r>
          </a:p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2 участник:                          </a:t>
            </a:r>
            <a:r>
              <a:rPr lang="ru-RU" sz="2000" dirty="0">
                <a:latin typeface="+mj-lt"/>
              </a:rPr>
              <a:t>-  Бывал в Крыму,</a:t>
            </a:r>
          </a:p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3 участник:                          </a:t>
            </a:r>
            <a:r>
              <a:rPr lang="ru-RU" sz="2000" dirty="0">
                <a:latin typeface="+mj-lt"/>
              </a:rPr>
              <a:t>-  Ездил в карете</a:t>
            </a:r>
          </a:p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4 участник:                          </a:t>
            </a:r>
            <a:r>
              <a:rPr lang="ru-RU" sz="2000" dirty="0">
                <a:latin typeface="+mj-lt"/>
              </a:rPr>
              <a:t>-  Деньги в долг  давали ему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            До самой смерти.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3"/>
          <p:cNvSpPr>
            <a:spLocks noGrp="1"/>
          </p:cNvSpPr>
          <p:nvPr>
            <p:ph idx="4294967295"/>
          </p:nvPr>
        </p:nvSpPr>
        <p:spPr>
          <a:xfrm>
            <a:off x="0" y="-674688"/>
            <a:ext cx="6227763" cy="2879726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  «</a:t>
            </a:r>
            <a:r>
              <a:rPr lang="ru-RU" sz="3200" b="1" i="1" dirty="0" smtClean="0">
                <a:solidFill>
                  <a:srgbClr val="EF2757"/>
                </a:solidFill>
                <a:latin typeface="+mj-lt"/>
              </a:rPr>
              <a:t>На фоне Пушкина и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rgbClr val="EF2757"/>
                </a:solidFill>
                <a:latin typeface="+mj-lt"/>
              </a:rPr>
              <a:t>               птичка вылетает…»</a:t>
            </a:r>
          </a:p>
        </p:txBody>
      </p:sp>
      <p:pic>
        <p:nvPicPr>
          <p:cNvPr id="11267" name="Picture 3" descr="C:\Documents and Settings\user\Desktop\arbat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1115616" y="1340768"/>
            <a:ext cx="6840537" cy="504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На фоне Пушкина - исп Бичев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404664"/>
            <a:ext cx="736848" cy="736848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2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0" y="1557338"/>
            <a:ext cx="2771775" cy="4679950"/>
          </a:xfrm>
          <a:extLst/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/>
              <a:t>      10 </a:t>
            </a:r>
            <a:r>
              <a:rPr lang="ru-RU" sz="1800" b="1" dirty="0"/>
              <a:t>февраля 2012 года в концертном зале Дворца учащейся молодежи Санкт-Петербурга состоялся городской литературный  конкурс «Россия. Пушкин. </a:t>
            </a:r>
            <a:r>
              <a:rPr lang="ru-RU" sz="1800" b="1" dirty="0" smtClean="0"/>
              <a:t>Петербург», </a:t>
            </a:r>
            <a:r>
              <a:rPr lang="ru-RU" sz="1800" b="1" dirty="0"/>
              <a:t>посвященный </a:t>
            </a:r>
            <a:r>
              <a:rPr lang="ru-RU" sz="1800" b="1" dirty="0" smtClean="0"/>
              <a:t>200 -</a:t>
            </a:r>
            <a:r>
              <a:rPr lang="ru-RU" sz="1800" b="1" dirty="0"/>
              <a:t>летию Царскосельского лицея и 175-летию со дня гибели Александра Сергеевича Пушкина</a:t>
            </a:r>
          </a:p>
        </p:txBody>
      </p:sp>
      <p:sp>
        <p:nvSpPr>
          <p:cNvPr id="12291" name="Rectangle 3"/>
          <p:cNvSpPr>
            <a:spLocks noGrp="1"/>
          </p:cNvSpPr>
          <p:nvPr>
            <p:ph sz="quarter" idx="1"/>
          </p:nvPr>
        </p:nvSpPr>
        <p:spPr>
          <a:xfrm>
            <a:off x="755650" y="404813"/>
            <a:ext cx="7362825" cy="9683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EF2757"/>
                </a:solidFill>
              </a:rPr>
              <a:t>   </a:t>
            </a:r>
            <a:r>
              <a:rPr lang="ru-RU" sz="2800" b="1" i="1" dirty="0" smtClean="0">
                <a:solidFill>
                  <a:srgbClr val="EF2757"/>
                </a:solidFill>
                <a:latin typeface="+mj-lt"/>
              </a:rPr>
              <a:t>Городской литературный конкурс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EF2757"/>
                </a:solidFill>
                <a:latin typeface="+mj-lt"/>
              </a:rPr>
              <a:t>  «Россия. Пушкин. Петербург.»</a:t>
            </a:r>
            <a:endParaRPr lang="ru-RU" sz="2800" b="1" dirty="0" smtClean="0">
              <a:solidFill>
                <a:srgbClr val="EF2757"/>
              </a:solidFill>
              <a:latin typeface="+mj-lt"/>
            </a:endParaRPr>
          </a:p>
        </p:txBody>
      </p:sp>
      <p:pic>
        <p:nvPicPr>
          <p:cNvPr id="13316" name="Picture 5" descr="push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5759872" cy="4052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987675" y="5949950"/>
            <a:ext cx="568801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en-US" sz="1400" i="0">
                <a:solidFill>
                  <a:srgbClr val="EF2757"/>
                </a:solidFill>
              </a:rPr>
              <a:t>III </a:t>
            </a:r>
            <a:r>
              <a:rPr lang="ru-RU" sz="1400" i="0">
                <a:solidFill>
                  <a:srgbClr val="EF2757"/>
                </a:solidFill>
              </a:rPr>
              <a:t>место – ГБОУ НПО Автомеханический профессиональный лицей № 77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122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11188" y="692150"/>
            <a:ext cx="8064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Литература, использованная при создании презентации:</a:t>
            </a: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>
                <a:solidFill>
                  <a:srgbClr val="002060"/>
                </a:solidFill>
              </a:rPr>
              <a:t>Синдаловский</a:t>
            </a:r>
            <a:r>
              <a:rPr lang="ru-RU" sz="2000" dirty="0">
                <a:solidFill>
                  <a:srgbClr val="002060"/>
                </a:solidFill>
              </a:rPr>
              <a:t> Н.А.  «Пушкинский круг. Легенды и мифы.»  –  М.: изд. </a:t>
            </a:r>
            <a:r>
              <a:rPr lang="ru-RU" sz="2000" dirty="0" err="1">
                <a:solidFill>
                  <a:srgbClr val="002060"/>
                </a:solidFill>
              </a:rPr>
              <a:t>Центрополиграф</a:t>
            </a:r>
            <a:r>
              <a:rPr lang="ru-RU" sz="2000" dirty="0">
                <a:solidFill>
                  <a:srgbClr val="002060"/>
                </a:solidFill>
              </a:rPr>
              <a:t>, 2012.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Александр Пушкин «Лирика» – изд. АСТ, </a:t>
            </a:r>
            <a:r>
              <a:rPr lang="ru-RU" sz="2000" dirty="0" err="1">
                <a:solidFill>
                  <a:srgbClr val="002060"/>
                </a:solidFill>
              </a:rPr>
              <a:t>Астрель</a:t>
            </a:r>
            <a:r>
              <a:rPr lang="ru-RU" sz="2000" dirty="0">
                <a:solidFill>
                  <a:srgbClr val="002060"/>
                </a:solidFill>
              </a:rPr>
              <a:t>, 2010.</a:t>
            </a:r>
          </a:p>
          <a:p>
            <a:pPr marL="457200" indent="-457200"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457200" indent="-457200" algn="ctr">
              <a:defRPr/>
            </a:pPr>
            <a:r>
              <a:rPr lang="ru-RU" sz="2400" dirty="0" err="1">
                <a:solidFill>
                  <a:srgbClr val="002060"/>
                </a:solidFill>
              </a:rPr>
              <a:t>Иртернет-ресурсы</a:t>
            </a:r>
            <a:r>
              <a:rPr lang="ru-RU" sz="2400" dirty="0">
                <a:solidFill>
                  <a:srgbClr val="002060"/>
                </a:solidFill>
              </a:rPr>
              <a:t>:</a:t>
            </a:r>
          </a:p>
          <a:p>
            <a:pPr marL="457200" indent="-457200" algn="ctr"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Сайт</a:t>
            </a:r>
            <a:r>
              <a:rPr lang="ru-RU" sz="2000" dirty="0">
                <a:solidFill>
                  <a:srgbClr val="0070C0"/>
                </a:solidFill>
              </a:rPr>
              <a:t>:  </a:t>
            </a:r>
            <a:r>
              <a:rPr lang="en-US" sz="2000" dirty="0">
                <a:solidFill>
                  <a:srgbClr val="002060"/>
                </a:solidFill>
              </a:rPr>
              <a:t>http^//images.yandex.ru      - </a:t>
            </a:r>
            <a:r>
              <a:rPr lang="ru-RU" sz="2000" dirty="0">
                <a:solidFill>
                  <a:srgbClr val="002060"/>
                </a:solidFill>
              </a:rPr>
              <a:t>фотографии</a:t>
            </a:r>
          </a:p>
          <a:p>
            <a:pPr marL="457200" indent="-457200">
              <a:defRPr/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549275"/>
            <a:ext cx="7561262" cy="639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5 участник:                  </a:t>
            </a:r>
            <a:r>
              <a:rPr lang="ru-RU" sz="2000" dirty="0">
                <a:latin typeface="+mj-lt"/>
              </a:rPr>
              <a:t>-  Очень вежливы и тихи,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Делами замученные, 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Жандармы его стихи…                                                                                               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На память заучивали!</a:t>
            </a:r>
          </a:p>
          <a:p>
            <a:pPr marL="457200" indent="-457200">
              <a:defRPr/>
            </a:pPr>
            <a:endParaRPr lang="ru-RU" sz="2000" dirty="0">
              <a:latin typeface="+mj-lt"/>
            </a:endParaRPr>
          </a:p>
          <a:p>
            <a:pPr marL="457200" indent="-457200"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1 участник:</a:t>
            </a:r>
            <a:r>
              <a:rPr lang="ru-RU" sz="2000" dirty="0">
                <a:latin typeface="+mj-lt"/>
              </a:rPr>
              <a:t>                  -  Я люблю вечерний пир,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Где веселье председатель,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А свобода, мой кумир,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За столом законодатель,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Где до утра слово «пей»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Заглушает крики песен,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Где просторен  КРУГ  ДРУЗЕЙ…</a:t>
            </a:r>
          </a:p>
          <a:p>
            <a:pPr marL="457200" indent="-457200">
              <a:defRPr/>
            </a:pPr>
            <a:endParaRPr lang="ru-RU" sz="2000" dirty="0">
              <a:latin typeface="+mj-lt"/>
            </a:endParaRPr>
          </a:p>
          <a:p>
            <a:pPr marL="457200" indent="-457200"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2 участник:</a:t>
            </a:r>
            <a:r>
              <a:rPr lang="ru-RU" sz="2000" dirty="0">
                <a:latin typeface="+mj-lt"/>
              </a:rPr>
              <a:t>	        -  Итак,  ПУШКИНСКИЙ КРУГ. Точнее –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петербургский ПУШКИНСКИЙ КРУГ.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Зарождается он в 1811 году, когда юный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Пушкин поступает в Царскосельский ли-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</a:t>
            </a:r>
            <a:r>
              <a:rPr lang="ru-RU" sz="2000" dirty="0" err="1">
                <a:latin typeface="+mj-lt"/>
              </a:rPr>
              <a:t>цей</a:t>
            </a:r>
            <a:r>
              <a:rPr lang="ru-RU" sz="2000" dirty="0">
                <a:latin typeface="+mj-lt"/>
              </a:rPr>
              <a:t>.  С  этого времени вся жизнь поэта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    неразрывно связана с  Петербургом                                   </a:t>
            </a:r>
          </a:p>
          <a:p>
            <a:pPr marL="457200" indent="-457200">
              <a:defRPr/>
            </a:pPr>
            <a:r>
              <a:rPr lang="ru-RU" sz="2000" dirty="0">
                <a:latin typeface="+mj-lt"/>
              </a:rPr>
              <a:t>                                       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2500" y="4508500"/>
            <a:ext cx="6264275" cy="136842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i="1" dirty="0" smtClean="0">
                <a:solidFill>
                  <a:srgbClr val="EF2757"/>
                </a:solidFill>
              </a:rPr>
              <a:t>«Друзья </a:t>
            </a:r>
            <a:r>
              <a:rPr lang="ru-RU" sz="3600" b="1" i="1" dirty="0">
                <a:solidFill>
                  <a:srgbClr val="EF2757"/>
                </a:solidFill>
              </a:rPr>
              <a:t>мои</a:t>
            </a:r>
            <a:r>
              <a:rPr lang="ru-RU" sz="3600" b="1" i="1" dirty="0" smtClean="0">
                <a:solidFill>
                  <a:srgbClr val="EF2757"/>
                </a:solidFill>
              </a:rPr>
              <a:t>,</a:t>
            </a:r>
            <a:br>
              <a:rPr lang="ru-RU" sz="3600" b="1" i="1" dirty="0" smtClean="0">
                <a:solidFill>
                  <a:srgbClr val="EF2757"/>
                </a:solidFill>
              </a:rPr>
            </a:br>
            <a:r>
              <a:rPr lang="ru-RU" sz="3600" b="1" i="1" dirty="0" smtClean="0">
                <a:solidFill>
                  <a:srgbClr val="EF2757"/>
                </a:solidFill>
              </a:rPr>
              <a:t> </a:t>
            </a:r>
            <a:r>
              <a:rPr lang="ru-RU" sz="3600" b="1" i="1" dirty="0">
                <a:solidFill>
                  <a:srgbClr val="EF2757"/>
                </a:solidFill>
              </a:rPr>
              <a:t>прекрасен наш союз</a:t>
            </a:r>
            <a:r>
              <a:rPr lang="ru-RU" sz="3600" b="1" i="1" dirty="0" smtClean="0">
                <a:solidFill>
                  <a:srgbClr val="EF2757"/>
                </a:solidFill>
              </a:rPr>
              <a:t>!..»</a:t>
            </a:r>
            <a:endParaRPr lang="ru-RU" sz="3600" b="1" i="1" dirty="0">
              <a:solidFill>
                <a:srgbClr val="EF2757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6835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150" name="Picture 6" descr="«Мы все учились понемногу…». Обучение в Лицее длилось 6 лет. Изучались следующие дисциплины: - нравственные (закон Божий, этика, логика, правоведение, политическая экономия); - словесные (российская, латинская, французская, немецкая словесность и языки); - исторические (российская и всеобщая история, физическая география); - физические и математические (математика, начало физики и космографии, матматическая география, статистика); - изящного искусства и гимнастические упражнения (чистописание, рисование, танцы, фехтование, верховая езда, плавание)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5856" y="54868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771775" y="5516563"/>
            <a:ext cx="184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419475" y="4941888"/>
            <a:ext cx="185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244850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620713"/>
            <a:ext cx="8928100" cy="11787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 dirty="0">
                <a:solidFill>
                  <a:schemeClr val="accent1"/>
                </a:solidFill>
                <a:latin typeface="+mj-lt"/>
              </a:rPr>
              <a:t>2 участник:              </a:t>
            </a:r>
            <a:r>
              <a:rPr lang="ru-RU" sz="2000" dirty="0">
                <a:latin typeface="+mj-lt"/>
              </a:rPr>
              <a:t>-  Друзья  мои, прекрасен наш союз!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Он, как душа, неразделим и вечен…   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 algn="just">
              <a:defRPr/>
            </a:pPr>
            <a:r>
              <a:rPr lang="ru-RU" sz="2000" i="0" dirty="0">
                <a:solidFill>
                  <a:srgbClr val="C00000"/>
                </a:solidFill>
                <a:latin typeface="+mj-lt"/>
              </a:rPr>
              <a:t>3 участник:              </a:t>
            </a:r>
            <a:r>
              <a:rPr lang="ru-RU" sz="2000" dirty="0">
                <a:latin typeface="+mj-lt"/>
              </a:rPr>
              <a:t>-  Лучшим лицейским другом Пушкина</a:t>
            </a:r>
          </a:p>
          <a:p>
            <a:pPr algn="just">
              <a:defRPr/>
            </a:pPr>
            <a:r>
              <a:rPr lang="ru-RU" sz="2000" dirty="0">
                <a:latin typeface="+mj-lt"/>
              </a:rPr>
              <a:t>                                       был Антон </a:t>
            </a:r>
            <a:r>
              <a:rPr lang="ru-RU" sz="2000" dirty="0" err="1">
                <a:latin typeface="+mj-lt"/>
              </a:rPr>
              <a:t>Дельвиг</a:t>
            </a:r>
            <a:r>
              <a:rPr lang="ru-RU" sz="2000" dirty="0">
                <a:latin typeface="+mj-lt"/>
              </a:rPr>
              <a:t>, посвятивший </a:t>
            </a:r>
          </a:p>
          <a:p>
            <a:pPr algn="just">
              <a:defRPr/>
            </a:pPr>
            <a:r>
              <a:rPr lang="ru-RU" sz="2000" dirty="0">
                <a:latin typeface="+mj-lt"/>
              </a:rPr>
              <a:t>                                       всю свою недолгую жизнь литератур-</a:t>
            </a:r>
          </a:p>
          <a:p>
            <a:pPr algn="just">
              <a:defRPr/>
            </a:pPr>
            <a:r>
              <a:rPr lang="ru-RU" sz="2000" dirty="0">
                <a:latin typeface="+mj-lt"/>
              </a:rPr>
              <a:t>                                       ному  творчеству. </a:t>
            </a:r>
            <a:r>
              <a:rPr lang="ru-RU" sz="2000" dirty="0" err="1">
                <a:latin typeface="+mj-lt"/>
              </a:rPr>
              <a:t>Дельвиг</a:t>
            </a:r>
            <a:r>
              <a:rPr lang="ru-RU" sz="2000" dirty="0">
                <a:latin typeface="+mj-lt"/>
              </a:rPr>
              <a:t> – один из</a:t>
            </a:r>
          </a:p>
          <a:p>
            <a:pPr algn="just">
              <a:defRPr/>
            </a:pPr>
            <a:r>
              <a:rPr lang="ru-RU" sz="2000" dirty="0">
                <a:latin typeface="+mj-lt"/>
              </a:rPr>
              <a:t>                                       самых  интересных поэтов </a:t>
            </a:r>
            <a:r>
              <a:rPr lang="ru-RU" sz="2000" dirty="0" err="1">
                <a:latin typeface="+mj-lt"/>
              </a:rPr>
              <a:t>пушкин</a:t>
            </a:r>
            <a:r>
              <a:rPr lang="ru-RU" sz="2000" dirty="0">
                <a:latin typeface="+mj-lt"/>
              </a:rPr>
              <a:t>- </a:t>
            </a:r>
          </a:p>
          <a:p>
            <a:pPr algn="just">
              <a:defRPr/>
            </a:pPr>
            <a:r>
              <a:rPr lang="ru-RU" sz="2000" dirty="0">
                <a:latin typeface="+mj-lt"/>
              </a:rPr>
              <a:t>                                       </a:t>
            </a:r>
            <a:r>
              <a:rPr lang="ru-RU" sz="2000" dirty="0" err="1">
                <a:latin typeface="+mj-lt"/>
              </a:rPr>
              <a:t>ского</a:t>
            </a:r>
            <a:r>
              <a:rPr lang="ru-RU" sz="2000" dirty="0">
                <a:latin typeface="+mj-lt"/>
              </a:rPr>
              <a:t> круга.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i="0" dirty="0">
                <a:solidFill>
                  <a:srgbClr val="C00000"/>
                </a:solidFill>
                <a:latin typeface="+mj-lt"/>
              </a:rPr>
              <a:t>4 участник:              </a:t>
            </a:r>
            <a:r>
              <a:rPr lang="ru-RU" sz="2000" dirty="0">
                <a:latin typeface="+mj-lt"/>
              </a:rPr>
              <a:t>-  Окончив лицей, Пушкин буквально </a:t>
            </a:r>
            <a:r>
              <a:rPr lang="ru-RU" sz="2000" dirty="0" err="1">
                <a:latin typeface="+mj-lt"/>
              </a:rPr>
              <a:t>бро</a:t>
            </a:r>
            <a:r>
              <a:rPr lang="ru-RU" sz="2000" dirty="0">
                <a:latin typeface="+mj-lt"/>
              </a:rPr>
              <a:t>-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</a:t>
            </a:r>
            <a:r>
              <a:rPr lang="ru-RU" sz="2000" dirty="0" err="1">
                <a:latin typeface="+mj-lt"/>
              </a:rPr>
              <a:t>сается</a:t>
            </a:r>
            <a:r>
              <a:rPr lang="ru-RU" sz="2000" dirty="0">
                <a:latin typeface="+mj-lt"/>
              </a:rPr>
              <a:t> в круговорот светской жизни.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Он молод, горяч и жаждет общения.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                                       В художественных и литературных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кругах Петербурга одним из самых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модных считался салон Оленина на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набережной Фонтанки.  Его называли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</a:t>
            </a:r>
            <a:r>
              <a:rPr lang="ru-RU" sz="2000" dirty="0" err="1">
                <a:latin typeface="+mj-lt"/>
              </a:rPr>
              <a:t>Ноевым</a:t>
            </a:r>
            <a:r>
              <a:rPr lang="ru-RU" sz="2000" dirty="0">
                <a:latin typeface="+mj-lt"/>
              </a:rPr>
              <a:t> ковчегом.  Здесь часто бывали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>
                <a:latin typeface="+mj-lt"/>
              </a:rPr>
              <a:t>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       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4213" y="-603250"/>
            <a:ext cx="8135937" cy="1944688"/>
          </a:xfrm>
        </p:spPr>
        <p:txBody>
          <a:bodyPr/>
          <a:lstStyle/>
          <a:p>
            <a:pPr marL="342900" indent="-342900" algn="ctr" eaLnBrk="1" hangingPunct="1"/>
            <a:r>
              <a:rPr lang="ru-RU" sz="3600" b="1" i="1" smtClean="0">
                <a:solidFill>
                  <a:srgbClr val="EF2757"/>
                </a:solidFill>
              </a:rPr>
              <a:t>В петербургских салонах 19 века…</a:t>
            </a:r>
          </a:p>
        </p:txBody>
      </p:sp>
      <p:pic>
        <p:nvPicPr>
          <p:cNvPr id="8195" name="Picture 5" descr="http://www.matrony.ru/wp-content/uploads/0_20a57_1d71a2f8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35775" cy="505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Музыка - Кавалергард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207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55875" y="476250"/>
            <a:ext cx="71294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 Крылов,  Гнедич,  Кипренский,  Грибоедов,  братья          Брюлловы, Батюшков,  Стасов . 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/ На  экране картина « В петербургских салонах…»/</a:t>
            </a: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088" y="1557338"/>
            <a:ext cx="7561262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5 участник</a:t>
            </a:r>
            <a:r>
              <a:rPr lang="ru-RU" sz="2000" dirty="0">
                <a:solidFill>
                  <a:srgbClr val="EF2757"/>
                </a:solidFill>
                <a:latin typeface="+mj-lt"/>
              </a:rPr>
              <a:t>:</a:t>
            </a:r>
            <a:r>
              <a:rPr lang="ru-RU" sz="2000" dirty="0">
                <a:latin typeface="+mj-lt"/>
              </a:rPr>
              <a:t>    -  Согласно легенде, Пушкин именно здесь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встретился с Анной Керн, поразившей  его юное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воображение.  «Божественная, - писал поэт, - я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бешусь, и я у Ваших ног…»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1 участник:     </a:t>
            </a:r>
            <a:r>
              <a:rPr lang="ru-RU" sz="2000" dirty="0">
                <a:latin typeface="+mj-lt"/>
              </a:rPr>
              <a:t>-  исполняется романс на стихи А.С.Пушкина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(гитара)              « Я помню чудное мгновенье…», музыка </a:t>
            </a: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  М.Глинки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/ На экране портрет Анны Керн/ </a:t>
            </a:r>
          </a:p>
          <a:p>
            <a:pPr algn="ctr">
              <a:defRPr/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    </a:t>
            </a:r>
            <a:r>
              <a:rPr lang="ru-RU" sz="2000" dirty="0">
                <a:latin typeface="+mj-lt"/>
              </a:rPr>
              <a:t>Я помню чудное мгновенье: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Передо мной явилась ты, 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 Как мимолетное виденье,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                        Как гений чистой красоты… ( 2 раза )                 </a:t>
            </a:r>
          </a:p>
          <a:p>
            <a:pPr>
              <a:defRPr/>
            </a:pPr>
            <a:endParaRPr lang="ru-RU" sz="2000" dirty="0">
              <a:latin typeface="+mj-lt"/>
            </a:endParaRPr>
          </a:p>
          <a:p>
            <a:pPr>
              <a:defRPr/>
            </a:pPr>
            <a:r>
              <a:rPr lang="ru-RU" sz="2000" dirty="0">
                <a:latin typeface="+mj-lt"/>
              </a:rPr>
              <a:t>                              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549275"/>
            <a:ext cx="7667625" cy="763588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i="1" dirty="0" smtClean="0">
                <a:solidFill>
                  <a:srgbClr val="EF2757"/>
                </a:solidFill>
              </a:rPr>
              <a:t> «Я помню чудное мгновенье…»</a:t>
            </a:r>
            <a:endParaRPr lang="ru-RU" sz="3600" b="1" i="1" dirty="0">
              <a:solidFill>
                <a:srgbClr val="EF2757"/>
              </a:solidFill>
            </a:endParaRPr>
          </a:p>
        </p:txBody>
      </p:sp>
      <p:pic>
        <p:nvPicPr>
          <p:cNvPr id="8195" name="Picture 4" descr="0_7c2e5_f285c76f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972487">
            <a:off x="1041992" y="1325210"/>
            <a:ext cx="6172171" cy="4880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-997366">
            <a:off x="4294188" y="5748338"/>
            <a:ext cx="3594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EF2757"/>
                </a:solidFill>
                <a:latin typeface="Book Antiqua" pitchFamily="18" charset="0"/>
                <a:ea typeface="BatangChe" pitchFamily="49" charset="-127"/>
                <a:cs typeface="Browallia New" pitchFamily="34" charset="-34"/>
              </a:rPr>
              <a:t>Анна Керн</a:t>
            </a:r>
          </a:p>
        </p:txBody>
      </p:sp>
    </p:spTree>
  </p:cSld>
  <p:clrMapOvr>
    <a:masterClrMapping/>
  </p:clrMapOvr>
  <p:transition spd="med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27088" y="1268413"/>
            <a:ext cx="81375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Музыкальное оформление: 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-   Звучит проигрыш романса из кинофильма «Звезда пленитель-</a:t>
            </a:r>
          </a:p>
          <a:p>
            <a:r>
              <a:rPr lang="ru-RU" sz="2000">
                <a:latin typeface="Calibri" pitchFamily="34" charset="0"/>
              </a:rPr>
              <a:t>ного счастья» ( муз. И.Шварца, слова Б.Окуджавы)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На экране: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000">
                <a:latin typeface="Calibri" pitchFamily="34" charset="0"/>
              </a:rPr>
              <a:t>-  Картина  «Пушкин среди декабристов в Каменке» /сменяется/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000">
                <a:latin typeface="Calibri" pitchFamily="34" charset="0"/>
              </a:rPr>
              <a:t>-  Картина «Сенатская площадь 14 декабря 1825 года»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2 участник:   </a:t>
            </a:r>
            <a:r>
              <a:rPr lang="ru-RU" sz="2000">
                <a:latin typeface="Calibri" pitchFamily="34" charset="0"/>
              </a:rPr>
              <a:t>-  С Николаем </a:t>
            </a:r>
            <a:r>
              <a:rPr lang="en-US" sz="2000">
                <a:latin typeface="Calibri" pitchFamily="34" charset="0"/>
              </a:rPr>
              <a:t>I</a:t>
            </a:r>
            <a:r>
              <a:rPr lang="ru-RU" sz="2000">
                <a:latin typeface="Calibri" pitchFamily="34" charset="0"/>
              </a:rPr>
              <a:t>  у поэта были непростые отноше-</a:t>
            </a:r>
          </a:p>
          <a:p>
            <a:r>
              <a:rPr lang="ru-RU" sz="2000">
                <a:latin typeface="Calibri" pitchFamily="34" charset="0"/>
              </a:rPr>
              <a:t>                              ния, особенно после того, как на прямой вопрос</a:t>
            </a:r>
          </a:p>
          <a:p>
            <a:r>
              <a:rPr lang="ru-RU" sz="2000">
                <a:latin typeface="Calibri" pitchFamily="34" charset="0"/>
              </a:rPr>
              <a:t>                              императора, что бы делал поэт 14 декабря ,если</a:t>
            </a:r>
          </a:p>
          <a:p>
            <a:r>
              <a:rPr lang="ru-RU" sz="2000">
                <a:latin typeface="Calibri" pitchFamily="34" charset="0"/>
              </a:rPr>
              <a:t>                              бы находился тогда в Петербурге,  Пушкин  также</a:t>
            </a:r>
          </a:p>
          <a:p>
            <a:r>
              <a:rPr lang="ru-RU" sz="2000">
                <a:latin typeface="Calibri" pitchFamily="34" charset="0"/>
              </a:rPr>
              <a:t>                              прямо ответил: «Был бы вместе с восставшими».</a:t>
            </a:r>
          </a:p>
          <a:p>
            <a:r>
              <a:rPr lang="ru-RU" sz="2000">
                <a:latin typeface="Calibri" pitchFamily="34" charset="0"/>
              </a:rPr>
              <a:t>                              Среди декабристов были  и  друзья поэта – Кюхель-</a:t>
            </a:r>
          </a:p>
          <a:p>
            <a:r>
              <a:rPr lang="ru-RU" sz="2000">
                <a:latin typeface="Calibri" pitchFamily="34" charset="0"/>
              </a:rPr>
              <a:t>                              беккер,  Пущин,  Лунин.</a:t>
            </a:r>
          </a:p>
          <a:p>
            <a:r>
              <a:rPr lang="ru-RU" sz="2000">
                <a:latin typeface="Calibri" pitchFamily="34" charset="0"/>
              </a:rPr>
              <a:t>                               </a:t>
            </a: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                                                          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2585</TotalTime>
  <Words>1119</Words>
  <Application>Microsoft Office PowerPoint</Application>
  <PresentationFormat>Экран (4:3)</PresentationFormat>
  <Paragraphs>237</Paragraphs>
  <Slides>22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  Пушкинский круг</vt:lpstr>
      <vt:lpstr>Слайд 2</vt:lpstr>
      <vt:lpstr>Слайд 3</vt:lpstr>
      <vt:lpstr>«Друзья мои,  прекрасен наш союз!..»</vt:lpstr>
      <vt:lpstr>Слайд 5</vt:lpstr>
      <vt:lpstr>В петербургских салонах 19 века…</vt:lpstr>
      <vt:lpstr>Слайд 7</vt:lpstr>
      <vt:lpstr> «Я помню чудное мгновенье…»</vt:lpstr>
      <vt:lpstr>Слайд 9</vt:lpstr>
      <vt:lpstr>     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     «Навсегда         остался             однолюбом   Жизнью        заплативший              за любовь!»</vt:lpstr>
      <vt:lpstr>Слайд 18</vt:lpstr>
      <vt:lpstr>Слайд 19</vt:lpstr>
      <vt:lpstr>Слайд 20</vt:lpstr>
      <vt:lpstr>      10 февраля 2012 года в концертном зале Дворца учащейся молодежи Санкт-Петербурга состоялся городской литературный  конкурс «Россия. Пушкин. Петербург», посвященный 200 -летию Царскосельского лицея и 175-летию со дня гибели Александра Сергеевича Пушкина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</dc:title>
  <dc:creator>APPO</dc:creator>
  <cp:lastModifiedBy>Olga</cp:lastModifiedBy>
  <cp:revision>223</cp:revision>
  <dcterms:created xsi:type="dcterms:W3CDTF">2013-02-26T07:33:46Z</dcterms:created>
  <dcterms:modified xsi:type="dcterms:W3CDTF">2013-10-21T11:40:37Z</dcterms:modified>
</cp:coreProperties>
</file>