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067"/>
    <a:srgbClr val="B339B3"/>
    <a:srgbClr val="CE7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D6BE45-61E4-444A-B57D-6AB3174B791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98372D-DF57-41AA-93E2-1CE44AB96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Преподаватель:</a:t>
            </a:r>
          </a:p>
          <a:p>
            <a:r>
              <a:rPr lang="ru-RU" sz="2800" dirty="0" err="1" smtClean="0"/>
              <a:t>Грудинина</a:t>
            </a:r>
            <a:r>
              <a:rPr lang="ru-RU" sz="2800" dirty="0" smtClean="0"/>
              <a:t> Татьяна Викторовна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 :</a:t>
            </a:r>
            <a:br>
              <a:rPr lang="ru-RU" dirty="0" smtClean="0"/>
            </a:br>
            <a:r>
              <a:rPr lang="ru-RU" dirty="0" smtClean="0"/>
              <a:t>Кислоты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800" dirty="0" smtClean="0"/>
              <a:t>Взаимодействие с металлами, расположенными в электрохимическом ряду напряжений металлов до водорода.</a:t>
            </a:r>
          </a:p>
          <a:p>
            <a:pPr marL="571500" indent="-57150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4.</a:t>
            </a:r>
            <a:r>
              <a:rPr lang="ru-RU" dirty="0" smtClean="0"/>
              <a:t> Химические свойства кислот: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941388" y="3100387"/>
            <a:ext cx="7416826" cy="3147731"/>
            <a:chOff x="1084264" y="3100388"/>
            <a:chExt cx="6828317" cy="2735739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1084264" y="3100388"/>
            <a:ext cx="5903912" cy="2441575"/>
          </p:xfrm>
          <a:graphic>
            <a:graphicData uri="http://schemas.openxmlformats.org/presentationml/2006/ole">
              <p:oleObj spid="_x0000_s2050" name="Equation" r:id="rId3" imgW="2819160" imgH="1066680" progId="Equation.DSMT4">
                <p:embed/>
              </p:oleObj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3178959" y="4393413"/>
              <a:ext cx="92869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14744" y="3857628"/>
              <a:ext cx="4197837" cy="104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окислитель, восстановление</a:t>
              </a:r>
            </a:p>
            <a:p>
              <a:endParaRPr lang="ru-RU" sz="2400" dirty="0"/>
            </a:p>
            <a:p>
              <a:r>
                <a:rPr lang="ru-RU" sz="2400" dirty="0" smtClean="0"/>
                <a:t>восстановитель, окисление</a:t>
              </a:r>
              <a:endParaRPr lang="ru-RU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2178" y="5434887"/>
              <a:ext cx="2000264" cy="40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ацетат магния</a:t>
              </a:r>
              <a:endParaRPr lang="ru-R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4572000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ru-RU" sz="2800" dirty="0" smtClean="0"/>
              <a:t>Взаимодействие с основными и </a:t>
            </a:r>
            <a:r>
              <a:rPr lang="ru-RU" sz="2800" dirty="0" err="1" smtClean="0"/>
              <a:t>амфотерными</a:t>
            </a:r>
            <a:r>
              <a:rPr lang="ru-RU" sz="2800" dirty="0" smtClean="0"/>
              <a:t> оксидами.</a:t>
            </a:r>
          </a:p>
          <a:p>
            <a:pPr marL="571500" indent="-571500">
              <a:buNone/>
            </a:pPr>
            <a:endParaRPr lang="ru-RU" dirty="0" smtClean="0"/>
          </a:p>
          <a:p>
            <a:pPr marL="571500" indent="-571500">
              <a:buNone/>
            </a:pPr>
            <a:endParaRPr lang="ru-RU" dirty="0" smtClean="0"/>
          </a:p>
          <a:p>
            <a:pPr marL="571500" indent="-571500">
              <a:buNone/>
            </a:pPr>
            <a:endParaRPr lang="ru-RU" dirty="0" smtClean="0"/>
          </a:p>
          <a:p>
            <a:pPr marL="571500" indent="-571500">
              <a:buNone/>
            </a:pPr>
            <a:endParaRPr lang="ru-RU" dirty="0" smtClean="0"/>
          </a:p>
          <a:p>
            <a:pPr marL="571500" indent="-212725">
              <a:buNone/>
            </a:pPr>
            <a:endParaRPr lang="ru-RU" sz="2800" dirty="0" smtClean="0"/>
          </a:p>
          <a:p>
            <a:pPr marL="571500" indent="-212725">
              <a:buNone/>
            </a:pPr>
            <a:r>
              <a:rPr lang="ru-RU" sz="2800" dirty="0" smtClean="0"/>
              <a:t>Самостоятельно:</a:t>
            </a:r>
          </a:p>
          <a:p>
            <a:pPr marL="571500" indent="-57150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57224" y="2285992"/>
          <a:ext cx="7072362" cy="1736273"/>
        </p:xfrm>
        <a:graphic>
          <a:graphicData uri="http://schemas.openxmlformats.org/presentationml/2006/ole">
            <p:oleObj spid="_x0000_s3074" name="Equation" r:id="rId3" imgW="2844720" imgH="6984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77888" y="4751389"/>
          <a:ext cx="2603500" cy="549275"/>
        </p:xfrm>
        <a:graphic>
          <a:graphicData uri="http://schemas.openxmlformats.org/presentationml/2006/ole">
            <p:oleObj spid="_x0000_s3075" name="Equation" r:id="rId4" imgW="965160" imgH="20304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00430" y="4714884"/>
          <a:ext cx="2095514" cy="571504"/>
        </p:xfrm>
        <a:graphic>
          <a:graphicData uri="http://schemas.openxmlformats.org/presentationml/2006/ole">
            <p:oleObj spid="_x0000_s3076" name="Equation" r:id="rId5" imgW="838080" imgH="228600" progId="Equation.DSMT4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000100" y="5429264"/>
          <a:ext cx="4297560" cy="642942"/>
        </p:xfrm>
        <a:graphic>
          <a:graphicData uri="http://schemas.openxmlformats.org/presentationml/2006/ole">
            <p:oleObj spid="_x0000_s3077" name="Equation" r:id="rId6" imgW="1612800" imgH="24120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000232" y="4714884"/>
          <a:ext cx="357190" cy="464347"/>
        </p:xfrm>
        <a:graphic>
          <a:graphicData uri="http://schemas.openxmlformats.org/presentationml/2006/ole">
            <p:oleObj spid="_x0000_s3078" name="Equation" r:id="rId7" imgW="1267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7223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ru-RU" sz="2800" dirty="0" smtClean="0"/>
              <a:t>Взаимодействие с растворимыми и нерастворимыми основаниями.</a:t>
            </a:r>
          </a:p>
          <a:p>
            <a:pPr marL="0" indent="358775">
              <a:buNone/>
            </a:pPr>
            <a:r>
              <a:rPr lang="ru-RU" sz="2800" dirty="0" smtClean="0"/>
              <a:t>Могут образовывать средние и кислые соли. Это реакции нейтрализации.</a:t>
            </a:r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endParaRPr lang="ru-RU" sz="2800" dirty="0" smtClean="0"/>
          </a:p>
          <a:p>
            <a:pPr marL="0" indent="358775">
              <a:buNone/>
            </a:pPr>
            <a:r>
              <a:rPr lang="ru-RU" sz="2800" dirty="0" smtClean="0"/>
              <a:t>Самостоятельно: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2143116"/>
            <a:ext cx="4891416" cy="1301415"/>
            <a:chOff x="1071538" y="2143116"/>
            <a:chExt cx="4891416" cy="1301415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1357290" y="2143116"/>
            <a:ext cx="4605664" cy="488945"/>
          </p:xfrm>
          <a:graphic>
            <a:graphicData uri="http://schemas.openxmlformats.org/presentationml/2006/ole">
              <p:oleObj spid="_x0000_s4098" name="Equation" r:id="rId3" imgW="2145960" imgH="228600" progId="Equation.DSMT4">
                <p:embed/>
              </p:oleObj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071538" y="2428868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1 моль</a:t>
              </a:r>
            </a:p>
            <a:p>
              <a:pPr algn="ctr"/>
              <a:r>
                <a:rPr lang="ru-RU" sz="2000" i="1" dirty="0" smtClean="0"/>
                <a:t>(избыток)</a:t>
              </a:r>
              <a:endParaRPr lang="ru-RU" sz="2000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14546" y="2428868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1 моль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43240" y="2428868"/>
              <a:ext cx="23574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гидросульфат натрия </a:t>
              </a:r>
            </a:p>
            <a:p>
              <a:pPr algn="ctr"/>
              <a:r>
                <a:rPr lang="ru-RU" sz="2000" i="1" dirty="0" smtClean="0"/>
                <a:t>(кислая соль)</a:t>
              </a:r>
            </a:p>
          </p:txBody>
        </p:sp>
      </p:grp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134100" y="2895600"/>
          <a:ext cx="914400" cy="198438"/>
        </p:xfrm>
        <a:graphic>
          <a:graphicData uri="http://schemas.openxmlformats.org/presentationml/2006/ole">
            <p:oleObj spid="_x0000_s4099" name="Equation" r:id="rId4" imgW="914400" imgH="198720" progId="Equation.DSMT4">
              <p:embed/>
            </p:oleObj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000100" y="3357562"/>
            <a:ext cx="5040562" cy="982525"/>
            <a:chOff x="1000100" y="3440113"/>
            <a:chExt cx="5040562" cy="982525"/>
          </a:xfrm>
        </p:grpSpPr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1214414" y="3440113"/>
            <a:ext cx="4826248" cy="488953"/>
          </p:xfrm>
          <a:graphic>
            <a:graphicData uri="http://schemas.openxmlformats.org/presentationml/2006/ole">
              <p:oleObj spid="_x0000_s4100" name="Equation" r:id="rId5" imgW="2247840" imgH="228600" progId="Equation.DSMT4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000100" y="3714752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1 моль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43108" y="3714752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2моль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3240" y="3714752"/>
              <a:ext cx="2357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сульфат натрия (средняя соль)</a:t>
              </a:r>
            </a:p>
          </p:txBody>
        </p:sp>
      </p:grp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214414" y="4357694"/>
          <a:ext cx="2714644" cy="579435"/>
        </p:xfrm>
        <a:graphic>
          <a:graphicData uri="http://schemas.openxmlformats.org/presentationml/2006/ole">
            <p:oleObj spid="_x0000_s4101" name="Equation" r:id="rId6" imgW="1130040" imgH="241200" progId="Equation.DSMT4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000099" y="5500702"/>
          <a:ext cx="2722181" cy="500066"/>
        </p:xfrm>
        <a:graphic>
          <a:graphicData uri="http://schemas.openxmlformats.org/presentationml/2006/ole">
            <p:oleObj spid="_x0000_s4102" name="Equation" r:id="rId7" imgW="1244520" imgH="22860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000099" y="6143644"/>
          <a:ext cx="4752506" cy="571504"/>
        </p:xfrm>
        <a:graphic>
          <a:graphicData uri="http://schemas.openxmlformats.org/presentationml/2006/ole">
            <p:oleObj spid="_x0000_s4103" name="Equation" r:id="rId8" imgW="2006280" imgH="24120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714744" y="5500702"/>
          <a:ext cx="2028046" cy="500066"/>
        </p:xfrm>
        <a:graphic>
          <a:graphicData uri="http://schemas.openxmlformats.org/presentationml/2006/ole">
            <p:oleObj spid="_x0000_s4104" name="Equation" r:id="rId9" imgW="927000" imgH="228600" progId="Equation.DSMT4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571736" y="5500702"/>
          <a:ext cx="285752" cy="371479"/>
        </p:xfrm>
        <a:graphic>
          <a:graphicData uri="http://schemas.openxmlformats.org/presentationml/2006/ole">
            <p:oleObj spid="_x0000_s4105" name="Equation" r:id="rId10" imgW="1267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07209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ru-RU" sz="2800" dirty="0" smtClean="0"/>
              <a:t>Взаимодействие с солями</a:t>
            </a:r>
          </a:p>
          <a:p>
            <a:pPr marL="0" indent="358775" algn="just">
              <a:buNone/>
            </a:pPr>
            <a:r>
              <a:rPr lang="ru-RU" sz="2800" dirty="0" smtClean="0"/>
              <a:t>Сильная кислота способна вытеснить слабую кислоту даже из нерастворимой соли.</a:t>
            </a:r>
          </a:p>
          <a:p>
            <a:pPr marL="0" indent="358775" algn="just">
              <a:buNone/>
            </a:pPr>
            <a:endParaRPr lang="ru-RU" dirty="0" smtClean="0"/>
          </a:p>
          <a:p>
            <a:pPr marL="0" indent="358775" algn="just">
              <a:buNone/>
            </a:pPr>
            <a:endParaRPr lang="ru-RU" dirty="0" smtClean="0"/>
          </a:p>
          <a:p>
            <a:pPr marL="0" indent="358775" algn="just">
              <a:buNone/>
            </a:pPr>
            <a:endParaRPr lang="ru-RU" dirty="0" smtClean="0"/>
          </a:p>
          <a:p>
            <a:pPr marL="0" indent="358775" algn="just">
              <a:buNone/>
            </a:pPr>
            <a:endParaRPr lang="ru-RU" dirty="0" smtClean="0"/>
          </a:p>
          <a:p>
            <a:pPr marL="0" indent="358775" algn="just">
              <a:buNone/>
            </a:pPr>
            <a:r>
              <a:rPr lang="ru-RU" sz="2800" dirty="0" smtClean="0"/>
              <a:t>Самостоятельно:</a:t>
            </a:r>
          </a:p>
          <a:p>
            <a:pPr marL="0" indent="358775" algn="just">
              <a:buNone/>
            </a:pPr>
            <a:endParaRPr lang="ru-RU" dirty="0" smtClean="0"/>
          </a:p>
          <a:p>
            <a:pPr marL="0" indent="358775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44550" y="2500312"/>
          <a:ext cx="4923351" cy="1214439"/>
        </p:xfrm>
        <a:graphic>
          <a:graphicData uri="http://schemas.openxmlformats.org/presentationml/2006/ole">
            <p:oleObj spid="_x0000_s5122" name="Equation" r:id="rId3" imgW="1955520" imgH="4824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71538" y="5000636"/>
          <a:ext cx="3292241" cy="500066"/>
        </p:xfrm>
        <a:graphic>
          <a:graphicData uri="http://schemas.openxmlformats.org/presentationml/2006/ole">
            <p:oleObj spid="_x0000_s5123" name="Equation" r:id="rId4" imgW="1511280" imgH="22860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286247" y="5000635"/>
          <a:ext cx="4071967" cy="519825"/>
        </p:xfrm>
        <a:graphic>
          <a:graphicData uri="http://schemas.openxmlformats.org/presentationml/2006/ole">
            <p:oleObj spid="_x0000_s5124" name="Equation" r:id="rId5" imgW="1790640" imgH="228600" progId="Equation.DSMT4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866189" y="5036494"/>
          <a:ext cx="277814" cy="361158"/>
        </p:xfrm>
        <a:graphic>
          <a:graphicData uri="http://schemas.openxmlformats.org/presentationml/2006/ole">
            <p:oleObj spid="_x0000_s5125" name="Equation" r:id="rId6" imgW="126720" imgH="16488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142977" y="5643579"/>
          <a:ext cx="4786345" cy="534944"/>
        </p:xfrm>
        <a:graphic>
          <a:graphicData uri="http://schemas.openxmlformats.org/presentationml/2006/ole">
            <p:oleObj spid="_x0000_s5126" name="Equation" r:id="rId7" imgW="21589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11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Кислородосодержащие получают при взаимодействии оксидов неметаллов с водой:</a:t>
            </a:r>
          </a:p>
          <a:p>
            <a:pPr marL="514350" indent="-514350">
              <a:buFont typeface="+mj-lt"/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2800" dirty="0" err="1" smtClean="0"/>
              <a:t>Бескислородные</a:t>
            </a:r>
            <a:r>
              <a:rPr lang="ru-RU" sz="28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ru-RU" dirty="0" smtClean="0"/>
          </a:p>
          <a:p>
            <a:pPr marL="0" indent="358775">
              <a:buNone/>
            </a:pPr>
            <a:r>
              <a:rPr lang="ru-RU" sz="2800" dirty="0" smtClean="0"/>
              <a:t>Затем растворяют в воде и получают соляную кислоту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Получение.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25537" y="2541588"/>
          <a:ext cx="5830215" cy="1673230"/>
        </p:xfrm>
        <a:graphic>
          <a:graphicData uri="http://schemas.openxmlformats.org/presentationml/2006/ole">
            <p:oleObj spid="_x0000_s6146" name="Equation" r:id="rId3" imgW="2476440" imgH="711000" progId="Equation.DSMT4">
              <p:embed/>
            </p:oleObj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142976" y="4857758"/>
            <a:ext cx="5000660" cy="543045"/>
            <a:chOff x="1130300" y="4857750"/>
            <a:chExt cx="4340530" cy="500063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/>
          </p:nvGraphicFramePr>
          <p:xfrm>
            <a:off x="1130300" y="4857750"/>
            <a:ext cx="2332038" cy="500063"/>
          </p:xfrm>
          <a:graphic>
            <a:graphicData uri="http://schemas.openxmlformats.org/presentationml/2006/ole">
              <p:oleObj spid="_x0000_s6147" name="Equation" r:id="rId4" imgW="1066680" imgH="228600" progId="Equation.DSMT4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500430" y="4857760"/>
              <a:ext cx="1970400" cy="42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err="1" smtClean="0"/>
                <a:t>хлороводород</a:t>
              </a:r>
              <a:endParaRPr lang="ru-RU" sz="2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u="sng" dirty="0" smtClean="0">
                <a:solidFill>
                  <a:srgbClr val="EBA067"/>
                </a:solidFill>
              </a:rPr>
              <a:t>Соляная кислота</a:t>
            </a:r>
          </a:p>
          <a:p>
            <a:r>
              <a:rPr lang="ru-RU" dirty="0" smtClean="0"/>
              <a:t>Для растворения окалины и ржавчины при никелировании, хромировании, </a:t>
            </a:r>
            <a:r>
              <a:rPr lang="ru-RU" dirty="0" err="1" smtClean="0"/>
              <a:t>цинковании</a:t>
            </a:r>
            <a:r>
              <a:rPr lang="ru-RU" dirty="0" smtClean="0"/>
              <a:t> и т.п. стальных и чугунных изделий</a:t>
            </a:r>
          </a:p>
          <a:p>
            <a:r>
              <a:rPr lang="ru-RU" dirty="0" smtClean="0"/>
              <a:t>Для снятия накипи в паровых котлах</a:t>
            </a:r>
          </a:p>
          <a:p>
            <a:pPr marL="0" indent="0">
              <a:buNone/>
            </a:pPr>
            <a:endParaRPr lang="ru-RU" u="sng" dirty="0" smtClean="0">
              <a:solidFill>
                <a:srgbClr val="EBA067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rgbClr val="EBA067"/>
                </a:solidFill>
              </a:rPr>
              <a:t>Плавиковая кислота </a:t>
            </a:r>
            <a:r>
              <a:rPr lang="en-US" i="1" u="sng" dirty="0" smtClean="0">
                <a:solidFill>
                  <a:srgbClr val="EBA067"/>
                </a:solidFill>
              </a:rPr>
              <a:t>HF</a:t>
            </a:r>
            <a:r>
              <a:rPr lang="ru-RU" u="sng" dirty="0" smtClean="0">
                <a:solidFill>
                  <a:srgbClr val="EBA067"/>
                </a:solidFill>
              </a:rPr>
              <a:t>.</a:t>
            </a:r>
            <a:endParaRPr lang="en-US" u="sng" dirty="0" smtClean="0">
              <a:solidFill>
                <a:srgbClr val="EBA067"/>
              </a:solidFill>
            </a:endParaRPr>
          </a:p>
          <a:p>
            <a:pPr marL="0" indent="717550">
              <a:buNone/>
            </a:pPr>
            <a:r>
              <a:rPr lang="ru-RU" dirty="0" smtClean="0"/>
              <a:t>Пропитывают древесину для </a:t>
            </a:r>
          </a:p>
          <a:p>
            <a:pPr marL="0" indent="0">
              <a:buNone/>
            </a:pPr>
            <a:r>
              <a:rPr lang="ru-RU" dirty="0" smtClean="0"/>
              <a:t>предохранения от термитов и других</a:t>
            </a:r>
          </a:p>
          <a:p>
            <a:pPr marL="0" indent="1792288">
              <a:buNone/>
            </a:pPr>
            <a:r>
              <a:rPr lang="ru-RU" dirty="0" smtClean="0"/>
              <a:t> насекомых.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Применение кислот</a:t>
            </a:r>
            <a:endParaRPr lang="ru-RU" sz="4800" dirty="0"/>
          </a:p>
        </p:txBody>
      </p:sp>
      <p:pic>
        <p:nvPicPr>
          <p:cNvPr id="4" name="Рисунок 3" descr="Kolchugino chainik 3 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42852"/>
            <a:ext cx="1828800" cy="1962912"/>
          </a:xfrm>
          <a:prstGeom prst="rect">
            <a:avLst/>
          </a:prstGeom>
        </p:spPr>
      </p:pic>
      <p:pic>
        <p:nvPicPr>
          <p:cNvPr id="5" name="Рисунок 4" descr="492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928934"/>
            <a:ext cx="2267495" cy="284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sz="2800" i="1" u="sng" dirty="0" smtClean="0">
                <a:solidFill>
                  <a:srgbClr val="EBA067"/>
                </a:solidFill>
              </a:rPr>
              <a:t>Серная кислота</a:t>
            </a:r>
          </a:p>
          <a:p>
            <a:r>
              <a:rPr lang="ru-RU" sz="2800" dirty="0" smtClean="0"/>
              <a:t>Для производства фосфорных и азотных удобрений</a:t>
            </a:r>
          </a:p>
          <a:p>
            <a:r>
              <a:rPr lang="ru-RU" sz="2800" dirty="0" smtClean="0"/>
              <a:t>В производстве взрывчатых веществ</a:t>
            </a:r>
          </a:p>
          <a:p>
            <a:r>
              <a:rPr lang="ru-RU" sz="2800" dirty="0" smtClean="0"/>
              <a:t>Искусственных волокон</a:t>
            </a:r>
          </a:p>
          <a:p>
            <a:r>
              <a:rPr lang="ru-RU" sz="2800" dirty="0" smtClean="0"/>
              <a:t>Красителей</a:t>
            </a:r>
          </a:p>
          <a:p>
            <a:r>
              <a:rPr lang="ru-RU" sz="2800" dirty="0" smtClean="0"/>
              <a:t>Пластмасс</a:t>
            </a:r>
          </a:p>
          <a:p>
            <a:r>
              <a:rPr lang="ru-RU" sz="2800" dirty="0" smtClean="0"/>
              <a:t>Заливка аккумуляторов</a:t>
            </a:r>
            <a:endParaRPr lang="ru-RU" sz="2800" dirty="0"/>
          </a:p>
        </p:txBody>
      </p:sp>
      <p:pic>
        <p:nvPicPr>
          <p:cNvPr id="3" name="Рисунок 2" descr="71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429000"/>
            <a:ext cx="3619525" cy="2714644"/>
          </a:xfrm>
          <a:prstGeom prst="rect">
            <a:avLst/>
          </a:prstGeom>
        </p:spPr>
      </p:pic>
      <p:pic>
        <p:nvPicPr>
          <p:cNvPr id="4" name="Рисунок 3" descr="1370870200_50f0831cbc38e8606d3bbdd4d1c605cc_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429132"/>
            <a:ext cx="3001652" cy="224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u="sng" dirty="0" smtClean="0">
                <a:solidFill>
                  <a:srgbClr val="EBA067"/>
                </a:solidFill>
              </a:rPr>
              <a:t>Азотная кислота</a:t>
            </a:r>
          </a:p>
          <a:p>
            <a:r>
              <a:rPr lang="ru-RU" sz="2800" dirty="0" smtClean="0"/>
              <a:t>Производство азотных удобрений</a:t>
            </a:r>
          </a:p>
          <a:p>
            <a:r>
              <a:rPr lang="ru-RU" sz="2800" dirty="0" smtClean="0"/>
              <a:t>Взрывчатых веществ</a:t>
            </a:r>
          </a:p>
          <a:p>
            <a:r>
              <a:rPr lang="ru-RU" sz="2800" dirty="0" smtClean="0"/>
              <a:t>Лекарственных веществ</a:t>
            </a:r>
          </a:p>
          <a:p>
            <a:r>
              <a:rPr lang="ru-RU" sz="2800" dirty="0" smtClean="0"/>
              <a:t>Красители</a:t>
            </a:r>
          </a:p>
          <a:p>
            <a:r>
              <a:rPr lang="ru-RU" sz="2800" dirty="0" smtClean="0"/>
              <a:t>Пластмассы</a:t>
            </a:r>
          </a:p>
          <a:p>
            <a:r>
              <a:rPr lang="ru-RU" sz="2800" dirty="0" smtClean="0"/>
              <a:t>Искусственные волокна</a:t>
            </a:r>
            <a:endParaRPr lang="ru-RU" sz="2800" dirty="0"/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357694"/>
            <a:ext cx="2933700" cy="2200275"/>
          </a:xfrm>
          <a:prstGeom prst="rect">
            <a:avLst/>
          </a:prstGeom>
        </p:spPr>
      </p:pic>
      <p:pic>
        <p:nvPicPr>
          <p:cNvPr id="4" name="Рисунок 3" descr="image1-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857232"/>
            <a:ext cx="2650856" cy="2974260"/>
          </a:xfrm>
          <a:prstGeom prst="rect">
            <a:avLst/>
          </a:prstGeom>
        </p:spPr>
      </p:pic>
      <p:pic>
        <p:nvPicPr>
          <p:cNvPr id="5" name="Рисунок 4" descr="nit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" y="4357694"/>
            <a:ext cx="2952771" cy="2214578"/>
          </a:xfrm>
          <a:prstGeom prst="rect">
            <a:avLst/>
          </a:prstGeom>
        </p:spPr>
      </p:pic>
      <p:pic>
        <p:nvPicPr>
          <p:cNvPr id="6" name="Рисунок 5" descr="Selitra Kaltcieva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357694"/>
            <a:ext cx="2895606" cy="2171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Задание 1.</a:t>
            </a:r>
          </a:p>
          <a:p>
            <a:pPr marL="0" indent="358775" algn="just">
              <a:buNone/>
            </a:pPr>
            <a:r>
              <a:rPr lang="ru-RU" sz="2800" dirty="0" smtClean="0"/>
              <a:t>Напишите формулы и дайте характеристику кислотам на основе их классификации: кремниевая кислота, плавиковая кислота.</a:t>
            </a:r>
          </a:p>
          <a:p>
            <a:r>
              <a:rPr lang="ru-RU" sz="2800" dirty="0" smtClean="0"/>
              <a:t>Задание 2.</a:t>
            </a:r>
          </a:p>
          <a:p>
            <a:pPr marL="0" indent="358775">
              <a:buNone/>
            </a:pPr>
            <a:r>
              <a:rPr lang="ru-RU" sz="2800" dirty="0" smtClean="0"/>
              <a:t>С какими веществами будет реагировать фосфорная кислота: </a:t>
            </a:r>
            <a:r>
              <a:rPr lang="ru-RU" sz="2800" i="1" dirty="0" smtClean="0">
                <a:solidFill>
                  <a:srgbClr val="FFFF00"/>
                </a:solidFill>
              </a:rPr>
              <a:t>К</a:t>
            </a:r>
            <a:r>
              <a:rPr lang="ru-RU" sz="2800" i="1" dirty="0" smtClean="0"/>
              <a:t>,</a:t>
            </a:r>
            <a:r>
              <a:rPr lang="en-US" sz="2800" i="1" dirty="0" smtClean="0">
                <a:solidFill>
                  <a:srgbClr val="FFFF00"/>
                </a:solidFill>
              </a:rPr>
              <a:t> SO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FF00"/>
                </a:solidFill>
              </a:rPr>
              <a:t>Na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i="1" dirty="0" smtClean="0">
                <a:solidFill>
                  <a:srgbClr val="FFFF00"/>
                </a:solidFill>
              </a:rPr>
              <a:t>SO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4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FF00"/>
                </a:solidFill>
              </a:rPr>
              <a:t>Na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i="1" dirty="0" smtClean="0">
                <a:solidFill>
                  <a:srgbClr val="FFFF00"/>
                </a:solidFill>
              </a:rPr>
              <a:t>CO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i="1" dirty="0" smtClean="0"/>
              <a:t>, </a:t>
            </a:r>
            <a:r>
              <a:rPr lang="en-US" sz="2800" i="1" dirty="0" err="1" smtClean="0">
                <a:solidFill>
                  <a:srgbClr val="FFFF00"/>
                </a:solidFill>
              </a:rPr>
              <a:t>MgO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FF00"/>
                </a:solidFill>
              </a:rPr>
              <a:t>Ag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Ba</a:t>
            </a:r>
            <a:r>
              <a:rPr lang="en-US" sz="2800" i="1" dirty="0" smtClean="0">
                <a:solidFill>
                  <a:srgbClr val="FFFF00"/>
                </a:solidFill>
              </a:rPr>
              <a:t>(OH)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Закрепление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/>
          <a:lstStyle/>
          <a:p>
            <a:r>
              <a:rPr lang="ru-RU" sz="2800" dirty="0" smtClean="0"/>
              <a:t>Задание 1.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H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i="1" dirty="0" smtClean="0">
                <a:solidFill>
                  <a:srgbClr val="FFFF00"/>
                </a:solidFill>
              </a:rPr>
              <a:t>SiO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i="1" dirty="0" smtClean="0"/>
              <a:t> </a:t>
            </a:r>
            <a:r>
              <a:rPr lang="en-US" sz="2800" dirty="0" smtClean="0"/>
              <a:t>– </a:t>
            </a:r>
            <a:r>
              <a:rPr lang="ru-RU" sz="2800" dirty="0" smtClean="0"/>
              <a:t>кислородсодержащая, двухосновная, нерастворимая, слабая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HF</a:t>
            </a:r>
            <a:r>
              <a:rPr lang="ru-RU" sz="2800" dirty="0" smtClean="0"/>
              <a:t> – </a:t>
            </a:r>
            <a:r>
              <a:rPr lang="ru-RU" sz="2800" dirty="0" err="1" smtClean="0"/>
              <a:t>бескислородная</a:t>
            </a:r>
            <a:r>
              <a:rPr lang="ru-RU" sz="2800" dirty="0" smtClean="0"/>
              <a:t>, одноосновная, растворимая, слабая</a:t>
            </a:r>
          </a:p>
          <a:p>
            <a:r>
              <a:rPr lang="ru-RU" sz="2800" dirty="0" smtClean="0"/>
              <a:t>Задание 2.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Ответы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472" y="4429132"/>
          <a:ext cx="6657835" cy="2171654"/>
        </p:xfrm>
        <a:graphic>
          <a:graphicData uri="http://schemas.openxmlformats.org/presentationml/2006/ole">
            <p:oleObj spid="_x0000_s7170" name="Equation" r:id="rId3" imgW="295884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2400" cy="1147761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8358246" cy="3571900"/>
          </a:xfrm>
        </p:spPr>
        <p:txBody>
          <a:bodyPr anchor="t" anchorCtr="0"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 smtClean="0"/>
              <a:t>Обобщить и закрепить знания о классификации, номенклатуре, свойствах органических и неорганических кислот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/>
              <a:t>Научить объяснять общность химических свойств неорганических и органических кислот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/>
              <a:t>Научить правильно составлять уравнения реакций в молекулярном и ионном виде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урок!!!</a:t>
            </a:r>
            <a:endParaRPr lang="ru-RU" sz="6600" dirty="0"/>
          </a:p>
        </p:txBody>
      </p:sp>
      <p:pic>
        <p:nvPicPr>
          <p:cNvPr id="3" name="Рисунок 2" descr="6042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71678"/>
            <a:ext cx="3937001" cy="442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Определение кислот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Кислоты в природе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Классификация кислот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Химические свойства кислот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Получение кислот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Применение кислот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План урока:</a:t>
            </a:r>
            <a:endParaRPr lang="ru-RU" sz="4800" dirty="0"/>
          </a:p>
        </p:txBody>
      </p:sp>
      <p:pic>
        <p:nvPicPr>
          <p:cNvPr id="4" name="Рисунок 3" descr="e40820bbb0920d1d7112e97dfeb2cd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571744"/>
            <a:ext cx="308111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2800" dirty="0" smtClean="0">
                <a:cs typeface="Times New Roman" pitchFamily="18" charset="0"/>
              </a:rPr>
              <a:t>Кислотами называются электролиты, при диссоциации которых в качестве катионов образуются только </a:t>
            </a:r>
            <a:r>
              <a:rPr lang="ru-RU" sz="2800" dirty="0" err="1" smtClean="0">
                <a:cs typeface="Times New Roman" pitchFamily="18" charset="0"/>
              </a:rPr>
              <a:t>гидратированные</a:t>
            </a:r>
            <a:r>
              <a:rPr lang="ru-RU" sz="2800" dirty="0" smtClean="0">
                <a:cs typeface="Times New Roman" pitchFamily="18" charset="0"/>
              </a:rPr>
              <a:t> ионы водорода (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i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 smtClean="0">
                <a:cs typeface="Times New Roman" pitchFamily="18" charset="0"/>
              </a:rPr>
              <a:t>)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1. </a:t>
            </a:r>
            <a:r>
              <a:rPr lang="ru-RU" sz="4800" dirty="0" smtClean="0"/>
              <a:t>Определение кислот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09613" y="3570288"/>
          <a:ext cx="7004704" cy="2001852"/>
        </p:xfrm>
        <a:graphic>
          <a:graphicData uri="http://schemas.openxmlformats.org/presentationml/2006/ole">
            <p:oleObj spid="_x0000_s1026" name="Equation" r:id="rId3" imgW="257796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429684" cy="585791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800" dirty="0" smtClean="0">
                <a:cs typeface="Times New Roman" pitchFamily="18" charset="0"/>
              </a:rPr>
              <a:t>В 1923г. была предложена </a:t>
            </a:r>
            <a:r>
              <a:rPr lang="ru-RU" sz="2800" dirty="0" err="1" smtClean="0">
                <a:cs typeface="Times New Roman" pitchFamily="18" charset="0"/>
              </a:rPr>
              <a:t>протолитическая</a:t>
            </a:r>
            <a:r>
              <a:rPr lang="ru-RU" sz="2800" dirty="0" smtClean="0">
                <a:cs typeface="Times New Roman" pitchFamily="18" charset="0"/>
              </a:rPr>
              <a:t> теория </a:t>
            </a:r>
            <a:r>
              <a:rPr lang="ru-RU" sz="2800" dirty="0" err="1" smtClean="0">
                <a:cs typeface="Times New Roman" pitchFamily="18" charset="0"/>
              </a:rPr>
              <a:t>Бернстедом-Лаури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marL="0" indent="358775" algn="just">
              <a:buNone/>
            </a:pPr>
            <a:r>
              <a:rPr lang="ru-RU" sz="2800" dirty="0" smtClean="0">
                <a:cs typeface="Times New Roman" pitchFamily="18" charset="0"/>
              </a:rPr>
              <a:t>Кислоты –  это молекулы или ионы, которые являются донорами катионов водорода </a:t>
            </a:r>
            <a:r>
              <a:rPr lang="ru-RU" sz="2800" i="1" dirty="0" smtClean="0">
                <a:solidFill>
                  <a:srgbClr val="FFFF00"/>
                </a:solidFill>
                <a:cs typeface="Times New Roman" pitchFamily="18" charset="0"/>
              </a:rPr>
              <a:t>Н</a:t>
            </a:r>
            <a:r>
              <a:rPr lang="ru-RU" sz="2800" i="1" baseline="30000" dirty="0" smtClean="0">
                <a:solidFill>
                  <a:srgbClr val="FFFF00"/>
                </a:solidFill>
                <a:cs typeface="Times New Roman" pitchFamily="18" charset="0"/>
              </a:rPr>
              <a:t>+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marL="0" indent="358775" algn="just">
              <a:buNone/>
            </a:pPr>
            <a:r>
              <a:rPr lang="ru-RU" sz="2800" dirty="0" smtClean="0">
                <a:cs typeface="Times New Roman" pitchFamily="18" charset="0"/>
              </a:rPr>
              <a:t>Катион </a:t>
            </a:r>
            <a:r>
              <a:rPr lang="ru-RU" sz="2800" i="1" dirty="0" smtClean="0">
                <a:solidFill>
                  <a:srgbClr val="FFFF00"/>
                </a:solidFill>
                <a:cs typeface="Times New Roman" pitchFamily="18" charset="0"/>
              </a:rPr>
              <a:t>Н</a:t>
            </a:r>
            <a:r>
              <a:rPr lang="ru-RU" sz="2800" i="1" baseline="30000" dirty="0" smtClean="0">
                <a:solidFill>
                  <a:srgbClr val="FFFF00"/>
                </a:solidFill>
                <a:cs typeface="Times New Roman" pitchFamily="18" charset="0"/>
              </a:rPr>
              <a:t>+</a:t>
            </a:r>
            <a:r>
              <a:rPr lang="ru-RU" sz="2800" i="1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называется протоном, поэтому теория называется </a:t>
            </a:r>
            <a:r>
              <a:rPr lang="ru-RU" sz="2800" dirty="0" err="1" smtClean="0">
                <a:cs typeface="Times New Roman" pitchFamily="18" charset="0"/>
              </a:rPr>
              <a:t>протолитической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marL="0" indent="358775" algn="just">
              <a:buNone/>
            </a:pPr>
            <a:endParaRPr lang="ru-RU" sz="2800" dirty="0" smtClean="0"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800" dirty="0" smtClean="0"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800" dirty="0" smtClean="0">
                <a:cs typeface="Times New Roman" pitchFamily="18" charset="0"/>
              </a:rPr>
              <a:t>Согласно электронной теории кислот и оснований американского химика Г.Н. Льюиса кислоты – это реагенты, которые являются акцепторами электронов.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ruit-apple-lemon-lime-orange-60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14554"/>
            <a:ext cx="2857520" cy="2286016"/>
          </a:xfrm>
          <a:prstGeom prst="rect">
            <a:avLst/>
          </a:prstGeom>
        </p:spPr>
      </p:pic>
      <p:pic>
        <p:nvPicPr>
          <p:cNvPr id="4" name="Рисунок 3" descr="13838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14290"/>
            <a:ext cx="3024186" cy="22805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1443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2. Кислоты в природе </a:t>
            </a:r>
            <a:endParaRPr lang="ru-RU" sz="4400" dirty="0"/>
          </a:p>
        </p:txBody>
      </p:sp>
      <p:pic>
        <p:nvPicPr>
          <p:cNvPr id="6" name="Рисунок 5" descr="13529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571744"/>
            <a:ext cx="2643206" cy="1960189"/>
          </a:xfrm>
          <a:prstGeom prst="rect">
            <a:avLst/>
          </a:prstGeom>
        </p:spPr>
      </p:pic>
      <p:pic>
        <p:nvPicPr>
          <p:cNvPr id="7" name="Рисунок 6" descr="195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864726"/>
            <a:ext cx="2659052" cy="1993274"/>
          </a:xfrm>
          <a:prstGeom prst="rect">
            <a:avLst/>
          </a:prstGeom>
        </p:spPr>
      </p:pic>
      <p:pic>
        <p:nvPicPr>
          <p:cNvPr id="8" name="Рисунок 7" descr="59875920_Orti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4714884"/>
            <a:ext cx="2571768" cy="192882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58204" cy="51911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Кислотные дожди (азотная, сер</a:t>
            </a:r>
            <a:r>
              <a:rPr lang="ru-RU" sz="2800" dirty="0" smtClean="0">
                <a:solidFill>
                  <a:srgbClr val="7030A0"/>
                </a:solidFill>
              </a:rPr>
              <a:t>ная кислоты)</a:t>
            </a:r>
          </a:p>
          <a:p>
            <a:pPr algn="just"/>
            <a:r>
              <a:rPr lang="ru-RU" sz="2800" dirty="0" smtClean="0"/>
              <a:t>Кислоты в пище (яблочн</a:t>
            </a:r>
            <a:r>
              <a:rPr lang="ru-RU" sz="2800" dirty="0" smtClean="0">
                <a:solidFill>
                  <a:srgbClr val="7030A0"/>
                </a:solidFill>
              </a:rPr>
              <a:t>ая, щавелевая, </a:t>
            </a:r>
            <a:r>
              <a:rPr lang="ru-RU" sz="2800" dirty="0" smtClean="0"/>
              <a:t>лимонная, молочная, масл</a:t>
            </a:r>
            <a:r>
              <a:rPr lang="ru-RU" sz="2800" dirty="0" smtClean="0">
                <a:solidFill>
                  <a:srgbClr val="7030A0"/>
                </a:solidFill>
              </a:rPr>
              <a:t>яная, кофейная </a:t>
            </a:r>
            <a:r>
              <a:rPr lang="ru-RU" sz="2800" dirty="0" smtClean="0"/>
              <a:t>и другие)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«Химическое оружие» животных и растений.</a:t>
            </a:r>
          </a:p>
          <a:p>
            <a:pPr marL="268288" indent="0" algn="just">
              <a:buNone/>
            </a:pPr>
            <a:r>
              <a:rPr lang="ru-RU" sz="2800" dirty="0" smtClean="0"/>
              <a:t>Муравей при укусе впрыскивает яд, содержащий муравьиную кислоту. Ее использует и крапива.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7929618" cy="492922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dirty="0" smtClean="0"/>
              <a:t>Паук </a:t>
            </a:r>
            <a:r>
              <a:rPr lang="ru-RU" dirty="0" err="1" smtClean="0"/>
              <a:t>педипальпида</a:t>
            </a:r>
            <a:r>
              <a:rPr lang="ru-RU" dirty="0" smtClean="0"/>
              <a:t> стреляет в своих врагов струйкой, состоящей из уксусной кислоты.</a:t>
            </a:r>
          </a:p>
          <a:p>
            <a:pPr marL="0" indent="358775" algn="just">
              <a:buNone/>
            </a:pPr>
            <a:r>
              <a:rPr lang="ru-RU" dirty="0" smtClean="0"/>
              <a:t>Плоские тысяченожки используют яд пострашнее – пары синильной кислоты.</a:t>
            </a:r>
          </a:p>
          <a:p>
            <a:pPr marL="0" indent="358775" algn="just">
              <a:buNone/>
            </a:pPr>
            <a:r>
              <a:rPr lang="ru-RU" dirty="0" smtClean="0"/>
              <a:t>Мухоморы используют </a:t>
            </a:r>
            <a:r>
              <a:rPr lang="ru-RU" dirty="0" err="1" smtClean="0"/>
              <a:t>иботеновую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кислоту и ее сложное соединение – </a:t>
            </a:r>
          </a:p>
          <a:p>
            <a:pPr marL="0" indent="0" algn="just">
              <a:buNone/>
            </a:pPr>
            <a:r>
              <a:rPr lang="ru-RU" dirty="0" err="1" smtClean="0"/>
              <a:t>мусцимол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Разрушение горных пород и образование почвы.</a:t>
            </a:r>
          </a:p>
          <a:p>
            <a:pPr marL="0" indent="0" algn="just">
              <a:buNone/>
            </a:pPr>
            <a:r>
              <a:rPr lang="ru-RU" dirty="0" smtClean="0"/>
              <a:t>Лишайники могут выделять кислоты, </a:t>
            </a:r>
          </a:p>
          <a:p>
            <a:pPr marL="0" indent="0" algn="just">
              <a:buNone/>
            </a:pPr>
            <a:r>
              <a:rPr lang="ru-RU" dirty="0" smtClean="0"/>
              <a:t>способные превращать гранит в труху.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2286"/>
            <a:ext cx="2714644" cy="16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286124"/>
            <a:ext cx="2238391" cy="1678793"/>
          </a:xfrm>
          <a:prstGeom prst="rect">
            <a:avLst/>
          </a:prstGeom>
        </p:spPr>
      </p:pic>
      <p:pic>
        <p:nvPicPr>
          <p:cNvPr id="6" name="Рисунок 5" descr="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5214950"/>
            <a:ext cx="2071702" cy="1505620"/>
          </a:xfrm>
          <a:prstGeom prst="rect">
            <a:avLst/>
          </a:prstGeom>
        </p:spPr>
      </p:pic>
      <p:pic>
        <p:nvPicPr>
          <p:cNvPr id="7" name="Рисунок 6" descr="1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9268"/>
            <a:ext cx="2428892" cy="167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1490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Витамины: аскорбиновая, </a:t>
            </a:r>
            <a:r>
              <a:rPr lang="ru-RU" sz="2800" dirty="0" err="1" smtClean="0"/>
              <a:t>фолиевая</a:t>
            </a:r>
            <a:r>
              <a:rPr lang="ru-RU" sz="2800" dirty="0" smtClean="0"/>
              <a:t>, </a:t>
            </a:r>
            <a:r>
              <a:rPr lang="ru-RU" sz="2800" dirty="0" err="1" smtClean="0"/>
              <a:t>оротовая</a:t>
            </a:r>
            <a:r>
              <a:rPr lang="ru-RU" sz="2800" dirty="0" smtClean="0"/>
              <a:t>, </a:t>
            </a:r>
            <a:r>
              <a:rPr lang="ru-RU" sz="2800" dirty="0" err="1" smtClean="0"/>
              <a:t>пангамовая</a:t>
            </a:r>
            <a:r>
              <a:rPr lang="ru-RU" sz="2800" dirty="0" smtClean="0"/>
              <a:t>, никотиновая и другие.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2800" dirty="0" err="1" smtClean="0"/>
              <a:t>Гиалуроновая</a:t>
            </a:r>
            <a:r>
              <a:rPr lang="ru-RU" sz="2800" dirty="0" smtClean="0"/>
              <a:t> кислота – основной </a:t>
            </a:r>
          </a:p>
          <a:p>
            <a:pPr algn="just">
              <a:buNone/>
            </a:pPr>
            <a:r>
              <a:rPr lang="ru-RU" sz="2800" dirty="0" smtClean="0"/>
              <a:t>компонент смазки суставов.</a:t>
            </a:r>
          </a:p>
          <a:p>
            <a:pPr algn="just">
              <a:buNone/>
            </a:pPr>
            <a:endParaRPr lang="ru-RU" sz="1400" dirty="0" smtClean="0"/>
          </a:p>
          <a:p>
            <a:pPr algn="just"/>
            <a:r>
              <a:rPr lang="ru-RU" sz="2800" dirty="0" smtClean="0"/>
              <a:t>Аминокислоты образуют белки.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Соляная кислота в желудке активирует фермент </a:t>
            </a:r>
            <a:r>
              <a:rPr lang="ru-RU" sz="2800" dirty="0" err="1" smtClean="0"/>
              <a:t>пепсиноген</a:t>
            </a:r>
            <a:r>
              <a:rPr lang="ru-RU" sz="2800" dirty="0" smtClean="0"/>
              <a:t>, разлагающий белки пищи, а также уничтожает гнилостную микрофлору.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85884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Кислоты в организме </a:t>
            </a:r>
            <a:br>
              <a:rPr lang="ru-RU" sz="4400" dirty="0" smtClean="0"/>
            </a:br>
            <a:r>
              <a:rPr lang="ru-RU" sz="4400" dirty="0" smtClean="0"/>
              <a:t>человека.</a:t>
            </a:r>
            <a:endParaRPr lang="ru-RU" sz="4400" dirty="0"/>
          </a:p>
        </p:txBody>
      </p:sp>
      <p:pic>
        <p:nvPicPr>
          <p:cNvPr id="4" name="Рисунок 3" descr="Bior8_37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14290"/>
            <a:ext cx="2500330" cy="1768983"/>
          </a:xfrm>
          <a:prstGeom prst="rect">
            <a:avLst/>
          </a:prstGeom>
        </p:spPr>
      </p:pic>
      <p:pic>
        <p:nvPicPr>
          <p:cNvPr id="5" name="Рисунок 4" descr="6699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786058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048272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По составу: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Кислородосодержащие: </a:t>
            </a:r>
            <a:r>
              <a:rPr lang="ru-RU" sz="2800" i="1" dirty="0" smtClean="0">
                <a:solidFill>
                  <a:srgbClr val="FFFF00"/>
                </a:solidFill>
              </a:rPr>
              <a:t>Н</a:t>
            </a:r>
            <a:r>
              <a:rPr lang="en-US" sz="2800" i="1" dirty="0" smtClean="0">
                <a:solidFill>
                  <a:srgbClr val="FFFF00"/>
                </a:solidFill>
              </a:rPr>
              <a:t>NO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i="1" dirty="0" smtClean="0"/>
              <a:t>,</a:t>
            </a:r>
            <a:r>
              <a:rPr lang="en-US" sz="2800" i="1" baseline="-25000" dirty="0" smtClean="0"/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H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i="1" dirty="0" smtClean="0">
                <a:solidFill>
                  <a:srgbClr val="FFFF00"/>
                </a:solidFill>
              </a:rPr>
              <a:t>SO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i="1" dirty="0" smtClean="0"/>
              <a:t>;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err="1" smtClean="0"/>
              <a:t>Бескислородные</a:t>
            </a:r>
            <a:r>
              <a:rPr lang="ru-RU" sz="2800" dirty="0" smtClean="0"/>
              <a:t>:</a:t>
            </a:r>
            <a:r>
              <a:rPr lang="ru-RU" sz="2800" i="1" dirty="0" smtClean="0"/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HCl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FF00"/>
                </a:solidFill>
              </a:rPr>
              <a:t>H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i="1" dirty="0" smtClean="0">
                <a:solidFill>
                  <a:srgbClr val="FFFF00"/>
                </a:solidFill>
              </a:rPr>
              <a:t>S</a:t>
            </a:r>
            <a:r>
              <a:rPr lang="en-US" sz="2800" i="1" dirty="0" smtClean="0"/>
              <a:t>.</a:t>
            </a:r>
            <a:endParaRPr lang="ru-RU" sz="2800" dirty="0" smtClean="0"/>
          </a:p>
          <a:p>
            <a:pPr algn="just"/>
            <a:r>
              <a:rPr lang="ru-RU" sz="3000" dirty="0" smtClean="0"/>
              <a:t>По </a:t>
            </a:r>
            <a:r>
              <a:rPr lang="ru-RU" sz="3000" dirty="0" err="1" smtClean="0"/>
              <a:t>основности</a:t>
            </a:r>
            <a:r>
              <a:rPr lang="ru-RU" sz="3000" dirty="0" smtClean="0"/>
              <a:t>:</a:t>
            </a:r>
            <a:r>
              <a:rPr lang="en-US" sz="3000" dirty="0" smtClean="0"/>
              <a:t> (</a:t>
            </a:r>
            <a:r>
              <a:rPr lang="ru-RU" sz="3000" dirty="0" err="1" smtClean="0"/>
              <a:t>основность</a:t>
            </a:r>
            <a:r>
              <a:rPr lang="ru-RU" sz="3000" dirty="0" smtClean="0"/>
              <a:t> кислоты определяется числом катионов, которые образуются при диссоциации</a:t>
            </a:r>
            <a:r>
              <a:rPr lang="en-US" sz="3000" dirty="0" smtClean="0"/>
              <a:t>)</a:t>
            </a:r>
            <a:r>
              <a:rPr lang="ru-RU" sz="3000" dirty="0" smtClean="0"/>
              <a:t>.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Одноосновные: </a:t>
            </a:r>
            <a:r>
              <a:rPr lang="en-US" sz="2800" i="1" dirty="0" err="1" smtClean="0">
                <a:solidFill>
                  <a:srgbClr val="FFFF00"/>
                </a:solidFill>
              </a:rPr>
              <a:t>HBr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FF00"/>
                </a:solidFill>
              </a:rPr>
              <a:t>HNO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/>
              <a:t>;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Двухосновные: </a:t>
            </a:r>
            <a:r>
              <a:rPr lang="en-US" sz="2800" i="1" dirty="0" smtClean="0">
                <a:solidFill>
                  <a:srgbClr val="FFFF00"/>
                </a:solidFill>
              </a:rPr>
              <a:t>H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i="1" dirty="0" smtClean="0">
                <a:solidFill>
                  <a:srgbClr val="FFFF00"/>
                </a:solidFill>
              </a:rPr>
              <a:t>S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FF00"/>
                </a:solidFill>
              </a:rPr>
              <a:t>H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i="1" dirty="0" smtClean="0">
                <a:solidFill>
                  <a:srgbClr val="FFFF00"/>
                </a:solidFill>
              </a:rPr>
              <a:t>SO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4</a:t>
            </a:r>
            <a:r>
              <a:rPr lang="en-US" sz="2800" dirty="0" smtClean="0"/>
              <a:t>;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Многоосновные: </a:t>
            </a:r>
            <a:r>
              <a:rPr lang="en-US" sz="2800" i="1" dirty="0" smtClean="0">
                <a:solidFill>
                  <a:srgbClr val="FFFF00"/>
                </a:solidFill>
              </a:rPr>
              <a:t>H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i="1" dirty="0" smtClean="0">
                <a:solidFill>
                  <a:srgbClr val="FFFF00"/>
                </a:solidFill>
              </a:rPr>
              <a:t>PO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4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marL="822960" lvl="1" indent="-457200">
              <a:buFont typeface="+mj-lt"/>
              <a:buAutoNum type="arabicPeriod"/>
            </a:pPr>
            <a:endParaRPr lang="en-US" sz="2600" dirty="0" smtClean="0"/>
          </a:p>
          <a:p>
            <a:pPr marL="0" lvl="1" indent="0"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Задание</a:t>
            </a:r>
            <a:r>
              <a:rPr lang="ru-RU" sz="3000" dirty="0" smtClean="0"/>
              <a:t>. Назвать кислоты и дать им классификацию:</a:t>
            </a:r>
          </a:p>
          <a:p>
            <a:pPr marL="1612900" lvl="1" indent="0">
              <a:buNone/>
            </a:pPr>
            <a:r>
              <a:rPr lang="en-US" sz="3000" i="1" dirty="0" smtClean="0">
                <a:solidFill>
                  <a:srgbClr val="FFFF00"/>
                </a:solidFill>
              </a:rPr>
              <a:t>HClO</a:t>
            </a:r>
            <a:r>
              <a:rPr lang="en-US" sz="3000" i="1" baseline="-25000" dirty="0" smtClean="0">
                <a:solidFill>
                  <a:srgbClr val="FFFF00"/>
                </a:solidFill>
              </a:rPr>
              <a:t>3</a:t>
            </a:r>
            <a:r>
              <a:rPr lang="en-US" sz="3000" i="1" dirty="0" smtClean="0"/>
              <a:t>, </a:t>
            </a:r>
            <a:r>
              <a:rPr lang="en-US" sz="3000" i="1" dirty="0" smtClean="0">
                <a:solidFill>
                  <a:srgbClr val="FFFF00"/>
                </a:solidFill>
              </a:rPr>
              <a:t>H</a:t>
            </a:r>
            <a:r>
              <a:rPr lang="en-US" sz="3000" i="1" baseline="-25000" dirty="0" smtClean="0">
                <a:solidFill>
                  <a:srgbClr val="FFFF00"/>
                </a:solidFill>
              </a:rPr>
              <a:t>2</a:t>
            </a:r>
            <a:r>
              <a:rPr lang="en-US" sz="3000" i="1" dirty="0" smtClean="0">
                <a:solidFill>
                  <a:srgbClr val="FFFF00"/>
                </a:solidFill>
              </a:rPr>
              <a:t>S</a:t>
            </a:r>
            <a:r>
              <a:rPr lang="en-US" sz="3000" i="1" dirty="0" smtClean="0"/>
              <a:t>, </a:t>
            </a:r>
            <a:r>
              <a:rPr lang="en-US" sz="3000" i="1" dirty="0" smtClean="0">
                <a:solidFill>
                  <a:srgbClr val="FFFF00"/>
                </a:solidFill>
              </a:rPr>
              <a:t>H</a:t>
            </a:r>
            <a:r>
              <a:rPr lang="en-US" sz="3000" i="1" baseline="-25000" dirty="0" smtClean="0">
                <a:solidFill>
                  <a:srgbClr val="FFFF00"/>
                </a:solidFill>
              </a:rPr>
              <a:t>3</a:t>
            </a:r>
            <a:r>
              <a:rPr lang="en-US" sz="3000" i="1" dirty="0" smtClean="0">
                <a:solidFill>
                  <a:srgbClr val="FFFF00"/>
                </a:solidFill>
              </a:rPr>
              <a:t>PO</a:t>
            </a:r>
            <a:r>
              <a:rPr lang="en-US" sz="3000" i="1" baseline="-25000" dirty="0" smtClean="0">
                <a:solidFill>
                  <a:srgbClr val="FFFF00"/>
                </a:solidFill>
              </a:rPr>
              <a:t>4</a:t>
            </a:r>
            <a:r>
              <a:rPr lang="en-US" sz="3000" i="1" dirty="0" smtClean="0"/>
              <a:t>, </a:t>
            </a:r>
            <a:r>
              <a:rPr lang="en-US" sz="3000" i="1" dirty="0" err="1" smtClean="0">
                <a:solidFill>
                  <a:srgbClr val="FFFF00"/>
                </a:solidFill>
              </a:rPr>
              <a:t>HBr</a:t>
            </a:r>
            <a:r>
              <a:rPr lang="en-US" sz="30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3. Классификация кислот: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1234</TotalTime>
  <Words>628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Бумажная</vt:lpstr>
      <vt:lpstr>Equation</vt:lpstr>
      <vt:lpstr>Тема урока : Кислоты</vt:lpstr>
      <vt:lpstr>Цели урока:</vt:lpstr>
      <vt:lpstr>План урока:</vt:lpstr>
      <vt:lpstr>1. Определение кислот</vt:lpstr>
      <vt:lpstr>Слайд 5</vt:lpstr>
      <vt:lpstr>2. Кислоты в природе </vt:lpstr>
      <vt:lpstr>Слайд 7</vt:lpstr>
      <vt:lpstr>Кислоты в организме  человека.</vt:lpstr>
      <vt:lpstr>3. Классификация кислот:</vt:lpstr>
      <vt:lpstr>4. Химические свойства кислот:</vt:lpstr>
      <vt:lpstr>Слайд 11</vt:lpstr>
      <vt:lpstr>Слайд 12</vt:lpstr>
      <vt:lpstr>Слайд 13</vt:lpstr>
      <vt:lpstr>Получение.</vt:lpstr>
      <vt:lpstr>Применение кислот</vt:lpstr>
      <vt:lpstr>Слайд 16</vt:lpstr>
      <vt:lpstr>Слайд 17</vt:lpstr>
      <vt:lpstr>Закрепление</vt:lpstr>
      <vt:lpstr>Ответы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Кислоты</dc:title>
  <dc:creator>Grudinina</dc:creator>
  <cp:lastModifiedBy>Grudinina</cp:lastModifiedBy>
  <cp:revision>129</cp:revision>
  <dcterms:created xsi:type="dcterms:W3CDTF">2014-02-19T10:57:47Z</dcterms:created>
  <dcterms:modified xsi:type="dcterms:W3CDTF">2014-04-13T14:38:25Z</dcterms:modified>
</cp:coreProperties>
</file>