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53"/>
  </p:notesMasterIdLst>
  <p:sldIdLst>
    <p:sldId id="256" r:id="rId2"/>
    <p:sldId id="257" r:id="rId3"/>
    <p:sldId id="258" r:id="rId4"/>
    <p:sldId id="289" r:id="rId5"/>
    <p:sldId id="284" r:id="rId6"/>
    <p:sldId id="263" r:id="rId7"/>
    <p:sldId id="259" r:id="rId8"/>
    <p:sldId id="261" r:id="rId9"/>
    <p:sldId id="260" r:id="rId10"/>
    <p:sldId id="302" r:id="rId11"/>
    <p:sldId id="303" r:id="rId12"/>
    <p:sldId id="304" r:id="rId13"/>
    <p:sldId id="305" r:id="rId14"/>
    <p:sldId id="306" r:id="rId15"/>
    <p:sldId id="264" r:id="rId16"/>
    <p:sldId id="265" r:id="rId17"/>
    <p:sldId id="262" r:id="rId18"/>
    <p:sldId id="288" r:id="rId19"/>
    <p:sldId id="266" r:id="rId20"/>
    <p:sldId id="286" r:id="rId21"/>
    <p:sldId id="267" r:id="rId22"/>
    <p:sldId id="268" r:id="rId23"/>
    <p:sldId id="287" r:id="rId24"/>
    <p:sldId id="269" r:id="rId25"/>
    <p:sldId id="270" r:id="rId26"/>
    <p:sldId id="290" r:id="rId27"/>
    <p:sldId id="272" r:id="rId28"/>
    <p:sldId id="273" r:id="rId29"/>
    <p:sldId id="274" r:id="rId30"/>
    <p:sldId id="276" r:id="rId31"/>
    <p:sldId id="277" r:id="rId32"/>
    <p:sldId id="278" r:id="rId33"/>
    <p:sldId id="291" r:id="rId34"/>
    <p:sldId id="285" r:id="rId35"/>
    <p:sldId id="279" r:id="rId36"/>
    <p:sldId id="280" r:id="rId37"/>
    <p:sldId id="281" r:id="rId38"/>
    <p:sldId id="282" r:id="rId39"/>
    <p:sldId id="283" r:id="rId40"/>
    <p:sldId id="271" r:id="rId41"/>
    <p:sldId id="275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29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4F2270"/>
    <a:srgbClr val="FFFFCC"/>
    <a:srgbClr val="FF9900"/>
    <a:srgbClr val="000000"/>
    <a:srgbClr val="4D4DD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41460-FAC2-4334-A71B-556FE980A4CD}" type="doc">
      <dgm:prSet loTypeId="urn:microsoft.com/office/officeart/2005/8/layout/hierarchy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E492BBF-BC13-49A2-A693-6370D6A5837F}">
      <dgm:prSet phldrT="[Текст]"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Классификация белков по хим. составу</a:t>
          </a:r>
          <a:endParaRPr lang="ru-RU" sz="2400" dirty="0" smtClean="0">
            <a:solidFill>
              <a:schemeClr val="accent3">
                <a:lumMod val="50000"/>
              </a:schemeClr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8FC153E9-D5F8-4047-B75A-25CDA8B20323}" type="parTrans" cxnId="{5F026BAF-A94E-4A34-9592-380E9C5BBB8D}">
      <dgm:prSet/>
      <dgm:spPr/>
      <dgm:t>
        <a:bodyPr/>
        <a:lstStyle/>
        <a:p>
          <a:endParaRPr lang="ru-RU"/>
        </a:p>
      </dgm:t>
    </dgm:pt>
    <dgm:pt modelId="{A26C713C-8A03-4CF6-8197-12AC0241F4F2}" type="sibTrans" cxnId="{5F026BAF-A94E-4A34-9592-380E9C5BBB8D}">
      <dgm:prSet/>
      <dgm:spPr/>
      <dgm:t>
        <a:bodyPr/>
        <a:lstStyle/>
        <a:p>
          <a:endParaRPr lang="ru-RU"/>
        </a:p>
      </dgm:t>
    </dgm:pt>
    <dgm:pt modelId="{1DCEB87C-89B5-4331-9EC4-72683F6358F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Простые (протеины)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solidFill>
                <a:schemeClr val="accent3">
                  <a:lumMod val="50000"/>
                </a:schemeClr>
              </a:solidFill>
            </a:rPr>
            <a:t>Белки, состоящие только из аминокислот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3829F50E-C7F0-4029-AD25-BEBF32FA1049}" type="parTrans" cxnId="{00AF9E5C-92D1-4D87-BBAC-8AFAD50C996C}">
      <dgm:prSet/>
      <dgm:spPr/>
      <dgm:t>
        <a:bodyPr/>
        <a:lstStyle/>
        <a:p>
          <a:endParaRPr lang="ru-RU"/>
        </a:p>
      </dgm:t>
    </dgm:pt>
    <dgm:pt modelId="{7B67552E-F5EC-488E-8552-9209F185B000}" type="sibTrans" cxnId="{00AF9E5C-92D1-4D87-BBAC-8AFAD50C996C}">
      <dgm:prSet/>
      <dgm:spPr/>
      <dgm:t>
        <a:bodyPr/>
        <a:lstStyle/>
        <a:p>
          <a:endParaRPr lang="ru-RU"/>
        </a:p>
      </dgm:t>
    </dgm:pt>
    <dgm:pt modelId="{B4D02F47-F5B6-4154-8DED-2E5DA6ABA90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solidFill>
                <a:schemeClr val="accent3">
                  <a:lumMod val="50000"/>
                </a:schemeClr>
              </a:solidFill>
            </a:rPr>
            <a:t>Альбумины, глобулины, фибрин, трипсин, гистоны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FD550712-6E0D-47A4-9D19-033362B319D6}" type="parTrans" cxnId="{AFEAF137-BDAA-455C-8675-946DA1E22D71}">
      <dgm:prSet/>
      <dgm:spPr/>
      <dgm:t>
        <a:bodyPr/>
        <a:lstStyle/>
        <a:p>
          <a:endParaRPr lang="ru-RU"/>
        </a:p>
      </dgm:t>
    </dgm:pt>
    <dgm:pt modelId="{F05EC4B3-3AE9-4D0F-9E3B-607CA51BEFD8}" type="sibTrans" cxnId="{AFEAF137-BDAA-455C-8675-946DA1E22D71}">
      <dgm:prSet/>
      <dgm:spPr/>
      <dgm:t>
        <a:bodyPr/>
        <a:lstStyle/>
        <a:p>
          <a:endParaRPr lang="ru-RU"/>
        </a:p>
      </dgm:t>
    </dgm:pt>
    <dgm:pt modelId="{B3F6C8C9-03D1-4B60-9C4F-AE216EA069E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chemeClr val="accent3">
                <a:lumMod val="50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Сложные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(протеиды) 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solidFill>
                <a:schemeClr val="accent3">
                  <a:lumMod val="50000"/>
                </a:schemeClr>
              </a:solidFill>
            </a:rPr>
            <a:t>Содержат белковую часть и небелковую (ионы металлов, липиды, углеводы и.т.п.)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2DC73DEF-9AE9-4AC7-AF2A-6ECA9F4179DE}" type="parTrans" cxnId="{DF8645D1-864E-4AE5-8DBD-84278A6831E8}">
      <dgm:prSet/>
      <dgm:spPr/>
      <dgm:t>
        <a:bodyPr/>
        <a:lstStyle/>
        <a:p>
          <a:endParaRPr lang="ru-RU"/>
        </a:p>
      </dgm:t>
    </dgm:pt>
    <dgm:pt modelId="{9A6C418D-9799-414D-A3DF-70DFF6C598B6}" type="sibTrans" cxnId="{DF8645D1-864E-4AE5-8DBD-84278A6831E8}">
      <dgm:prSet/>
      <dgm:spPr/>
      <dgm:t>
        <a:bodyPr/>
        <a:lstStyle/>
        <a:p>
          <a:endParaRPr lang="ru-RU"/>
        </a:p>
      </dgm:t>
    </dgm:pt>
    <dgm:pt modelId="{44D57D6D-305F-48EA-9B4C-2A0C24B9252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solidFill>
                <a:schemeClr val="accent3">
                  <a:lumMod val="50000"/>
                </a:schemeClr>
              </a:solidFill>
            </a:rPr>
            <a:t>Липопротеиды, гликопротеиды, </a:t>
          </a:r>
          <a:r>
            <a:rPr lang="ru-RU" sz="2000" b="1" i="1" dirty="0" err="1" smtClean="0">
              <a:solidFill>
                <a:schemeClr val="accent3">
                  <a:lumMod val="50000"/>
                </a:schemeClr>
              </a:solidFill>
            </a:rPr>
            <a:t>фосфопротеиды</a:t>
          </a:r>
          <a:r>
            <a:rPr lang="ru-RU" sz="2000" b="1" i="1" dirty="0" smtClean="0">
              <a:solidFill>
                <a:schemeClr val="accent3">
                  <a:lumMod val="50000"/>
                </a:schemeClr>
              </a:solidFill>
            </a:rPr>
            <a:t>, (гемоглобин)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>
            <a:solidFill>
              <a:schemeClr val="accent3">
                <a:lumMod val="50000"/>
              </a:schemeClr>
            </a:solidFill>
          </a:endParaRPr>
        </a:p>
      </dgm:t>
    </dgm:pt>
    <dgm:pt modelId="{97692367-6FCA-407E-A2D2-A5E30DB1D936}" type="parTrans" cxnId="{F9B6C495-07A1-4E00-B48A-DC9D4E256F9A}">
      <dgm:prSet/>
      <dgm:spPr/>
      <dgm:t>
        <a:bodyPr/>
        <a:lstStyle/>
        <a:p>
          <a:endParaRPr lang="ru-RU"/>
        </a:p>
      </dgm:t>
    </dgm:pt>
    <dgm:pt modelId="{40E38609-2542-4064-B976-6398ED24EB44}" type="sibTrans" cxnId="{F9B6C495-07A1-4E00-B48A-DC9D4E256F9A}">
      <dgm:prSet/>
      <dgm:spPr/>
      <dgm:t>
        <a:bodyPr/>
        <a:lstStyle/>
        <a:p>
          <a:endParaRPr lang="ru-RU"/>
        </a:p>
      </dgm:t>
    </dgm:pt>
    <dgm:pt modelId="{E38F093A-39C7-46C8-B832-61C86D3B8850}" type="pres">
      <dgm:prSet presAssocID="{B8341460-FAC2-4334-A71B-556FE980A4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845C98-4EAE-4138-AB4F-A7A12796A5BB}" type="pres">
      <dgm:prSet presAssocID="{EE492BBF-BC13-49A2-A693-6370D6A5837F}" presName="hierRoot1" presStyleCnt="0"/>
      <dgm:spPr/>
    </dgm:pt>
    <dgm:pt modelId="{EC5AB029-6211-471A-9B69-224BEF6EC5D7}" type="pres">
      <dgm:prSet presAssocID="{EE492BBF-BC13-49A2-A693-6370D6A5837F}" presName="composite" presStyleCnt="0"/>
      <dgm:spPr/>
    </dgm:pt>
    <dgm:pt modelId="{EF37A497-9AD7-4367-BBFA-4F41A553B3B5}" type="pres">
      <dgm:prSet presAssocID="{EE492BBF-BC13-49A2-A693-6370D6A5837F}" presName="background" presStyleLbl="node0" presStyleIdx="0" presStyleCnt="1"/>
      <dgm:spPr/>
    </dgm:pt>
    <dgm:pt modelId="{E63076EB-F7C1-4AEB-897B-010F026FC96D}" type="pres">
      <dgm:prSet presAssocID="{EE492BBF-BC13-49A2-A693-6370D6A5837F}" presName="text" presStyleLbl="fgAcc0" presStyleIdx="0" presStyleCnt="1" custScaleX="294958" custScaleY="78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84F0D-213E-4BA4-A9E6-7CB710774C09}" type="pres">
      <dgm:prSet presAssocID="{EE492BBF-BC13-49A2-A693-6370D6A5837F}" presName="hierChild2" presStyleCnt="0"/>
      <dgm:spPr/>
    </dgm:pt>
    <dgm:pt modelId="{1695D674-DA93-478C-96E8-6865668CF080}" type="pres">
      <dgm:prSet presAssocID="{3829F50E-C7F0-4029-AD25-BEBF32FA104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E13A488-8FBB-4AFA-AF4C-60C1436299E1}" type="pres">
      <dgm:prSet presAssocID="{1DCEB87C-89B5-4331-9EC4-72683F6358F5}" presName="hierRoot2" presStyleCnt="0"/>
      <dgm:spPr/>
    </dgm:pt>
    <dgm:pt modelId="{6DD4A0D9-AF19-4B77-8B25-379C742B1AB5}" type="pres">
      <dgm:prSet presAssocID="{1DCEB87C-89B5-4331-9EC4-72683F6358F5}" presName="composite2" presStyleCnt="0"/>
      <dgm:spPr/>
    </dgm:pt>
    <dgm:pt modelId="{D360A35B-35F5-4722-B96A-350CA1078955}" type="pres">
      <dgm:prSet presAssocID="{1DCEB87C-89B5-4331-9EC4-72683F6358F5}" presName="background2" presStyleLbl="node2" presStyleIdx="0" presStyleCnt="2"/>
      <dgm:spPr/>
    </dgm:pt>
    <dgm:pt modelId="{E8A91150-E435-485F-B190-78CF03D9C48D}" type="pres">
      <dgm:prSet presAssocID="{1DCEB87C-89B5-4331-9EC4-72683F6358F5}" presName="text2" presStyleLbl="fgAcc2" presStyleIdx="0" presStyleCnt="2" custScaleX="166761" custScaleY="144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1E0987-9B65-4739-996C-C34CF083C1D5}" type="pres">
      <dgm:prSet presAssocID="{1DCEB87C-89B5-4331-9EC4-72683F6358F5}" presName="hierChild3" presStyleCnt="0"/>
      <dgm:spPr/>
    </dgm:pt>
    <dgm:pt modelId="{71CFBF72-8DD9-4F6C-A83A-9ED3E443BA37}" type="pres">
      <dgm:prSet presAssocID="{FD550712-6E0D-47A4-9D19-033362B319D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0D8FF19-0158-49A1-A264-790D049D57B9}" type="pres">
      <dgm:prSet presAssocID="{B4D02F47-F5B6-4154-8DED-2E5DA6ABA903}" presName="hierRoot3" presStyleCnt="0"/>
      <dgm:spPr/>
    </dgm:pt>
    <dgm:pt modelId="{FAB5EDF6-6E58-48F9-B3A9-3CDC5739C8AC}" type="pres">
      <dgm:prSet presAssocID="{B4D02F47-F5B6-4154-8DED-2E5DA6ABA903}" presName="composite3" presStyleCnt="0"/>
      <dgm:spPr/>
    </dgm:pt>
    <dgm:pt modelId="{E1925538-A979-4577-B8FB-78EEA1F4B549}" type="pres">
      <dgm:prSet presAssocID="{B4D02F47-F5B6-4154-8DED-2E5DA6ABA903}" presName="background3" presStyleLbl="node3" presStyleIdx="0" presStyleCnt="2"/>
      <dgm:spPr/>
    </dgm:pt>
    <dgm:pt modelId="{AC62F73F-B8CC-4E2C-91FD-10F04820C2A3}" type="pres">
      <dgm:prSet presAssocID="{B4D02F47-F5B6-4154-8DED-2E5DA6ABA903}" presName="text3" presStyleLbl="fgAcc3" presStyleIdx="0" presStyleCnt="2" custScaleX="180770" custScaleY="147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3C9906-3D7C-4897-8D2B-9858910E0974}" type="pres">
      <dgm:prSet presAssocID="{B4D02F47-F5B6-4154-8DED-2E5DA6ABA903}" presName="hierChild4" presStyleCnt="0"/>
      <dgm:spPr/>
    </dgm:pt>
    <dgm:pt modelId="{BD8C500F-99F1-4DA5-B0DD-27022C3E3D90}" type="pres">
      <dgm:prSet presAssocID="{2DC73DEF-9AE9-4AC7-AF2A-6ECA9F4179D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9B7EC42-E48D-4CC7-B2F6-51097FFCA5A3}" type="pres">
      <dgm:prSet presAssocID="{B3F6C8C9-03D1-4B60-9C4F-AE216EA069E9}" presName="hierRoot2" presStyleCnt="0"/>
      <dgm:spPr/>
    </dgm:pt>
    <dgm:pt modelId="{1252BACD-EECA-4DD7-A0E6-075FDE49D855}" type="pres">
      <dgm:prSet presAssocID="{B3F6C8C9-03D1-4B60-9C4F-AE216EA069E9}" presName="composite2" presStyleCnt="0"/>
      <dgm:spPr/>
    </dgm:pt>
    <dgm:pt modelId="{73C3DC63-A43F-4A5F-85CE-A87CE9611619}" type="pres">
      <dgm:prSet presAssocID="{B3F6C8C9-03D1-4B60-9C4F-AE216EA069E9}" presName="background2" presStyleLbl="node2" presStyleIdx="1" presStyleCnt="2"/>
      <dgm:spPr/>
    </dgm:pt>
    <dgm:pt modelId="{B3F1A86E-ED72-4BEF-9AD1-6420CE5316C0}" type="pres">
      <dgm:prSet presAssocID="{B3F6C8C9-03D1-4B60-9C4F-AE216EA069E9}" presName="text2" presStyleLbl="fgAcc2" presStyleIdx="1" presStyleCnt="2" custScaleX="207099" custScaleY="140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770096-155D-4014-BFFD-AA82906780E7}" type="pres">
      <dgm:prSet presAssocID="{B3F6C8C9-03D1-4B60-9C4F-AE216EA069E9}" presName="hierChild3" presStyleCnt="0"/>
      <dgm:spPr/>
    </dgm:pt>
    <dgm:pt modelId="{D32B78C0-4814-464B-863F-2DA114C62B55}" type="pres">
      <dgm:prSet presAssocID="{97692367-6FCA-407E-A2D2-A5E30DB1D93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F653B77-E4FC-4A94-8358-FEE6354D76A7}" type="pres">
      <dgm:prSet presAssocID="{44D57D6D-305F-48EA-9B4C-2A0C24B9252D}" presName="hierRoot3" presStyleCnt="0"/>
      <dgm:spPr/>
    </dgm:pt>
    <dgm:pt modelId="{E03830E0-1148-488D-A8C5-04B3ECB986EA}" type="pres">
      <dgm:prSet presAssocID="{44D57D6D-305F-48EA-9B4C-2A0C24B9252D}" presName="composite3" presStyleCnt="0"/>
      <dgm:spPr/>
    </dgm:pt>
    <dgm:pt modelId="{7E43BB07-4E8E-4DB2-A9A8-889ACDEF4C7E}" type="pres">
      <dgm:prSet presAssocID="{44D57D6D-305F-48EA-9B4C-2A0C24B9252D}" presName="background3" presStyleLbl="node3" presStyleIdx="1" presStyleCnt="2"/>
      <dgm:spPr/>
    </dgm:pt>
    <dgm:pt modelId="{8BA63A34-69FE-4302-A2BB-D8810E37768D}" type="pres">
      <dgm:prSet presAssocID="{44D57D6D-305F-48EA-9B4C-2A0C24B9252D}" presName="text3" presStyleLbl="fgAcc3" presStyleIdx="1" presStyleCnt="2" custScaleX="199019" custScaleY="146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F7033A-C828-4174-8ED3-2797AE1B0DA4}" type="pres">
      <dgm:prSet presAssocID="{44D57D6D-305F-48EA-9B4C-2A0C24B9252D}" presName="hierChild4" presStyleCnt="0"/>
      <dgm:spPr/>
    </dgm:pt>
  </dgm:ptLst>
  <dgm:cxnLst>
    <dgm:cxn modelId="{D4668AEF-8BB1-4C13-8719-B87FC4DB2F66}" type="presOf" srcId="{B8341460-FAC2-4334-A71B-556FE980A4CD}" destId="{E38F093A-39C7-46C8-B832-61C86D3B8850}" srcOrd="0" destOrd="0" presId="urn:microsoft.com/office/officeart/2005/8/layout/hierarchy1"/>
    <dgm:cxn modelId="{5F026BAF-A94E-4A34-9592-380E9C5BBB8D}" srcId="{B8341460-FAC2-4334-A71B-556FE980A4CD}" destId="{EE492BBF-BC13-49A2-A693-6370D6A5837F}" srcOrd="0" destOrd="0" parTransId="{8FC153E9-D5F8-4047-B75A-25CDA8B20323}" sibTransId="{A26C713C-8A03-4CF6-8197-12AC0241F4F2}"/>
    <dgm:cxn modelId="{490DADF2-8597-4186-AC87-6B1AE202028D}" type="presOf" srcId="{B4D02F47-F5B6-4154-8DED-2E5DA6ABA903}" destId="{AC62F73F-B8CC-4E2C-91FD-10F04820C2A3}" srcOrd="0" destOrd="0" presId="urn:microsoft.com/office/officeart/2005/8/layout/hierarchy1"/>
    <dgm:cxn modelId="{BE426C8F-2982-4D59-8B3F-AB722B5C39A8}" type="presOf" srcId="{1DCEB87C-89B5-4331-9EC4-72683F6358F5}" destId="{E8A91150-E435-485F-B190-78CF03D9C48D}" srcOrd="0" destOrd="0" presId="urn:microsoft.com/office/officeart/2005/8/layout/hierarchy1"/>
    <dgm:cxn modelId="{C1D55D8D-912E-4FA4-9EE5-1ECA5D326DFD}" type="presOf" srcId="{FD550712-6E0D-47A4-9D19-033362B319D6}" destId="{71CFBF72-8DD9-4F6C-A83A-9ED3E443BA37}" srcOrd="0" destOrd="0" presId="urn:microsoft.com/office/officeart/2005/8/layout/hierarchy1"/>
    <dgm:cxn modelId="{7DD61B8A-16BF-4392-BDC7-723108655E22}" type="presOf" srcId="{3829F50E-C7F0-4029-AD25-BEBF32FA1049}" destId="{1695D674-DA93-478C-96E8-6865668CF080}" srcOrd="0" destOrd="0" presId="urn:microsoft.com/office/officeart/2005/8/layout/hierarchy1"/>
    <dgm:cxn modelId="{00AF9E5C-92D1-4D87-BBAC-8AFAD50C996C}" srcId="{EE492BBF-BC13-49A2-A693-6370D6A5837F}" destId="{1DCEB87C-89B5-4331-9EC4-72683F6358F5}" srcOrd="0" destOrd="0" parTransId="{3829F50E-C7F0-4029-AD25-BEBF32FA1049}" sibTransId="{7B67552E-F5EC-488E-8552-9209F185B000}"/>
    <dgm:cxn modelId="{F9B6C495-07A1-4E00-B48A-DC9D4E256F9A}" srcId="{B3F6C8C9-03D1-4B60-9C4F-AE216EA069E9}" destId="{44D57D6D-305F-48EA-9B4C-2A0C24B9252D}" srcOrd="0" destOrd="0" parTransId="{97692367-6FCA-407E-A2D2-A5E30DB1D936}" sibTransId="{40E38609-2542-4064-B976-6398ED24EB44}"/>
    <dgm:cxn modelId="{5013D41C-51A2-4045-B85D-5AE43FF3269B}" type="presOf" srcId="{97692367-6FCA-407E-A2D2-A5E30DB1D936}" destId="{D32B78C0-4814-464B-863F-2DA114C62B55}" srcOrd="0" destOrd="0" presId="urn:microsoft.com/office/officeart/2005/8/layout/hierarchy1"/>
    <dgm:cxn modelId="{DF8645D1-864E-4AE5-8DBD-84278A6831E8}" srcId="{EE492BBF-BC13-49A2-A693-6370D6A5837F}" destId="{B3F6C8C9-03D1-4B60-9C4F-AE216EA069E9}" srcOrd="1" destOrd="0" parTransId="{2DC73DEF-9AE9-4AC7-AF2A-6ECA9F4179DE}" sibTransId="{9A6C418D-9799-414D-A3DF-70DFF6C598B6}"/>
    <dgm:cxn modelId="{34EE1546-DFA3-48C0-A9FD-C84115124224}" type="presOf" srcId="{EE492BBF-BC13-49A2-A693-6370D6A5837F}" destId="{E63076EB-F7C1-4AEB-897B-010F026FC96D}" srcOrd="0" destOrd="0" presId="urn:microsoft.com/office/officeart/2005/8/layout/hierarchy1"/>
    <dgm:cxn modelId="{AFEAF137-BDAA-455C-8675-946DA1E22D71}" srcId="{1DCEB87C-89B5-4331-9EC4-72683F6358F5}" destId="{B4D02F47-F5B6-4154-8DED-2E5DA6ABA903}" srcOrd="0" destOrd="0" parTransId="{FD550712-6E0D-47A4-9D19-033362B319D6}" sibTransId="{F05EC4B3-3AE9-4D0F-9E3B-607CA51BEFD8}"/>
    <dgm:cxn modelId="{04304DB2-311C-4E0D-AC03-414B12651757}" type="presOf" srcId="{44D57D6D-305F-48EA-9B4C-2A0C24B9252D}" destId="{8BA63A34-69FE-4302-A2BB-D8810E37768D}" srcOrd="0" destOrd="0" presId="urn:microsoft.com/office/officeart/2005/8/layout/hierarchy1"/>
    <dgm:cxn modelId="{2187CEFC-1242-456B-B71B-C13FA1959CAE}" type="presOf" srcId="{B3F6C8C9-03D1-4B60-9C4F-AE216EA069E9}" destId="{B3F1A86E-ED72-4BEF-9AD1-6420CE5316C0}" srcOrd="0" destOrd="0" presId="urn:microsoft.com/office/officeart/2005/8/layout/hierarchy1"/>
    <dgm:cxn modelId="{40C4CE13-8B1D-439E-9578-20846C9A1944}" type="presOf" srcId="{2DC73DEF-9AE9-4AC7-AF2A-6ECA9F4179DE}" destId="{BD8C500F-99F1-4DA5-B0DD-27022C3E3D90}" srcOrd="0" destOrd="0" presId="urn:microsoft.com/office/officeart/2005/8/layout/hierarchy1"/>
    <dgm:cxn modelId="{4FB962E8-2986-490B-9A8C-286C933A165D}" type="presParOf" srcId="{E38F093A-39C7-46C8-B832-61C86D3B8850}" destId="{30845C98-4EAE-4138-AB4F-A7A12796A5BB}" srcOrd="0" destOrd="0" presId="urn:microsoft.com/office/officeart/2005/8/layout/hierarchy1"/>
    <dgm:cxn modelId="{06AC543E-5ECB-449D-957A-8C98E3F67A28}" type="presParOf" srcId="{30845C98-4EAE-4138-AB4F-A7A12796A5BB}" destId="{EC5AB029-6211-471A-9B69-224BEF6EC5D7}" srcOrd="0" destOrd="0" presId="urn:microsoft.com/office/officeart/2005/8/layout/hierarchy1"/>
    <dgm:cxn modelId="{096291ED-5544-4E76-9197-42681B420641}" type="presParOf" srcId="{EC5AB029-6211-471A-9B69-224BEF6EC5D7}" destId="{EF37A497-9AD7-4367-BBFA-4F41A553B3B5}" srcOrd="0" destOrd="0" presId="urn:microsoft.com/office/officeart/2005/8/layout/hierarchy1"/>
    <dgm:cxn modelId="{871E7611-6883-48F4-ADE0-DE252FE80B0F}" type="presParOf" srcId="{EC5AB029-6211-471A-9B69-224BEF6EC5D7}" destId="{E63076EB-F7C1-4AEB-897B-010F026FC96D}" srcOrd="1" destOrd="0" presId="urn:microsoft.com/office/officeart/2005/8/layout/hierarchy1"/>
    <dgm:cxn modelId="{576C273C-8E29-4027-B911-D7ABEF312279}" type="presParOf" srcId="{30845C98-4EAE-4138-AB4F-A7A12796A5BB}" destId="{88084F0D-213E-4BA4-A9E6-7CB710774C09}" srcOrd="1" destOrd="0" presId="urn:microsoft.com/office/officeart/2005/8/layout/hierarchy1"/>
    <dgm:cxn modelId="{C508057E-D7C9-417F-AD5A-FCF91454F102}" type="presParOf" srcId="{88084F0D-213E-4BA4-A9E6-7CB710774C09}" destId="{1695D674-DA93-478C-96E8-6865668CF080}" srcOrd="0" destOrd="0" presId="urn:microsoft.com/office/officeart/2005/8/layout/hierarchy1"/>
    <dgm:cxn modelId="{DD4A032F-692F-4377-9557-50F1DC752132}" type="presParOf" srcId="{88084F0D-213E-4BA4-A9E6-7CB710774C09}" destId="{6E13A488-8FBB-4AFA-AF4C-60C1436299E1}" srcOrd="1" destOrd="0" presId="urn:microsoft.com/office/officeart/2005/8/layout/hierarchy1"/>
    <dgm:cxn modelId="{9C64CA55-BB19-464C-84B7-40957279E02E}" type="presParOf" srcId="{6E13A488-8FBB-4AFA-AF4C-60C1436299E1}" destId="{6DD4A0D9-AF19-4B77-8B25-379C742B1AB5}" srcOrd="0" destOrd="0" presId="urn:microsoft.com/office/officeart/2005/8/layout/hierarchy1"/>
    <dgm:cxn modelId="{BA7FC8B6-9A5F-4CE7-B2E6-29686BFFA4F9}" type="presParOf" srcId="{6DD4A0D9-AF19-4B77-8B25-379C742B1AB5}" destId="{D360A35B-35F5-4722-B96A-350CA1078955}" srcOrd="0" destOrd="0" presId="urn:microsoft.com/office/officeart/2005/8/layout/hierarchy1"/>
    <dgm:cxn modelId="{578F3B1E-869E-4591-B0D1-9FC438FB64C5}" type="presParOf" srcId="{6DD4A0D9-AF19-4B77-8B25-379C742B1AB5}" destId="{E8A91150-E435-485F-B190-78CF03D9C48D}" srcOrd="1" destOrd="0" presId="urn:microsoft.com/office/officeart/2005/8/layout/hierarchy1"/>
    <dgm:cxn modelId="{B4DE6DA5-0A00-4514-B6EB-76808250106E}" type="presParOf" srcId="{6E13A488-8FBB-4AFA-AF4C-60C1436299E1}" destId="{3F1E0987-9B65-4739-996C-C34CF083C1D5}" srcOrd="1" destOrd="0" presId="urn:microsoft.com/office/officeart/2005/8/layout/hierarchy1"/>
    <dgm:cxn modelId="{1E12CBF2-1C3E-448B-B268-58E4650EF0B0}" type="presParOf" srcId="{3F1E0987-9B65-4739-996C-C34CF083C1D5}" destId="{71CFBF72-8DD9-4F6C-A83A-9ED3E443BA37}" srcOrd="0" destOrd="0" presId="urn:microsoft.com/office/officeart/2005/8/layout/hierarchy1"/>
    <dgm:cxn modelId="{E170EC80-DCE4-4254-B6C2-B7C5BC61B6CC}" type="presParOf" srcId="{3F1E0987-9B65-4739-996C-C34CF083C1D5}" destId="{60D8FF19-0158-49A1-A264-790D049D57B9}" srcOrd="1" destOrd="0" presId="urn:microsoft.com/office/officeart/2005/8/layout/hierarchy1"/>
    <dgm:cxn modelId="{3CA71173-3ED7-498A-AC4B-A0C278AAC941}" type="presParOf" srcId="{60D8FF19-0158-49A1-A264-790D049D57B9}" destId="{FAB5EDF6-6E58-48F9-B3A9-3CDC5739C8AC}" srcOrd="0" destOrd="0" presId="urn:microsoft.com/office/officeart/2005/8/layout/hierarchy1"/>
    <dgm:cxn modelId="{EF7318B5-A684-42EE-90F5-9F0B4240B712}" type="presParOf" srcId="{FAB5EDF6-6E58-48F9-B3A9-3CDC5739C8AC}" destId="{E1925538-A979-4577-B8FB-78EEA1F4B549}" srcOrd="0" destOrd="0" presId="urn:microsoft.com/office/officeart/2005/8/layout/hierarchy1"/>
    <dgm:cxn modelId="{FD04A3BF-A769-416C-813D-83A0E870E6D2}" type="presParOf" srcId="{FAB5EDF6-6E58-48F9-B3A9-3CDC5739C8AC}" destId="{AC62F73F-B8CC-4E2C-91FD-10F04820C2A3}" srcOrd="1" destOrd="0" presId="urn:microsoft.com/office/officeart/2005/8/layout/hierarchy1"/>
    <dgm:cxn modelId="{5A108F40-013C-427C-94E9-8099B7AE9E32}" type="presParOf" srcId="{60D8FF19-0158-49A1-A264-790D049D57B9}" destId="{843C9906-3D7C-4897-8D2B-9858910E0974}" srcOrd="1" destOrd="0" presId="urn:microsoft.com/office/officeart/2005/8/layout/hierarchy1"/>
    <dgm:cxn modelId="{076CDBCF-31FD-4478-A557-7EA5066F258F}" type="presParOf" srcId="{88084F0D-213E-4BA4-A9E6-7CB710774C09}" destId="{BD8C500F-99F1-4DA5-B0DD-27022C3E3D90}" srcOrd="2" destOrd="0" presId="urn:microsoft.com/office/officeart/2005/8/layout/hierarchy1"/>
    <dgm:cxn modelId="{3963C9B3-DCCE-4D89-A5D1-9E5200A29F2D}" type="presParOf" srcId="{88084F0D-213E-4BA4-A9E6-7CB710774C09}" destId="{A9B7EC42-E48D-4CC7-B2F6-51097FFCA5A3}" srcOrd="3" destOrd="0" presId="urn:microsoft.com/office/officeart/2005/8/layout/hierarchy1"/>
    <dgm:cxn modelId="{2E831DE9-D35D-4177-AA20-F8053FC9D1FA}" type="presParOf" srcId="{A9B7EC42-E48D-4CC7-B2F6-51097FFCA5A3}" destId="{1252BACD-EECA-4DD7-A0E6-075FDE49D855}" srcOrd="0" destOrd="0" presId="urn:microsoft.com/office/officeart/2005/8/layout/hierarchy1"/>
    <dgm:cxn modelId="{B92BE6A9-1950-4FD3-AAD2-8F30DBA02669}" type="presParOf" srcId="{1252BACD-EECA-4DD7-A0E6-075FDE49D855}" destId="{73C3DC63-A43F-4A5F-85CE-A87CE9611619}" srcOrd="0" destOrd="0" presId="urn:microsoft.com/office/officeart/2005/8/layout/hierarchy1"/>
    <dgm:cxn modelId="{CB11D4DD-0D7B-4214-AF12-241FC1CCAEB2}" type="presParOf" srcId="{1252BACD-EECA-4DD7-A0E6-075FDE49D855}" destId="{B3F1A86E-ED72-4BEF-9AD1-6420CE5316C0}" srcOrd="1" destOrd="0" presId="urn:microsoft.com/office/officeart/2005/8/layout/hierarchy1"/>
    <dgm:cxn modelId="{6401496F-758D-4146-860E-85F1C7ED5B0C}" type="presParOf" srcId="{A9B7EC42-E48D-4CC7-B2F6-51097FFCA5A3}" destId="{47770096-155D-4014-BFFD-AA82906780E7}" srcOrd="1" destOrd="0" presId="urn:microsoft.com/office/officeart/2005/8/layout/hierarchy1"/>
    <dgm:cxn modelId="{F77A0A4D-9C0B-423E-BB4C-3D2304E7FC6D}" type="presParOf" srcId="{47770096-155D-4014-BFFD-AA82906780E7}" destId="{D32B78C0-4814-464B-863F-2DA114C62B55}" srcOrd="0" destOrd="0" presId="urn:microsoft.com/office/officeart/2005/8/layout/hierarchy1"/>
    <dgm:cxn modelId="{2018A658-EC6F-471C-844F-5DB41381DBB9}" type="presParOf" srcId="{47770096-155D-4014-BFFD-AA82906780E7}" destId="{5F653B77-E4FC-4A94-8358-FEE6354D76A7}" srcOrd="1" destOrd="0" presId="urn:microsoft.com/office/officeart/2005/8/layout/hierarchy1"/>
    <dgm:cxn modelId="{D77E760B-BD9B-43DA-A53D-3009577BD0D2}" type="presParOf" srcId="{5F653B77-E4FC-4A94-8358-FEE6354D76A7}" destId="{E03830E0-1148-488D-A8C5-04B3ECB986EA}" srcOrd="0" destOrd="0" presId="urn:microsoft.com/office/officeart/2005/8/layout/hierarchy1"/>
    <dgm:cxn modelId="{9FD8E9FC-DDA4-4FD1-A615-3E42953276CD}" type="presParOf" srcId="{E03830E0-1148-488D-A8C5-04B3ECB986EA}" destId="{7E43BB07-4E8E-4DB2-A9A8-889ACDEF4C7E}" srcOrd="0" destOrd="0" presId="urn:microsoft.com/office/officeart/2005/8/layout/hierarchy1"/>
    <dgm:cxn modelId="{C89476D7-24A6-4F17-97E1-F7A36461095D}" type="presParOf" srcId="{E03830E0-1148-488D-A8C5-04B3ECB986EA}" destId="{8BA63A34-69FE-4302-A2BB-D8810E37768D}" srcOrd="1" destOrd="0" presId="urn:microsoft.com/office/officeart/2005/8/layout/hierarchy1"/>
    <dgm:cxn modelId="{688FC2A9-71A1-4FD9-86BE-C54747834C42}" type="presParOf" srcId="{5F653B77-E4FC-4A94-8358-FEE6354D76A7}" destId="{A6F7033A-C828-4174-8ED3-2797AE1B0DA4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28E30-5958-4DAB-A95D-B80B5D53C6F3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035BB1-4E28-4EDA-8B7D-C6BF26D74EC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Денатурация</a:t>
          </a:r>
          <a:endParaRPr lang="ru-RU" dirty="0" smtClean="0"/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0B03522-A51F-4152-8504-9A5092D4B375}" type="parTrans" cxnId="{FDA59696-4DC7-4B8D-894F-A8EBDC0C56AE}">
      <dgm:prSet/>
      <dgm:spPr/>
      <dgm:t>
        <a:bodyPr/>
        <a:lstStyle/>
        <a:p>
          <a:endParaRPr lang="ru-RU"/>
        </a:p>
      </dgm:t>
    </dgm:pt>
    <dgm:pt modelId="{448C46CB-36DB-4670-B64F-C6176AC70F5D}" type="sibTrans" cxnId="{FDA59696-4DC7-4B8D-894F-A8EBDC0C56AE}">
      <dgm:prSet/>
      <dgm:spPr/>
      <dgm:t>
        <a:bodyPr/>
        <a:lstStyle/>
        <a:p>
          <a:endParaRPr lang="ru-RU"/>
        </a:p>
      </dgm:t>
    </dgm:pt>
    <dgm:pt modelId="{F69F8AA0-0FE1-4B30-9BF3-A6811CCB9E5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accent2">
                  <a:lumMod val="50000"/>
                </a:schemeClr>
              </a:solidFill>
            </a:rPr>
            <a:t>Обратимая денатурация – 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частичное разрушение пространственной структуры белка (Возможен обратный процесс - </a:t>
          </a:r>
          <a:r>
            <a:rPr lang="ru-RU" sz="1800" b="1" i="1" dirty="0" err="1" smtClean="0">
              <a:solidFill>
                <a:schemeClr val="accent2">
                  <a:lumMod val="50000"/>
                </a:schemeClr>
              </a:solidFill>
            </a:rPr>
            <a:t>ренатурация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). Обратимая денатурация происходит в результате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</a:rPr>
            <a:t>высаливания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(выделение белка из раствора добавлением соли) или коагуляции (нарушение структуры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</a:rPr>
            <a:t>гидратных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оболочек макромолекул белка, приводящее к выпадению гелеобразного осадка).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solidFill>
              <a:schemeClr val="accent3">
                <a:lumMod val="50000"/>
              </a:schemeClr>
            </a:solidFill>
          </a:endParaRPr>
        </a:p>
      </dgm:t>
    </dgm:pt>
    <dgm:pt modelId="{8B308EDD-3B63-4158-A21E-CD72BB742637}" type="parTrans" cxnId="{2F964161-448E-46B0-8E7E-DDE18563A134}">
      <dgm:prSet/>
      <dgm:spPr/>
      <dgm:t>
        <a:bodyPr/>
        <a:lstStyle/>
        <a:p>
          <a:endParaRPr lang="ru-RU"/>
        </a:p>
      </dgm:t>
    </dgm:pt>
    <dgm:pt modelId="{B23E2C84-24DA-451F-9187-19E559F99BE3}" type="sibTrans" cxnId="{2F964161-448E-46B0-8E7E-DDE18563A134}">
      <dgm:prSet/>
      <dgm:spPr/>
      <dgm:t>
        <a:bodyPr/>
        <a:lstStyle/>
        <a:p>
          <a:endParaRPr lang="ru-RU"/>
        </a:p>
      </dgm:t>
    </dgm:pt>
    <dgm:pt modelId="{C82942BB-8E3B-459C-827C-FAF55AFB928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accent2">
                  <a:lumMod val="50000"/>
                </a:schemeClr>
              </a:solidFill>
            </a:rPr>
            <a:t>Необратимая денатурация – 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полное разрушение пространственной структуры белка, приводящее к потере биологической активности (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</a:rPr>
            <a:t>ренатурация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невозможна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43573AD3-BD01-43F5-92E6-882440683C75}" type="parTrans" cxnId="{257E661F-136C-4EBB-8583-5D3C145D10B2}">
      <dgm:prSet/>
      <dgm:spPr/>
      <dgm:t>
        <a:bodyPr/>
        <a:lstStyle/>
        <a:p>
          <a:endParaRPr lang="ru-RU"/>
        </a:p>
      </dgm:t>
    </dgm:pt>
    <dgm:pt modelId="{872A3DB7-EC48-4A48-8357-4002DCD91EB9}" type="sibTrans" cxnId="{257E661F-136C-4EBB-8583-5D3C145D10B2}">
      <dgm:prSet/>
      <dgm:spPr/>
      <dgm:t>
        <a:bodyPr/>
        <a:lstStyle/>
        <a:p>
          <a:endParaRPr lang="ru-RU"/>
        </a:p>
      </dgm:t>
    </dgm:pt>
    <dgm:pt modelId="{D19443A9-3022-4D86-BE48-95C366429363}" type="pres">
      <dgm:prSet presAssocID="{89428E30-5958-4DAB-A95D-B80B5D53C6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655B8A-06F8-4D06-89FD-65C133049F35}" type="pres">
      <dgm:prSet presAssocID="{1B035BB1-4E28-4EDA-8B7D-C6BF26D74ECE}" presName="hierRoot1" presStyleCnt="0">
        <dgm:presLayoutVars>
          <dgm:hierBranch val="init"/>
        </dgm:presLayoutVars>
      </dgm:prSet>
      <dgm:spPr/>
    </dgm:pt>
    <dgm:pt modelId="{FE05B166-8C8F-4EED-8108-C5BA9BF44CDF}" type="pres">
      <dgm:prSet presAssocID="{1B035BB1-4E28-4EDA-8B7D-C6BF26D74ECE}" presName="rootComposite1" presStyleCnt="0"/>
      <dgm:spPr/>
    </dgm:pt>
    <dgm:pt modelId="{B86A0FFA-ACAE-4F11-9273-8BF6D6EEC804}" type="pres">
      <dgm:prSet presAssocID="{1B035BB1-4E28-4EDA-8B7D-C6BF26D74ECE}" presName="rootText1" presStyleLbl="node0" presStyleIdx="0" presStyleCnt="1" custScaleY="42230" custLinFactNeighborX="540" custLinFactNeighborY="-61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D0E57-8C11-427B-A3E3-80C040E94365}" type="pres">
      <dgm:prSet presAssocID="{1B035BB1-4E28-4EDA-8B7D-C6BF26D74E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639726-E0E9-4334-BE65-6B59053D757A}" type="pres">
      <dgm:prSet presAssocID="{1B035BB1-4E28-4EDA-8B7D-C6BF26D74ECE}" presName="hierChild2" presStyleCnt="0"/>
      <dgm:spPr/>
    </dgm:pt>
    <dgm:pt modelId="{BC2D8280-F26C-43B6-8079-CC5B092A0FB6}" type="pres">
      <dgm:prSet presAssocID="{8B308EDD-3B63-4158-A21E-CD72BB74263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F64D82B-4BD4-4251-BF65-FAD1EF1DACFF}" type="pres">
      <dgm:prSet presAssocID="{F69F8AA0-0FE1-4B30-9BF3-A6811CCB9E56}" presName="hierRoot2" presStyleCnt="0">
        <dgm:presLayoutVars>
          <dgm:hierBranch val="init"/>
        </dgm:presLayoutVars>
      </dgm:prSet>
      <dgm:spPr/>
    </dgm:pt>
    <dgm:pt modelId="{E23B7E15-F2A2-44D7-97AD-7EF91306CF5E}" type="pres">
      <dgm:prSet presAssocID="{F69F8AA0-0FE1-4B30-9BF3-A6811CCB9E56}" presName="rootComposite" presStyleCnt="0"/>
      <dgm:spPr/>
    </dgm:pt>
    <dgm:pt modelId="{8D99A328-C976-4D41-9A06-CE7669AFFCEE}" type="pres">
      <dgm:prSet presAssocID="{F69F8AA0-0FE1-4B30-9BF3-A6811CCB9E56}" presName="rootText" presStyleLbl="node2" presStyleIdx="0" presStyleCnt="2" custScaleX="135749" custScaleY="198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A8B6C9-E524-44CC-AB07-D442085CB395}" type="pres">
      <dgm:prSet presAssocID="{F69F8AA0-0FE1-4B30-9BF3-A6811CCB9E56}" presName="rootConnector" presStyleLbl="node2" presStyleIdx="0" presStyleCnt="2"/>
      <dgm:spPr/>
      <dgm:t>
        <a:bodyPr/>
        <a:lstStyle/>
        <a:p>
          <a:endParaRPr lang="ru-RU"/>
        </a:p>
      </dgm:t>
    </dgm:pt>
    <dgm:pt modelId="{E818EBE6-2A1A-47E9-854F-5D8E2858EA8C}" type="pres">
      <dgm:prSet presAssocID="{F69F8AA0-0FE1-4B30-9BF3-A6811CCB9E56}" presName="hierChild4" presStyleCnt="0"/>
      <dgm:spPr/>
    </dgm:pt>
    <dgm:pt modelId="{14ECF440-8E6A-4A15-B56F-BE164B6A796C}" type="pres">
      <dgm:prSet presAssocID="{F69F8AA0-0FE1-4B30-9BF3-A6811CCB9E56}" presName="hierChild5" presStyleCnt="0"/>
      <dgm:spPr/>
    </dgm:pt>
    <dgm:pt modelId="{B5DBCE44-CB58-41C7-BD29-8D6B3EC05318}" type="pres">
      <dgm:prSet presAssocID="{43573AD3-BD01-43F5-92E6-882440683C7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0FFD150-9D92-4EB6-B08A-AC78B68E303D}" type="pres">
      <dgm:prSet presAssocID="{C82942BB-8E3B-459C-827C-FAF55AFB9288}" presName="hierRoot2" presStyleCnt="0">
        <dgm:presLayoutVars>
          <dgm:hierBranch val="init"/>
        </dgm:presLayoutVars>
      </dgm:prSet>
      <dgm:spPr/>
    </dgm:pt>
    <dgm:pt modelId="{6465D7A9-AF7F-45AA-93AD-87ECB0F26E04}" type="pres">
      <dgm:prSet presAssocID="{C82942BB-8E3B-459C-827C-FAF55AFB9288}" presName="rootComposite" presStyleCnt="0"/>
      <dgm:spPr/>
    </dgm:pt>
    <dgm:pt modelId="{222B18BD-AEEA-43D9-9A57-F514FB23799C}" type="pres">
      <dgm:prSet presAssocID="{C82942BB-8E3B-459C-827C-FAF55AFB9288}" presName="rootText" presStyleLbl="node2" presStyleIdx="1" presStyleCnt="2" custScaleX="65447" custScaleY="190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F1C74B-2D40-49EA-9CAD-A2CBAE9E84FC}" type="pres">
      <dgm:prSet presAssocID="{C82942BB-8E3B-459C-827C-FAF55AFB9288}" presName="rootConnector" presStyleLbl="node2" presStyleIdx="1" presStyleCnt="2"/>
      <dgm:spPr/>
      <dgm:t>
        <a:bodyPr/>
        <a:lstStyle/>
        <a:p>
          <a:endParaRPr lang="ru-RU"/>
        </a:p>
      </dgm:t>
    </dgm:pt>
    <dgm:pt modelId="{CA096852-7DC6-4858-8219-6575FF976D0A}" type="pres">
      <dgm:prSet presAssocID="{C82942BB-8E3B-459C-827C-FAF55AFB9288}" presName="hierChild4" presStyleCnt="0"/>
      <dgm:spPr/>
    </dgm:pt>
    <dgm:pt modelId="{914ED622-362F-4020-8F21-3D1F80AEC808}" type="pres">
      <dgm:prSet presAssocID="{C82942BB-8E3B-459C-827C-FAF55AFB9288}" presName="hierChild5" presStyleCnt="0"/>
      <dgm:spPr/>
    </dgm:pt>
    <dgm:pt modelId="{41919B6D-534C-4E97-966C-5D558A77A3E9}" type="pres">
      <dgm:prSet presAssocID="{1B035BB1-4E28-4EDA-8B7D-C6BF26D74ECE}" presName="hierChild3" presStyleCnt="0"/>
      <dgm:spPr/>
    </dgm:pt>
  </dgm:ptLst>
  <dgm:cxnLst>
    <dgm:cxn modelId="{ECDC6450-F6A0-4047-AF31-19797960CAD2}" type="presOf" srcId="{C82942BB-8E3B-459C-827C-FAF55AFB9288}" destId="{77F1C74B-2D40-49EA-9CAD-A2CBAE9E84FC}" srcOrd="1" destOrd="0" presId="urn:microsoft.com/office/officeart/2005/8/layout/orgChart1"/>
    <dgm:cxn modelId="{876FF101-6B23-4893-A5E7-5DD39E1232A1}" type="presOf" srcId="{43573AD3-BD01-43F5-92E6-882440683C75}" destId="{B5DBCE44-CB58-41C7-BD29-8D6B3EC05318}" srcOrd="0" destOrd="0" presId="urn:microsoft.com/office/officeart/2005/8/layout/orgChart1"/>
    <dgm:cxn modelId="{3FB57307-DC26-4E37-B4F0-A60D3B434743}" type="presOf" srcId="{89428E30-5958-4DAB-A95D-B80B5D53C6F3}" destId="{D19443A9-3022-4D86-BE48-95C366429363}" srcOrd="0" destOrd="0" presId="urn:microsoft.com/office/officeart/2005/8/layout/orgChart1"/>
    <dgm:cxn modelId="{831BA6EE-EDA6-4658-BCD8-7CB3202B6C04}" type="presOf" srcId="{1B035BB1-4E28-4EDA-8B7D-C6BF26D74ECE}" destId="{67CD0E57-8C11-427B-A3E3-80C040E94365}" srcOrd="1" destOrd="0" presId="urn:microsoft.com/office/officeart/2005/8/layout/orgChart1"/>
    <dgm:cxn modelId="{38356141-5F3B-4442-916C-376EB5671414}" type="presOf" srcId="{1B035BB1-4E28-4EDA-8B7D-C6BF26D74ECE}" destId="{B86A0FFA-ACAE-4F11-9273-8BF6D6EEC804}" srcOrd="0" destOrd="0" presId="urn:microsoft.com/office/officeart/2005/8/layout/orgChart1"/>
    <dgm:cxn modelId="{257E661F-136C-4EBB-8583-5D3C145D10B2}" srcId="{1B035BB1-4E28-4EDA-8B7D-C6BF26D74ECE}" destId="{C82942BB-8E3B-459C-827C-FAF55AFB9288}" srcOrd="1" destOrd="0" parTransId="{43573AD3-BD01-43F5-92E6-882440683C75}" sibTransId="{872A3DB7-EC48-4A48-8357-4002DCD91EB9}"/>
    <dgm:cxn modelId="{2F964161-448E-46B0-8E7E-DDE18563A134}" srcId="{1B035BB1-4E28-4EDA-8B7D-C6BF26D74ECE}" destId="{F69F8AA0-0FE1-4B30-9BF3-A6811CCB9E56}" srcOrd="0" destOrd="0" parTransId="{8B308EDD-3B63-4158-A21E-CD72BB742637}" sibTransId="{B23E2C84-24DA-451F-9187-19E559F99BE3}"/>
    <dgm:cxn modelId="{FDA59696-4DC7-4B8D-894F-A8EBDC0C56AE}" srcId="{89428E30-5958-4DAB-A95D-B80B5D53C6F3}" destId="{1B035BB1-4E28-4EDA-8B7D-C6BF26D74ECE}" srcOrd="0" destOrd="0" parTransId="{C0B03522-A51F-4152-8504-9A5092D4B375}" sibTransId="{448C46CB-36DB-4670-B64F-C6176AC70F5D}"/>
    <dgm:cxn modelId="{6FA8F4A5-6324-422A-975C-ABC6CDC61EA1}" type="presOf" srcId="{8B308EDD-3B63-4158-A21E-CD72BB742637}" destId="{BC2D8280-F26C-43B6-8079-CC5B092A0FB6}" srcOrd="0" destOrd="0" presId="urn:microsoft.com/office/officeart/2005/8/layout/orgChart1"/>
    <dgm:cxn modelId="{39562422-20CB-4FE0-9681-AC92ED2A1EFA}" type="presOf" srcId="{F69F8AA0-0FE1-4B30-9BF3-A6811CCB9E56}" destId="{D9A8B6C9-E524-44CC-AB07-D442085CB395}" srcOrd="1" destOrd="0" presId="urn:microsoft.com/office/officeart/2005/8/layout/orgChart1"/>
    <dgm:cxn modelId="{B90D9913-259E-4904-9847-A2066FE347DE}" type="presOf" srcId="{C82942BB-8E3B-459C-827C-FAF55AFB9288}" destId="{222B18BD-AEEA-43D9-9A57-F514FB23799C}" srcOrd="0" destOrd="0" presId="urn:microsoft.com/office/officeart/2005/8/layout/orgChart1"/>
    <dgm:cxn modelId="{17BA6AB4-75EA-45F3-BBE7-E6DB2CD61B6A}" type="presOf" srcId="{F69F8AA0-0FE1-4B30-9BF3-A6811CCB9E56}" destId="{8D99A328-C976-4D41-9A06-CE7669AFFCEE}" srcOrd="0" destOrd="0" presId="urn:microsoft.com/office/officeart/2005/8/layout/orgChart1"/>
    <dgm:cxn modelId="{3EC8976E-D218-405E-9CA9-7CEACCFD387A}" type="presParOf" srcId="{D19443A9-3022-4D86-BE48-95C366429363}" destId="{B3655B8A-06F8-4D06-89FD-65C133049F35}" srcOrd="0" destOrd="0" presId="urn:microsoft.com/office/officeart/2005/8/layout/orgChart1"/>
    <dgm:cxn modelId="{202CEDB0-41CE-4F5A-98BC-819FA39A6849}" type="presParOf" srcId="{B3655B8A-06F8-4D06-89FD-65C133049F35}" destId="{FE05B166-8C8F-4EED-8108-C5BA9BF44CDF}" srcOrd="0" destOrd="0" presId="urn:microsoft.com/office/officeart/2005/8/layout/orgChart1"/>
    <dgm:cxn modelId="{333D669C-0B1F-4843-9426-0A9DE9B5F76E}" type="presParOf" srcId="{FE05B166-8C8F-4EED-8108-C5BA9BF44CDF}" destId="{B86A0FFA-ACAE-4F11-9273-8BF6D6EEC804}" srcOrd="0" destOrd="0" presId="urn:microsoft.com/office/officeart/2005/8/layout/orgChart1"/>
    <dgm:cxn modelId="{F261579E-1315-4802-A92D-FC384F0D3CA1}" type="presParOf" srcId="{FE05B166-8C8F-4EED-8108-C5BA9BF44CDF}" destId="{67CD0E57-8C11-427B-A3E3-80C040E94365}" srcOrd="1" destOrd="0" presId="urn:microsoft.com/office/officeart/2005/8/layout/orgChart1"/>
    <dgm:cxn modelId="{3F140821-828E-433E-A450-39791471F83B}" type="presParOf" srcId="{B3655B8A-06F8-4D06-89FD-65C133049F35}" destId="{44639726-E0E9-4334-BE65-6B59053D757A}" srcOrd="1" destOrd="0" presId="urn:microsoft.com/office/officeart/2005/8/layout/orgChart1"/>
    <dgm:cxn modelId="{5E1132F7-D168-4253-99EC-A190620389FE}" type="presParOf" srcId="{44639726-E0E9-4334-BE65-6B59053D757A}" destId="{BC2D8280-F26C-43B6-8079-CC5B092A0FB6}" srcOrd="0" destOrd="0" presId="urn:microsoft.com/office/officeart/2005/8/layout/orgChart1"/>
    <dgm:cxn modelId="{80F5EBFA-3EFB-45C5-894F-76D03BCA57DE}" type="presParOf" srcId="{44639726-E0E9-4334-BE65-6B59053D757A}" destId="{BF64D82B-4BD4-4251-BF65-FAD1EF1DACFF}" srcOrd="1" destOrd="0" presId="urn:microsoft.com/office/officeart/2005/8/layout/orgChart1"/>
    <dgm:cxn modelId="{B3A9744C-EDE1-4349-AE84-CC40E994F7E6}" type="presParOf" srcId="{BF64D82B-4BD4-4251-BF65-FAD1EF1DACFF}" destId="{E23B7E15-F2A2-44D7-97AD-7EF91306CF5E}" srcOrd="0" destOrd="0" presId="urn:microsoft.com/office/officeart/2005/8/layout/orgChart1"/>
    <dgm:cxn modelId="{82F6B591-5324-46DD-945E-5C7BB82DF605}" type="presParOf" srcId="{E23B7E15-F2A2-44D7-97AD-7EF91306CF5E}" destId="{8D99A328-C976-4D41-9A06-CE7669AFFCEE}" srcOrd="0" destOrd="0" presId="urn:microsoft.com/office/officeart/2005/8/layout/orgChart1"/>
    <dgm:cxn modelId="{BBD9E641-45BF-49B7-8156-9F673D404148}" type="presParOf" srcId="{E23B7E15-F2A2-44D7-97AD-7EF91306CF5E}" destId="{D9A8B6C9-E524-44CC-AB07-D442085CB395}" srcOrd="1" destOrd="0" presId="urn:microsoft.com/office/officeart/2005/8/layout/orgChart1"/>
    <dgm:cxn modelId="{AA19BB71-B04D-4A12-938C-EFD23AACB890}" type="presParOf" srcId="{BF64D82B-4BD4-4251-BF65-FAD1EF1DACFF}" destId="{E818EBE6-2A1A-47E9-854F-5D8E2858EA8C}" srcOrd="1" destOrd="0" presId="urn:microsoft.com/office/officeart/2005/8/layout/orgChart1"/>
    <dgm:cxn modelId="{DFF1DB2B-3EB5-4184-B7FA-696BDD3D5C46}" type="presParOf" srcId="{BF64D82B-4BD4-4251-BF65-FAD1EF1DACFF}" destId="{14ECF440-8E6A-4A15-B56F-BE164B6A796C}" srcOrd="2" destOrd="0" presId="urn:microsoft.com/office/officeart/2005/8/layout/orgChart1"/>
    <dgm:cxn modelId="{8834A399-AC5A-4631-837E-7FB3388F921C}" type="presParOf" srcId="{44639726-E0E9-4334-BE65-6B59053D757A}" destId="{B5DBCE44-CB58-41C7-BD29-8D6B3EC05318}" srcOrd="2" destOrd="0" presId="urn:microsoft.com/office/officeart/2005/8/layout/orgChart1"/>
    <dgm:cxn modelId="{67A4984F-5369-4146-A81E-138C66EC43D5}" type="presParOf" srcId="{44639726-E0E9-4334-BE65-6B59053D757A}" destId="{50FFD150-9D92-4EB6-B08A-AC78B68E303D}" srcOrd="3" destOrd="0" presId="urn:microsoft.com/office/officeart/2005/8/layout/orgChart1"/>
    <dgm:cxn modelId="{EBC12F1E-DF48-40BC-8C8C-BBCE6E9B0374}" type="presParOf" srcId="{50FFD150-9D92-4EB6-B08A-AC78B68E303D}" destId="{6465D7A9-AF7F-45AA-93AD-87ECB0F26E04}" srcOrd="0" destOrd="0" presId="urn:microsoft.com/office/officeart/2005/8/layout/orgChart1"/>
    <dgm:cxn modelId="{73FEB84B-37D4-4D60-8DC9-0B7B7CF530F7}" type="presParOf" srcId="{6465D7A9-AF7F-45AA-93AD-87ECB0F26E04}" destId="{222B18BD-AEEA-43D9-9A57-F514FB23799C}" srcOrd="0" destOrd="0" presId="urn:microsoft.com/office/officeart/2005/8/layout/orgChart1"/>
    <dgm:cxn modelId="{639FC3D0-EBC8-4B5D-8FD4-3620FB6EF4E6}" type="presParOf" srcId="{6465D7A9-AF7F-45AA-93AD-87ECB0F26E04}" destId="{77F1C74B-2D40-49EA-9CAD-A2CBAE9E84FC}" srcOrd="1" destOrd="0" presId="urn:microsoft.com/office/officeart/2005/8/layout/orgChart1"/>
    <dgm:cxn modelId="{CB62F14C-EB84-4842-95A7-99BBB66D364F}" type="presParOf" srcId="{50FFD150-9D92-4EB6-B08A-AC78B68E303D}" destId="{CA096852-7DC6-4858-8219-6575FF976D0A}" srcOrd="1" destOrd="0" presId="urn:microsoft.com/office/officeart/2005/8/layout/orgChart1"/>
    <dgm:cxn modelId="{F490825E-4759-4D5B-B719-ED76097DDEB5}" type="presParOf" srcId="{50FFD150-9D92-4EB6-B08A-AC78B68E303D}" destId="{914ED622-362F-4020-8F21-3D1F80AEC808}" srcOrd="2" destOrd="0" presId="urn:microsoft.com/office/officeart/2005/8/layout/orgChart1"/>
    <dgm:cxn modelId="{A82CE836-6128-4085-A8EF-289DF435E442}" type="presParOf" srcId="{B3655B8A-06F8-4D06-89FD-65C133049F35}" destId="{41919B6D-534C-4E97-966C-5D558A77A3E9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C23D5-B5FD-4650-B92A-3ABB150567FD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169C-81DC-4295-AE40-B73F4C75F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169C-81DC-4295-AE40-B73F4C75FE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169C-81DC-4295-AE40-B73F4C75FE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6AA6-2A2E-4489-AB95-242F4B883299}" type="datetimeFigureOut">
              <a:rPr lang="ru-RU"/>
              <a:pPr>
                <a:defRPr/>
              </a:pPr>
              <a:t>29.04.2009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038B-7EA7-4783-97B1-0A002AE8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5132-91D5-4F5F-9F44-2E26BA334F30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63FEB-BB08-41FC-A616-CB1B7B81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14488"/>
            <a:ext cx="7215238" cy="1714512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50800">
            <a:bevelT w="63500" h="25400"/>
            <a:extrusionClr>
              <a:srgbClr val="FFFFCC"/>
            </a:extrusionClr>
            <a:contourClr>
              <a:srgbClr val="FF990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cap="none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Белки</a:t>
            </a:r>
            <a:r>
              <a:rPr lang="ru-RU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endParaRPr lang="ru-RU" sz="9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" name="Рисунок 31" descr="bord843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Алифатические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нейтральные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аминокислоты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142999"/>
          <a:ext cx="8643968" cy="5429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68"/>
                <a:gridCol w="4071956"/>
                <a:gridCol w="1643044"/>
              </a:tblGrid>
              <a:tr h="108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ГЛИЦИН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08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АЛАНИН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08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08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ЛЕЙЦИН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08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ИЗОЛЕЙЦИН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ИЛЕ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031" name="Picture 7" descr="imag1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500702"/>
            <a:ext cx="328043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imag1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180059"/>
            <a:ext cx="1857388" cy="115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imag1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261087"/>
            <a:ext cx="2500330" cy="11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imag1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429000"/>
            <a:ext cx="2680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imag1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500570"/>
            <a:ext cx="33604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7476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Алифатические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гидроксиаминокислоты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76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3867728"/>
                <a:gridCol w="1618672"/>
              </a:tblGrid>
              <a:tr h="193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СЕРИН</a:t>
                      </a: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</a:t>
                      </a: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</a:tr>
              <a:tr h="193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ТРЕОНИН</a:t>
                      </a: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</a:t>
                      </a: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imag1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3116"/>
            <a:ext cx="314910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1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256"/>
            <a:ext cx="319575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7476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Серосодержащие аминокислоты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3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4170289"/>
                <a:gridCol w="1316111"/>
              </a:tblGrid>
              <a:tr h="161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ЦИСТЕИН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ЦИС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</a:tr>
              <a:tr h="161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МЕТИОНИН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МЕТ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6" marR="30256" marT="28575" marB="28575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imag1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33211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ag1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3857628"/>
            <a:ext cx="3643338" cy="110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Кислые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аминокислоты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их амиды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9"/>
          <a:ext cx="8501122" cy="5286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4286280"/>
                <a:gridCol w="1428760"/>
              </a:tblGrid>
              <a:tr h="132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Аспарагиновая кислота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АСПАРАГИН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АСН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Глутаминовая</a:t>
                      </a:r>
                      <a:r>
                        <a:rPr lang="ru-RU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кислота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ГЛУТАМИН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ГЛН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imag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3" y="1571612"/>
            <a:ext cx="334592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mag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7" y="2786058"/>
            <a:ext cx="338668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imag1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071942"/>
            <a:ext cx="3500462" cy="10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ag1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5" y="5357826"/>
            <a:ext cx="35560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7476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аминокислоты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428750"/>
          <a:ext cx="8501061" cy="5072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424"/>
                <a:gridCol w="4000528"/>
                <a:gridCol w="2143109"/>
              </a:tblGrid>
              <a:tr h="1690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ЛИЗИН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ЛИЗ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690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АРГИНИН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</a:t>
                      </a:r>
                    </a:p>
                  </a:txBody>
                  <a:tcPr marL="28575" marR="28575" marT="28575" marB="28575" anchor="ctr">
                    <a:solidFill>
                      <a:srgbClr val="FFFFCC"/>
                    </a:solidFill>
                  </a:tcPr>
                </a:tc>
              </a:tr>
              <a:tr h="1690695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ГИСТИДИН</a:t>
                      </a:r>
                      <a:endParaRPr lang="ru-RU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imag1020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857488" y="1643050"/>
            <a:ext cx="3621468" cy="121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mag1022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2786049" y="3286124"/>
            <a:ext cx="387806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428604"/>
            <a:ext cx="8072494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Растительные организмы синтезируют все 20 аминокислот, человек и животные не могут самостоятельно синтезировать 10 аминокислот (жирным шрифтом). Такие аминокислоты называются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незаменимыми,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они обязательно должны входит 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рацион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животных и людей. В зависимости от аминокислотного состава белки делятся 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полноценные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неполноценные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белки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643446"/>
            <a:ext cx="8143932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Незаменимые аминокислоты — необходимые аминокислоты, которые не могут быть синтезированы в том или ином организме, в частности, в организме человека. Поэтому их поступление  в организм с пищей необходимо.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Структуры белка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17" name="Picture 1" descr="C:\Documents and Settings\Оля\Рабочий стол\фото и рисунки\р24\08010502.jpg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642909" y="1928802"/>
            <a:ext cx="7966303" cy="428628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3143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Первичная структура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– линейная последовательность в расположении аминокислотных остатков в одной или нескольких полипептидных цепях составляющих молекулу белка.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Пептидная связь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открыта в 1888г. профессором А.Я.Данилевским.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 descr="Рис. 1. Первичная структура бел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000232" y="3571876"/>
            <a:ext cx="5000660" cy="295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48-9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00034" y="928670"/>
            <a:ext cx="8143932" cy="472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64399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Вторичная структура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закручивание полипептидной линейной цепи в спираль – спиралевидная структура. (за счет множества водородных связей) может быть </a:t>
            </a: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α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 и </a:t>
            </a: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-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Cambria Math"/>
              </a:rPr>
              <a:t>спираль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00504"/>
            <a:ext cx="4453628" cy="250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img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401838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928694"/>
          </a:xfr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772400" cy="5072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Определение белков </a:t>
            </a:r>
          </a:p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Немного истории</a:t>
            </a:r>
          </a:p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Элементарный состав белков.</a:t>
            </a:r>
          </a:p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Аминокислотный состав белков</a:t>
            </a:r>
          </a:p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Структуры белка</a:t>
            </a:r>
          </a:p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Классификация белков</a:t>
            </a:r>
          </a:p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Функции белков в организме</a:t>
            </a:r>
          </a:p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Свойства </a:t>
            </a:r>
          </a:p>
          <a:p>
            <a:pPr marL="711200" indent="-711200"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Ферменты </a:t>
            </a:r>
          </a:p>
          <a:p>
            <a:pPr marL="711200" indent="-71120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1200" indent="-711200">
              <a:buBlip>
                <a:blip r:embed="rId2"/>
              </a:buBlip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6232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 lvl="0" indent="-355600">
              <a:buBlip>
                <a:blip r:embed="rId2"/>
              </a:buBlip>
            </a:pPr>
            <a:r>
              <a:rPr lang="ru-RU" sz="2100" b="1" i="1" dirty="0" err="1" smtClean="0">
                <a:solidFill>
                  <a:schemeClr val="accent2">
                    <a:lumMod val="50000"/>
                  </a:schemeClr>
                </a:solidFill>
              </a:rPr>
              <a:t>α-спирали 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</a:rPr>
              <a:t>— плотные витки вокруг длинной оси молекулы, один виток составляют 4 аминокислотных остатка, спираль стабилизирована водородными связями между H и O пептидных групп, отстоящих друг от друга на 4 звена. Спираль построена исключительно из одного типа стереоизомеров аминокислот (L), хотя она может быть как левозакрученной, так и правозакрученной, в белках преобладает правозакрученная. </a:t>
            </a:r>
          </a:p>
          <a:p>
            <a:pPr marL="355600" lvl="0" indent="-355600">
              <a:buBlip>
                <a:blip r:embed="rId2"/>
              </a:buBlip>
            </a:pPr>
            <a:r>
              <a:rPr lang="ru-RU" sz="2100" b="1" i="1" dirty="0" err="1" smtClean="0">
                <a:solidFill>
                  <a:schemeClr val="accent2">
                    <a:lumMod val="50000"/>
                  </a:schemeClr>
                </a:solidFill>
              </a:rPr>
              <a:t>β-листы 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</a:rPr>
              <a:t>(складчатые слои) — несколько зигзагообразных полипептидных цепей, в которых водородные связи образуются между относительно удалёнными друг от друга в первичной структуре аминокислотами или разными цепями белка, а не близко расположенными, как имеет место в </a:t>
            </a:r>
            <a:r>
              <a:rPr lang="ru-RU" sz="2100" b="1" dirty="0" err="1" smtClean="0">
                <a:solidFill>
                  <a:schemeClr val="accent2">
                    <a:lumMod val="50000"/>
                  </a:schemeClr>
                </a:solidFill>
              </a:rPr>
              <a:t>α-спирали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</a:rPr>
              <a:t>. Эти цепи обычно направлены N-концами в противоположные стороны (</a:t>
            </a:r>
            <a:r>
              <a:rPr lang="ru-RU" sz="2100" b="1" dirty="0" err="1" smtClean="0">
                <a:solidFill>
                  <a:schemeClr val="accent2">
                    <a:lumMod val="50000"/>
                  </a:schemeClr>
                </a:solidFill>
              </a:rPr>
              <a:t>антипараллельная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</a:rPr>
              <a:t> ориентация). Для образования </a:t>
            </a:r>
            <a:r>
              <a:rPr lang="ru-RU" sz="2100" b="1" dirty="0" err="1" smtClean="0">
                <a:solidFill>
                  <a:schemeClr val="accent2">
                    <a:lumMod val="50000"/>
                  </a:schemeClr>
                </a:solidFill>
              </a:rPr>
              <a:t>β-листов 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</a:rPr>
              <a:t>важны небольшие размеры R-групп аминокислот, преобладают обычно глицин и аланин.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857232"/>
            <a:ext cx="7786742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Третичная структура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упаковка вторичной спирали в глобулу – глобулярная структура зависит от первичной структуры, за счет: </a:t>
            </a:r>
          </a:p>
          <a:p>
            <a:pPr marL="514350" indent="-514350">
              <a:buAutoNum type="arabicParenR"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Дисульфидные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мостики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(-S – S -);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Солевые мостики за счет связей между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СООН и NН</a:t>
            </a:r>
            <a:r>
              <a:rPr lang="ru-RU" sz="28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гидрофобные связи при взаимодействии радикалов. При этом могут образовываться глобулярные и фибриллярные белки.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Глобулярные белки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1840_3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14662" y="2443956"/>
            <a:ext cx="3114675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зные способы изображения трёхмерной структуры белка на примере фермента триозофосфатизомеразы. Слева — «палочковая» модель, с изображением всех атомов и связей между ними; цветами показаны элементы. В середине изображены структурные мотивы, α-спирали и β-листы. Справа изображена контактная поверхность белка, на основании Ван-дер-Ваальсовых радиусов атомов; цветами показаны особенности активности участков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428596" y="1500174"/>
            <a:ext cx="839396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Фибриллярные белки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7" descr="1840_3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708585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Четвертичная структура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встречается редко. Комплекс, объединяющий несколько третичных структур органической природы и неорганическое вещество.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6" descr="1840_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14620"/>
            <a:ext cx="6345229" cy="3616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g111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571604" y="1785926"/>
            <a:ext cx="6017965" cy="4423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21537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Четвертичная структура белка гемоглобина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28663" y="2714620"/>
            <a:ext cx="7286675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4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Классификация белков.</a:t>
            </a:r>
            <a:endParaRPr kumimoji="0" lang="ru-RU" sz="4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 bwMode="auto">
          <a:xfrm>
            <a:off x="1785918" y="928670"/>
            <a:ext cx="5715040" cy="1000132"/>
          </a:xfrm>
          <a:prstGeom prst="wedgeEllipseCallout">
            <a:avLst>
              <a:gd name="adj1" fmla="val -20081"/>
              <a:gd name="adj2" fmla="val 4895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Классификация белков по форме молекулы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500034" y="3429000"/>
            <a:ext cx="3214710" cy="2571768"/>
          </a:xfrm>
          <a:prstGeom prst="wedgeRoundRectCallout">
            <a:avLst>
              <a:gd name="adj1" fmla="val 43208"/>
              <a:gd name="adj2" fmla="val -1060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Глобулярные - имеют сферическую форму (глобулу) или стремятся к ней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4214810" y="2714620"/>
            <a:ext cx="4572032" cy="3643338"/>
          </a:xfrm>
          <a:prstGeom prst="wedgeRoundRectCallout">
            <a:avLst>
              <a:gd name="adj1" fmla="val -23913"/>
              <a:gd name="adj2" fmla="val -7302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Фибриллярные - имеют вид пучка нитей. В отличие от глобулярных белков третичная структура состоит из трех вторичных структур свернутых в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суперспираль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500042"/>
          <a:ext cx="878684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Белки или протеины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(протос – главный или первый) – высокомолекулярные органические соединения характеризующиеся строго определенным элементарным составом и распадающиеся при гидролизе на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Cambria Math"/>
              </a:rPr>
              <a:t>-аминокислоты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mbria Math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2428868"/>
            <a:ext cx="850112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5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Свойства белков</a:t>
            </a:r>
            <a:endParaRPr kumimoji="0" lang="ru-RU" sz="5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28596" y="642918"/>
            <a:ext cx="8215370" cy="55399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Химические свойства белков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541338" marR="0" lvl="0" indent="-541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Горят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со специфическим запахом жженого пера.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41338" marR="0" lvl="0" indent="-541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Растворение в воде.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Белки делятся на растворимые и нерастворимые в воде. С водой белки образуют коллоидные системы, они могут сильно набухать и образовывать студни.</a:t>
            </a:r>
          </a:p>
          <a:p>
            <a:pPr marL="541338" marR="0" lvl="0" indent="-541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Денатурация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– утрата белковой молекулой структурной организации, под влиянием некоторых факторов.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571480"/>
          <a:ext cx="85011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11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214414" y="571480"/>
            <a:ext cx="6500858" cy="5798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обратимая денатурация белка куриного яйца под воздействием высокой температ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4780851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764386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Необратимая денатурация белка куриного яйца под воздействием высокой температуры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61093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Денатурация происходит под действием: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обезвоживания,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резкого изменения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рН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среды (кислоты, щелочи),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спиртов,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солей тяжелых металлов,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температуры,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радиации,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давления.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439738" marR="0" lvl="0" indent="-439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72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Гидролиз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– распад белка на аминокислоты. Гидролиз бывает: щелочным, кислотным, ферментативным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Н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                           Н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                              Н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Белок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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</a:rPr>
              <a:t>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полипептиды  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</a:rPr>
              <a:t> 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олигопептиды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  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</a:rPr>
              <a:t>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дипептиды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2300" baseline="-30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</a:t>
            </a:r>
            <a:endParaRPr lang="ru-RU" sz="23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Tunga" pitchFamily="2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  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</a:rPr>
              <a:t>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аминокислоты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39738" marR="0" lvl="0" indent="-439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72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Подвергаются гниению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(под действием гнилостных бактерий), при этом образуется СН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Н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S, Н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unga" pitchFamily="2"/>
                <a:sym typeface="Symbol" pitchFamily="18" charset="2"/>
              </a:rPr>
              <a:t>3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N, Н</a:t>
            </a:r>
            <a:r>
              <a:rPr kumimoji="0" lang="ru-RU" sz="23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О и другие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низкомолекуляные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продукты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Tunga" pitchFamily="2"/>
              <a:sym typeface="Symbol" pitchFamily="18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214422"/>
          <a:ext cx="8572560" cy="53928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84148"/>
                <a:gridCol w="1882561"/>
                <a:gridCol w="4053989"/>
                <a:gridCol w="2051862"/>
              </a:tblGrid>
              <a:tr h="363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№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 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Реакция </a:t>
                      </a:r>
                      <a:endParaRPr lang="ru-RU" sz="2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Группы </a:t>
                      </a:r>
                      <a:endParaRPr lang="ru-RU" sz="2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</a:tr>
              <a:tr h="72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Биуретовая</a:t>
                      </a:r>
                      <a:r>
                        <a:rPr lang="ru-RU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реакция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</a:rPr>
                        <a:t>Белок + </a:t>
                      </a:r>
                      <a:r>
                        <a:rPr lang="ru-RU" sz="2200" b="1" dirty="0" err="1">
                          <a:solidFill>
                            <a:schemeClr val="bg1"/>
                          </a:solidFill>
                        </a:rPr>
                        <a:t>NаОН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</a:rPr>
                        <a:t> + СuSО</a:t>
                      </a:r>
                      <a:r>
                        <a:rPr lang="ru-RU" sz="2200" b="1" baseline="-25000" dirty="0">
                          <a:solidFill>
                            <a:schemeClr val="bg1"/>
                          </a:solidFill>
                        </a:rPr>
                        <a:t>4 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</a:rPr>
                        <a:t>→ фиолетовое окрашивание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solidFill>
                      <a:srgbClr val="4D4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 пептидную связь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</a:tr>
              <a:tr h="72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Ксантопро-теиновая</a:t>
                      </a:r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реакция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Белок + НNО</a:t>
                      </a:r>
                      <a:r>
                        <a:rPr lang="ru-RU" sz="2200" b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 → ярко-желтое окрашивание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 ароматические кольца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</a:tr>
              <a:tr h="72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Миллоновая</a:t>
                      </a:r>
                      <a:r>
                        <a:rPr lang="ru-RU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реакция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Белок + </a:t>
                      </a:r>
                      <a:r>
                        <a:rPr lang="ru-RU" sz="2200" dirty="0" err="1">
                          <a:solidFill>
                            <a:schemeClr val="bg1"/>
                          </a:solidFill>
                        </a:rPr>
                        <a:t>р-р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200" dirty="0" err="1">
                          <a:solidFill>
                            <a:schemeClr val="bg1"/>
                          </a:solidFill>
                        </a:rPr>
                        <a:t>Нg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sym typeface="Symbol"/>
                        </a:rPr>
                        <a:t>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О</a:t>
                      </a:r>
                      <a:r>
                        <a:rPr lang="ru-RU" sz="220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ru-RU" sz="2200" baseline="-2500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в НNО</a:t>
                      </a:r>
                      <a:r>
                        <a:rPr lang="ru-RU" sz="220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 → вишнево-красное окрашивание</a:t>
                      </a:r>
                      <a:endParaRPr lang="ru-RU"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Фенольные группировки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</a:tr>
              <a:tr h="72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Сульфгид-рильная</a:t>
                      </a:r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реакция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FF00"/>
                          </a:solidFill>
                        </a:rPr>
                        <a:t>Белок + </a:t>
                      </a:r>
                      <a:r>
                        <a:rPr lang="ru-RU" sz="2200" b="1" dirty="0" err="1">
                          <a:solidFill>
                            <a:srgbClr val="FFFF00"/>
                          </a:solidFill>
                        </a:rPr>
                        <a:t>Рb</a:t>
                      </a:r>
                      <a:r>
                        <a:rPr lang="ru-RU" sz="2200" b="1" dirty="0">
                          <a:solidFill>
                            <a:srgbClr val="FFFF00"/>
                          </a:solidFill>
                        </a:rPr>
                        <a:t>(СН</a:t>
                      </a:r>
                      <a:r>
                        <a:rPr lang="ru-RU" sz="2200" b="1" baseline="-25000" dirty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ru-RU" sz="2200" b="1" dirty="0">
                          <a:solidFill>
                            <a:srgbClr val="FFFF00"/>
                          </a:solidFill>
                        </a:rPr>
                        <a:t>СООН)</a:t>
                      </a:r>
                      <a:r>
                        <a:rPr lang="ru-RU" sz="2200" b="1" baseline="-25000" dirty="0">
                          <a:solidFill>
                            <a:srgbClr val="FFFF00"/>
                          </a:solidFill>
                        </a:rPr>
                        <a:t>2</a:t>
                      </a:r>
                      <a:r>
                        <a:rPr lang="ru-RU" sz="2200" b="1" dirty="0">
                          <a:solidFill>
                            <a:srgbClr val="FFFF00"/>
                          </a:solidFill>
                        </a:rPr>
                        <a:t> → черные осадок</a:t>
                      </a:r>
                      <a:endParaRPr lang="ru-RU" sz="22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 – S – S – мостики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</a:tr>
              <a:tr h="72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Реакция </a:t>
                      </a:r>
                      <a:r>
                        <a:rPr lang="ru-RU" sz="2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Адамкевича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</a:rPr>
                        <a:t>Белок + </a:t>
                      </a:r>
                      <a:r>
                        <a:rPr lang="ru-RU" sz="2200" b="1" dirty="0" err="1">
                          <a:solidFill>
                            <a:schemeClr val="bg1"/>
                          </a:solidFill>
                        </a:rPr>
                        <a:t>глиоксалевую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</a:rPr>
                        <a:t> кислоту + Н</a:t>
                      </a:r>
                      <a:r>
                        <a:rPr lang="ru-RU" sz="2200" b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</a:rPr>
                        <a:t>SО</a:t>
                      </a:r>
                      <a:r>
                        <a:rPr lang="ru-RU" sz="2200" b="1" baseline="-25000" dirty="0">
                          <a:solidFill>
                            <a:schemeClr val="bg1"/>
                          </a:solidFill>
                        </a:rPr>
                        <a:t>4(КОНЦ.)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</a:rPr>
                        <a:t> → фиолетовое окрашивание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 </a:t>
                      </a:r>
                      <a:r>
                        <a:rPr lang="ru-RU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индольные</a:t>
                      </a:r>
                      <a:r>
                        <a:rPr lang="ru-RU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группировки</a:t>
                      </a:r>
                      <a:endParaRPr lang="ru-RU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/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285729"/>
            <a:ext cx="8358246" cy="8002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Цветные реакции на белок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61093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ФЕРМЕНТЫ (энзимы)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(от греческого «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эн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зюма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 - в дрожжах, или от латинского «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ферментум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 - закваска)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крупные глобулярные белки, действующие как катализаторы (молекулярная масса различных ферментов варьирует от 12 000 до 1 000 000 и более).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 пространственной организации ферменты состоят  из нескольких доменов и обычно обладают четвертичной структурой, т.е. состоят из нескольких цепей. Кроме того, ферменты могут иметь в своем составе и небелковые компоненты. Белковая часть носит название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апофермент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а небелковая – </a:t>
            </a:r>
            <a:r>
              <a:rPr kumimoji="0" lang="ru-RU" sz="23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кофактор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(если это простое неорганическое вещество, например Zn</a:t>
            </a:r>
            <a:r>
              <a:rPr kumimoji="0" lang="ru-RU" sz="2300" b="0" i="0" u="none" strike="noStrike" cap="none" normalizeH="0" baseline="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2+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Mg</a:t>
            </a:r>
            <a:r>
              <a:rPr kumimoji="0" lang="ru-RU" sz="2300" b="0" i="0" u="none" strike="noStrike" cap="none" normalizeH="0" baseline="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2+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) или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кофермент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коэнзим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) (если речь идет об органическом соединении). Апофермент и кофермент – образуют единый каталитический комплекс –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3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голофермент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 Компоненты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голофермента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по отдельности каталитически неактивны.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61093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Молекула фермента имеет активный центр. Активный центр состоит из двух участков – сорбционного (контактная площадка) и каталитического. Первый отвечает за связывание фермента с молекулой субстрата, а второй собственно за реакцию. Иногда фермент имеет один или несколько регуляторных (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аллостерический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) центров.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unga" pitchFamily="2"/>
              </a:rPr>
              <a:t>В общем, виде реакция с участием фермента протекает в три стадии: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unga" pitchFamily="2"/>
              </a:rPr>
              <a:t>1)  распознавание фермента Е субстратом  S;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unga" pitchFamily="2"/>
              </a:rPr>
              <a:t>2)  связывание фермента и субстрата с образованием активированного фермент – субстратного комплекса Е S по принципу «ключ-замок»;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unga" pitchFamily="2"/>
              </a:rPr>
              <a:t>3)  отделение продукта Р от фермента Е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unga" pitchFamily="2"/>
              </a:rPr>
              <a:t>Это позволяет написать следующее выражение: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unga" pitchFamily="2"/>
              </a:rPr>
              <a:t>Е + S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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Е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unga" pitchFamily="2"/>
                <a:sym typeface="Symbol" pitchFamily="18" charset="2"/>
              </a:rPr>
              <a:t>S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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Е + Р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4282" y="214290"/>
            <a:ext cx="8643998" cy="637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Рабочее название ферментов состоит из названия субстрата, на который он действует, указания на тип катализируемой реакции + окончание «аза».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Особенности ферментов как биологических катализаторов: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все ферменты белковой природы;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специфичность, фермент ускоряет определенную реакцию (исключение пищеварительные ферменты они ускоряют групповые реакции)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температурный интервал среды 35-50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определенная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среды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каждый фермент осуществляет от тысячи до сотни тысяч реакций в минуту (эффективность) например на образование того количества вещества, которое синтезируется в результате ферментативной реакции в течении 1 минуты в живом организме в отсутствии его потребовалось бы 300лет.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714380"/>
          </a:xfr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Немного истории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Белки были выделены в отдельный класс биологических молекул в XVIII веке в результате работ французского химика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Антуана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Фуркруа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и других учёных  Голландский химик Геррит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Мульдер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провёл анализ состава белков и выдвинул гипотезу, что практически все белки имеют сходную эмпирическую формулу. Термин «протеин» для обозначения подобных молекул был предложен в 1838 году сотрудником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Мульдера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Якобом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Берцелиусом. В 1836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Мулдер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предложил первую модель химического строения белков. Основываясь на теории радикалов он сформулировал понятие о минимальной структурной единице состава белка, C</a:t>
            </a:r>
            <a:r>
              <a:rPr lang="ru-RU" sz="2200" b="1" baseline="-25000" dirty="0" smtClean="0">
                <a:solidFill>
                  <a:schemeClr val="accent2">
                    <a:lumMod val="50000"/>
                  </a:schemeClr>
                </a:solidFill>
              </a:rPr>
              <a:t>16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ru-RU" sz="2200" b="1" baseline="-25000" dirty="0" smtClean="0">
                <a:solidFill>
                  <a:schemeClr val="accent2">
                    <a:lumMod val="50000"/>
                  </a:schemeClr>
                </a:solidFill>
              </a:rPr>
              <a:t>24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ru-RU" sz="2200" b="1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ru-RU" sz="2200" b="1" baseline="-25000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, которая была названа протеин (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Pr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), а теория - теорией протеина. По мере накопления новых данных о белках теория неоднократно подвергалась критике, но до конца 1850-х оставалась общепризнанной.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{FA2829D0-D221-4D2C-BB26-4EEA4C13DCD6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794252" cy="60928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1"/>
          <a:ext cx="8715436" cy="6648196"/>
        </p:xfrm>
        <a:graphic>
          <a:graphicData uri="http://schemas.openxmlformats.org/drawingml/2006/table">
            <a:tbl>
              <a:tblPr/>
              <a:tblGrid>
                <a:gridCol w="214314"/>
                <a:gridCol w="1857388"/>
                <a:gridCol w="6643734"/>
              </a:tblGrid>
              <a:tr h="2253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Функция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Характеристика функции.</a:t>
                      </a:r>
                      <a:endParaRPr lang="ru-RU" sz="1400" b="1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Georgia"/>
                          <a:ea typeface="Times New Roman"/>
                          <a:cs typeface="Arial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Строительная (структурная)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Участие в образовании всех клеточных мембран и органоидов клетки, а так же внеклеточных структур (кератин, коллаген, эластин) 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Georgia"/>
                          <a:ea typeface="Times New Roman"/>
                          <a:cs typeface="Arial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Транспортная 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Присоединение химических веществ – (например кислорода) или биологически активных веществ (гормонов) и перенос их к различным тканям и органам (гемоглобин, альбумин, мембранная АТФ - аза)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Georgia"/>
                          <a:ea typeface="Times New Roman"/>
                          <a:cs typeface="Arial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Двигательная (сократительная)</a:t>
                      </a:r>
                      <a:endParaRPr lang="ru-RU" sz="1400" b="1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Обеспечивает все виды движения, которые свойственны клеткам и организмам (актин, миозин)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Georgia"/>
                          <a:ea typeface="Times New Roman"/>
                          <a:cs typeface="Arial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Энергетическая 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Источник энергии для клетки. При распаде 1г белка до конечных продуктов выделяется 17,6кДж. Однако в качестве источника энергии белки используются тогда, когда другие израсходованы.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Georgia"/>
                          <a:ea typeface="Times New Roman"/>
                          <a:cs typeface="Arial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Защитная </a:t>
                      </a:r>
                      <a:endParaRPr lang="ru-RU" sz="1400" b="1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Образование в лейкоцитах особых белков-антител в ответ на поступление в организм чужеродного белка или микроорганизмов.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Georgia"/>
                          <a:ea typeface="Times New Roman"/>
                          <a:cs typeface="Arial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Регуляторная </a:t>
                      </a:r>
                      <a:endParaRPr lang="ru-RU" sz="1400" b="1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Многие белки выполняют функцию гормонов – веществ особым образом влияющих на активность ферментов – усиливающих или подавляющих ее (гистоны, инсулин, глюкагон, адренокортикотропный гормон)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Georgia"/>
                          <a:ea typeface="Times New Roman"/>
                          <a:cs typeface="Arial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Рецепторная 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Некоторые белки встроенные в клеточную мембрану, способны изменять свою третичную структуру в ответ на действие факторов внешней среды. Так происходит прием сигналов из внешней среды и передача команд в клетку (родопсин, </a:t>
                      </a:r>
                      <a:r>
                        <a:rPr lang="ru-RU" sz="1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фитохром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Georgia"/>
                          <a:ea typeface="Times New Roman"/>
                          <a:cs typeface="Arial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Каталитическая  </a:t>
                      </a:r>
                      <a:endParaRPr lang="ru-RU" sz="1400" b="1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Белки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– ферменты ускоряют химические реакции, протекающие в клетках, в десятки, сотни раз.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Georgia"/>
                          <a:ea typeface="Times New Roman"/>
                          <a:cs typeface="Arial"/>
                        </a:rPr>
                        <a:t>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Токсины 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Многие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eorgia"/>
                          <a:ea typeface="Times New Roman"/>
                          <a:cs typeface="Arial"/>
                        </a:rPr>
                        <a:t>белки яды, например змеиный яд, белки вирусов и бактерий.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28802"/>
            <a:ext cx="7772400" cy="29289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Примеры белков и их функций в организме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85728"/>
            <a:ext cx="4000528" cy="61436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Модель </a:t>
            </a:r>
            <a:r>
              <a:rPr lang="ru-RU" sz="2800" i="1" dirty="0" err="1" smtClean="0">
                <a:solidFill>
                  <a:schemeClr val="accent4">
                    <a:lumMod val="50000"/>
                  </a:schemeClr>
                </a:solidFill>
              </a:rPr>
              <a:t>тубулина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. Из этого белка построены микротрубочки. Они поддерживают форму клеток, перемещают цитоплазму и органеллы, растаскивают хромосомы при делении направляют потоки веществ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14282" y="857232"/>
            <a:ext cx="455114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4668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Модель альбумина из плазмы крови. В крови альбумин переносит жирные кислоты, пигменты и другие вещества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2"/>
          <a:srcRect r="13749" b="2719"/>
          <a:stretch>
            <a:fillRect/>
          </a:stretch>
        </p:blipFill>
        <p:spPr bwMode="auto">
          <a:xfrm>
            <a:off x="2571736" y="2000240"/>
            <a:ext cx="328614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4668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Коллаген — белок соединительной ткани.</a:t>
            </a:r>
            <a:b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Рисунок и фотография волокна соединительной ткани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8494" b="1866"/>
          <a:stretch>
            <a:fillRect/>
          </a:stretch>
        </p:blipFill>
        <p:spPr bwMode="auto">
          <a:xfrm>
            <a:off x="1529442" y="2000239"/>
            <a:ext cx="5921157" cy="457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Канал, переносящий через мембрану ионы калия у одной из бактерий (модель „резиновая лента“)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/>
          <a:srcRect l="3689" r="16394" b="4918"/>
          <a:stretch>
            <a:fillRect/>
          </a:stretch>
        </p:blipFill>
        <p:spPr bwMode="auto">
          <a:xfrm>
            <a:off x="2071670" y="1928802"/>
            <a:ext cx="5026525" cy="4485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Иммуноглобулины G и М в стенках почечных капилляров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5"/>
          <p:cNvPicPr>
            <a:picLocks noChangeAspect="1" noChangeArrowheads="1"/>
          </p:cNvPicPr>
          <p:nvPr/>
        </p:nvPicPr>
        <p:blipFill>
          <a:blip r:embed="rId2"/>
          <a:srcRect l="7500" t="3328" r="2457" b="1832"/>
          <a:stretch>
            <a:fillRect/>
          </a:stretch>
        </p:blipFill>
        <p:spPr bwMode="auto">
          <a:xfrm>
            <a:off x="1714479" y="2071678"/>
            <a:ext cx="6072231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Клетки, в которых красным помечен </a:t>
            </a:r>
            <a:b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i="1" dirty="0" err="1" smtClean="0">
                <a:solidFill>
                  <a:schemeClr val="accent4">
                    <a:lumMod val="50000"/>
                  </a:schemeClr>
                </a:solidFill>
              </a:rPr>
              <a:t>Е-кадгерин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, зелёным — кератин, а </a:t>
            </a:r>
            <a:r>
              <a:rPr lang="ru-RU" sz="2800" i="1" dirty="0" err="1" smtClean="0">
                <a:solidFill>
                  <a:schemeClr val="accent4">
                    <a:lumMod val="50000"/>
                  </a:schemeClr>
                </a:solidFill>
              </a:rPr>
              <a:t>голубым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 — ядра клеток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6"/>
          <p:cNvPicPr>
            <a:picLocks noChangeAspect="1" noChangeArrowheads="1"/>
          </p:cNvPicPr>
          <p:nvPr/>
        </p:nvPicPr>
        <p:blipFill>
          <a:blip r:embed="rId2"/>
          <a:srcRect l="9166" t="5085" r="2610" b="3390"/>
          <a:stretch>
            <a:fillRect/>
          </a:stretch>
        </p:blipFill>
        <p:spPr bwMode="auto">
          <a:xfrm>
            <a:off x="1714480" y="2285992"/>
            <a:ext cx="550072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0001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Актин и </a:t>
            </a:r>
            <a:r>
              <a:rPr lang="ru-RU" sz="2800" i="1" dirty="0" err="1" smtClean="0">
                <a:solidFill>
                  <a:schemeClr val="accent4">
                    <a:lumMod val="50000"/>
                  </a:schemeClr>
                </a:solidFill>
              </a:rPr>
              <a:t>тубулин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 в нейронах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 descr="7"/>
          <p:cNvPicPr>
            <a:picLocks noChangeAspect="1" noChangeArrowheads="1"/>
          </p:cNvPicPr>
          <p:nvPr/>
        </p:nvPicPr>
        <p:blipFill>
          <a:blip r:embed="rId2"/>
          <a:srcRect l="7792" b="3019"/>
          <a:stretch>
            <a:fillRect/>
          </a:stretch>
        </p:blipFill>
        <p:spPr bwMode="auto">
          <a:xfrm>
            <a:off x="2143108" y="1571612"/>
            <a:ext cx="507209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Антуан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Франсуа де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Фуркруа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основоположник изучения белков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Антуан Франсуа де Фуркруа, основоположник изучения белков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571736" y="2000240"/>
            <a:ext cx="3714776" cy="4189442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0715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Структура </a:t>
            </a:r>
            <a:r>
              <a:rPr lang="ru-RU" sz="2800" i="1" dirty="0" err="1" smtClean="0">
                <a:solidFill>
                  <a:schemeClr val="accent4">
                    <a:lumMod val="50000"/>
                  </a:schemeClr>
                </a:solidFill>
              </a:rPr>
              <a:t>пируватдегирогеназного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 ферментативного комплекса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1"/>
            <a:ext cx="5214974" cy="502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43800" cy="6191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Об авторе </a:t>
            </a:r>
          </a:p>
        </p:txBody>
      </p:sp>
      <p:pic>
        <p:nvPicPr>
          <p:cNvPr id="43011" name="Picture 2" descr="C:\Documents and Settings\Оля\Рабочий стол\Мои рисунки\сканер\img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643050"/>
            <a:ext cx="3086100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A3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86182" y="1000109"/>
            <a:ext cx="5072098" cy="563231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Веснина Ольга Владимировна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Дата  рождения – 4 января 1966 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Окончила Томский государственный педагогический институт имени Ленинского комсомола, биолого-химический факультет по специальности химия и биология, квалификация учитель средней школы в 1990г.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Работаю учителем химии биологии в МОУ Коломиногривская средняя общеобразовательная школа с 19 августа 1989г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Трудовой стаж 19 лет.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Преподаю химию 8 – 11 класс, информатику 5– 11 классы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2002г окончила курс «Сетевые технологии и глобальная компьютерная сеть» на базе Томского регионального центра Федерации Интернет Образования.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e-mail:  ov-vesnina@mail.ru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85750"/>
            <a:ext cx="8643998" cy="6215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0" indent="0" algn="ctr"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Первым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установил строение белков в 1902г.  выдающийся биохимик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Эмиль Герман Фишер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 (1852-1919). В начале 60-х гг. пептидная теория Фишера была доказана синтезом полипептида состоящего из 18 аминокислот. Первым белком, первичную структуру которого удалось расшифровать, был инсулин. Они количественно преобладают над всеми другими органическими соединениями в живой клетке, на их долю приходится до 50% общей массы органических веществ животной клетки.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Элементарный состав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711200" indent="-711200">
              <a:buBlip>
                <a:blip r:embed="rId2"/>
              </a:buBlip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Углерод  – 50 – 55%</a:t>
            </a:r>
          </a:p>
          <a:p>
            <a:pPr marL="711200" indent="-711200">
              <a:buBlip>
                <a:blip r:embed="rId2"/>
              </a:buBlip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Водород – 6,5 – 7,3%</a:t>
            </a:r>
          </a:p>
          <a:p>
            <a:pPr marL="711200" indent="-711200">
              <a:buBlip>
                <a:blip r:embed="rId2"/>
              </a:buBlip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Азот – 15 – 18%</a:t>
            </a:r>
          </a:p>
          <a:p>
            <a:pPr marL="711200" indent="-711200">
              <a:buBlip>
                <a:blip r:embed="rId2"/>
              </a:buBlip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Кислород – 21 – 24%</a:t>
            </a:r>
          </a:p>
          <a:p>
            <a:pPr marL="711200" indent="-711200">
              <a:buBlip>
                <a:blip r:embed="rId2"/>
              </a:buBlip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Сера – до 2,4%</a:t>
            </a:r>
          </a:p>
          <a:p>
            <a:pPr marL="711200" indent="-711200">
              <a:buBlip>
                <a:blip r:embed="rId2"/>
              </a:buBlip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 золы до 0,5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(Р,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Fе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Мg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Мn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64399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Аминокислотный состав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767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состав белков входят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18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L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-аминокислоты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два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 амида (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протеиногенны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)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000504"/>
            <a:ext cx="48577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Аминокислоты делятся на 7 групп по радикалу: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lvl="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Алифатические нейтральные аминокислоты – глицин, </a:t>
            </a:r>
            <a:r>
              <a:rPr lang="ru-RU" sz="2300" dirty="0" err="1" smtClean="0">
                <a:solidFill>
                  <a:schemeClr val="accent2">
                    <a:lumMod val="50000"/>
                  </a:schemeClr>
                </a:solidFill>
              </a:rPr>
              <a:t>аланин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</a:rPr>
              <a:t>валин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лейцин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изолейцин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Алифатические </a:t>
            </a:r>
            <a:r>
              <a:rPr lang="ru-RU" sz="2300" dirty="0" err="1" smtClean="0">
                <a:solidFill>
                  <a:schemeClr val="accent2">
                    <a:lumMod val="50000"/>
                  </a:schemeClr>
                </a:solidFill>
              </a:rPr>
              <a:t>гидроксиаминокислоты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 -  </a:t>
            </a:r>
            <a:r>
              <a:rPr lang="ru-RU" sz="2300" dirty="0" err="1" smtClean="0">
                <a:solidFill>
                  <a:schemeClr val="accent2">
                    <a:lumMod val="50000"/>
                  </a:schemeClr>
                </a:solidFill>
              </a:rPr>
              <a:t>серин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</a:rPr>
              <a:t>треонин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Серосодержащие аминокислоты – цистеин,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 метионин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Кислые аминокислоты и их амиды – аспарагиновая кислота и ее амид аспарагин, </a:t>
            </a:r>
            <a:r>
              <a:rPr lang="ru-RU" sz="2300" dirty="0" err="1" smtClean="0">
                <a:solidFill>
                  <a:schemeClr val="accent2">
                    <a:lumMod val="50000"/>
                  </a:schemeClr>
                </a:solidFill>
              </a:rPr>
              <a:t>глутаминовая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 кислота и ее амид </a:t>
            </a:r>
            <a:r>
              <a:rPr lang="ru-RU" sz="2300" dirty="0" err="1" smtClean="0">
                <a:solidFill>
                  <a:schemeClr val="accent2">
                    <a:lumMod val="50000"/>
                  </a:schemeClr>
                </a:solidFill>
              </a:rPr>
              <a:t>глутамин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Основные аминокислоты –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лизин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аргинин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 гистидин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Ароматические и гетероароматические аминокислоты –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</a:rPr>
              <a:t>фенилаланин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, тирозин,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триптофан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Циклические аминокислоты – </a:t>
            </a:r>
            <a:r>
              <a:rPr lang="ru-RU" sz="2300" dirty="0" err="1" smtClean="0">
                <a:solidFill>
                  <a:schemeClr val="accent2">
                    <a:lumMod val="50000"/>
                  </a:schemeClr>
                </a:solidFill>
              </a:rPr>
              <a:t>пролин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Clr>
                <a:schemeClr val="accent2">
                  <a:lumMod val="50000"/>
                </a:schemeClr>
              </a:buClr>
              <a:buAutoNum type="arabicPeriod"/>
            </a:pPr>
            <a:endParaRPr lang="ru-RU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Clr>
                <a:schemeClr val="accent2">
                  <a:lumMod val="50000"/>
                </a:schemeClr>
              </a:buClr>
              <a:buAutoNum type="arabicPeriod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Clr>
                <a:schemeClr val="accent2">
                  <a:lumMod val="50000"/>
                </a:schemeClr>
              </a:buClr>
              <a:buAutoNum type="arabicPeriod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1782</Words>
  <Application>Microsoft Office PowerPoint</Application>
  <PresentationFormat>Экран (4:3)</PresentationFormat>
  <Paragraphs>217</Paragraphs>
  <Slides>51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Белки     </vt:lpstr>
      <vt:lpstr>Содержание </vt:lpstr>
      <vt:lpstr>Определение </vt:lpstr>
      <vt:lpstr>Немного истории </vt:lpstr>
      <vt:lpstr>Антуан Франсуа де Фуркруа, основоположник изучения белков</vt:lpstr>
      <vt:lpstr>Слайд 6</vt:lpstr>
      <vt:lpstr>Элементарный состав</vt:lpstr>
      <vt:lpstr>Аминокислотный состав</vt:lpstr>
      <vt:lpstr>Аминокислоты делятся на 7 групп по радикалу:</vt:lpstr>
      <vt:lpstr>Алифатические нейтральные аминокислоты</vt:lpstr>
      <vt:lpstr>Алифатические гидроксиаминокислоты</vt:lpstr>
      <vt:lpstr>Серосодержащие аминокислоты</vt:lpstr>
      <vt:lpstr>Кислые аминокислоты и их амиды</vt:lpstr>
      <vt:lpstr>Основные аминокислоты</vt:lpstr>
      <vt:lpstr>Слайд 15</vt:lpstr>
      <vt:lpstr>Структуры белка</vt:lpstr>
      <vt:lpstr>Слайд 17</vt:lpstr>
      <vt:lpstr>Слайд 18</vt:lpstr>
      <vt:lpstr>Слайд 19</vt:lpstr>
      <vt:lpstr>Слайд 20</vt:lpstr>
      <vt:lpstr>Слайд 21</vt:lpstr>
      <vt:lpstr>Глобулярные белки</vt:lpstr>
      <vt:lpstr>Слайд 23</vt:lpstr>
      <vt:lpstr>Фибриллярные белки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Примеры белков и их функций в организме</vt:lpstr>
      <vt:lpstr>Модель тубулина. Из этого белка построены микротрубочки. Они поддерживают форму клеток, перемещают цитоплазму и органеллы, растаскивают хромосомы при делении направляют потоки веществ</vt:lpstr>
      <vt:lpstr>Модель альбумина из плазмы крови. В крови альбумин переносит жирные кислоты, пигменты и другие вещества</vt:lpstr>
      <vt:lpstr>Коллаген — белок соединительной ткани. Рисунок и фотография волокна соединительной ткани</vt:lpstr>
      <vt:lpstr>Канал, переносящий через мембрану ионы калия у одной из бактерий (модель „резиновая лента“)</vt:lpstr>
      <vt:lpstr>Иммуноглобулины G и М в стенках почечных капилляров</vt:lpstr>
      <vt:lpstr>Клетки, в которых красным помечен  Е-кадгерин, зелёным — кератин, а голубым — ядра клеток</vt:lpstr>
      <vt:lpstr>Актин и тубулин в нейронах</vt:lpstr>
      <vt:lpstr>Структура пируватдегирогеназного ферментативного комплекса</vt:lpstr>
      <vt:lpstr>Об авторе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Белки </dc:title>
  <dc:creator>Оля</dc:creator>
  <cp:lastModifiedBy>Оля</cp:lastModifiedBy>
  <cp:revision>55</cp:revision>
  <dcterms:created xsi:type="dcterms:W3CDTF">2008-05-04T16:52:35Z</dcterms:created>
  <dcterms:modified xsi:type="dcterms:W3CDTF">2009-04-29T12:57:41Z</dcterms:modified>
</cp:coreProperties>
</file>