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3"/>
  </p:notesMasterIdLst>
  <p:sldIdLst>
    <p:sldId id="266" r:id="rId2"/>
    <p:sldId id="277" r:id="rId3"/>
    <p:sldId id="278" r:id="rId4"/>
    <p:sldId id="284" r:id="rId5"/>
    <p:sldId id="279" r:id="rId6"/>
    <p:sldId id="282" r:id="rId7"/>
    <p:sldId id="283" r:id="rId8"/>
    <p:sldId id="285" r:id="rId9"/>
    <p:sldId id="286" r:id="rId10"/>
    <p:sldId id="280" r:id="rId11"/>
    <p:sldId id="281" r:id="rId12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840" y="-5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DABDB-5A6B-4194-8B0B-B90E44F7E889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62047-9B9B-4323-808E-979F4DED1F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3632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62047-9B9B-4323-808E-979F4DED1FB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7673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62047-9B9B-4323-808E-979F4DED1FB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670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62047-9B9B-4323-808E-979F4DED1FB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1194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62047-9B9B-4323-808E-979F4DED1FB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4669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62047-9B9B-4323-808E-979F4DED1FB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7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62047-9B9B-4323-808E-979F4DED1FB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2067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62047-9B9B-4323-808E-979F4DED1FB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0520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62047-9B9B-4323-808E-979F4DED1FB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6548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62047-9B9B-4323-808E-979F4DED1FB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6535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62047-9B9B-4323-808E-979F4DED1FB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538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62047-9B9B-4323-808E-979F4DED1FB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080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4869497-DFE1-46EA-8448-F69D06003AB7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B54BF32-F222-4FE1-9AF0-2ADFD500D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9497-DFE1-46EA-8448-F69D06003AB7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BF32-F222-4FE1-9AF0-2ADFD500D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9497-DFE1-46EA-8448-F69D06003AB7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BF32-F222-4FE1-9AF0-2ADFD500D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9497-DFE1-46EA-8448-F69D06003AB7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BF32-F222-4FE1-9AF0-2ADFD500D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9497-DFE1-46EA-8448-F69D06003AB7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BF32-F222-4FE1-9AF0-2ADFD500D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9497-DFE1-46EA-8448-F69D06003AB7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BF32-F222-4FE1-9AF0-2ADFD500DE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9497-DFE1-46EA-8448-F69D06003AB7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BF32-F222-4FE1-9AF0-2ADFD500DE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9497-DFE1-46EA-8448-F69D06003AB7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BF32-F222-4FE1-9AF0-2ADFD500D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9497-DFE1-46EA-8448-F69D06003AB7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BF32-F222-4FE1-9AF0-2ADFD500D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4869497-DFE1-46EA-8448-F69D06003AB7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B54BF32-F222-4FE1-9AF0-2ADFD500D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4869497-DFE1-46EA-8448-F69D06003AB7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B54BF32-F222-4FE1-9AF0-2ADFD500D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4869497-DFE1-46EA-8448-F69D06003AB7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B54BF32-F222-4FE1-9AF0-2ADFD500D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pedsovet.org/forum/index.php?autocom=blog&amp;blogid=498&amp;showentry=4682" TargetMode="External"/><Relationship Id="rId3" Type="http://schemas.openxmlformats.org/officeDocument/2006/relationships/hyperlink" Target="http://avervision.ru/metod/" TargetMode="External"/><Relationship Id="rId7" Type="http://schemas.openxmlformats.org/officeDocument/2006/relationships/hyperlink" Target="https://www.youtube.com/watch?v=66mE82jWkD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sportal.ru/nachalnaya-shkola/obshchepedagogicheskie-tekhnologii/rabota-s-dokument-kameroy" TargetMode="External"/><Relationship Id="rId5" Type="http://schemas.openxmlformats.org/officeDocument/2006/relationships/hyperlink" Target="http://www.smarttech.ru/camera.html" TargetMode="External"/><Relationship Id="rId4" Type="http://schemas.openxmlformats.org/officeDocument/2006/relationships/hyperlink" Target="http://elearn.irro.ru/upload/files/personal-folders/5/instrukciya_dokument_kamera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7944" y="1268760"/>
            <a:ext cx="3960440" cy="305222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002060"/>
                </a:solidFill>
              </a:rPr>
              <a:t>Использование </a:t>
            </a:r>
            <a:r>
              <a:rPr lang="ru-RU" sz="2800" dirty="0">
                <a:solidFill>
                  <a:srgbClr val="002060"/>
                </a:solidFill>
              </a:rPr>
              <a:t>документ-камеры для повышения эффективности обучения на разных этапах урока 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(мастер-класс)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47414" y="194946"/>
            <a:ext cx="7410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ИКТ в работе </a:t>
            </a:r>
            <a:r>
              <a:rPr lang="ru-RU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учителя-предметника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4221088"/>
            <a:ext cx="5760219" cy="1779588"/>
          </a:xfrm>
        </p:spPr>
        <p:txBody>
          <a:bodyPr>
            <a:noAutofit/>
          </a:bodyPr>
          <a:lstStyle/>
          <a:p>
            <a:pPr algn="r" eaLnBrk="1" hangingPunct="1"/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Новиченко </a:t>
            </a:r>
            <a:endParaRPr lang="en-US" altLang="ru-RU" sz="20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r" eaLnBrk="1" hangingPunct="1"/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Ирина Васильевна</a:t>
            </a: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,</a:t>
            </a:r>
            <a:endParaRPr lang="ru-RU" altLang="ru-RU" sz="20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r" eaLnBrk="1" hangingPunct="1"/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учитель химии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26" name="Picture 2" descr="C:\Users\Alla\Desktop\IMG_00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2587470" cy="3449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660055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Практическая работа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119257"/>
            <a:ext cx="7416824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+mj-lt"/>
              </a:rPr>
              <a:t>Создание участниками мастер-класса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коллективной учебной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мини-презентации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 с помощью документ-камеры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Подготовка материалов для последующей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+mj-lt"/>
              </a:rPr>
              <a:t>       публикации в сети. </a:t>
            </a:r>
            <a:endParaRPr lang="ru-RU" sz="4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10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Рекомендуемые материалы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844824"/>
            <a:ext cx="7488832" cy="4608512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+mj-lt"/>
              </a:rPr>
              <a:t>Методические </a:t>
            </a:r>
            <a:r>
              <a:rPr lang="ru-RU" dirty="0" smtClean="0">
                <a:latin typeface="+mj-lt"/>
              </a:rPr>
              <a:t>материалы сайта </a:t>
            </a:r>
            <a:r>
              <a:rPr lang="en-US" dirty="0" smtClean="0">
                <a:latin typeface="+mj-lt"/>
              </a:rPr>
              <a:t>Aver</a:t>
            </a:r>
            <a:r>
              <a:rPr lang="de-DE" dirty="0">
                <a:latin typeface="+mj-lt"/>
              </a:rPr>
              <a:t>V</a:t>
            </a:r>
            <a:r>
              <a:rPr lang="en-US" dirty="0" err="1" smtClean="0">
                <a:latin typeface="+mj-lt"/>
              </a:rPr>
              <a:t>ision</a:t>
            </a:r>
            <a:r>
              <a:rPr lang="en-US" dirty="0" smtClean="0">
                <a:latin typeface="+mj-lt"/>
              </a:rPr>
              <a:t> - </a:t>
            </a:r>
            <a:r>
              <a:rPr lang="en-US" dirty="0" smtClean="0">
                <a:latin typeface="+mj-lt"/>
                <a:hlinkClick r:id="rId3"/>
              </a:rPr>
              <a:t>http</a:t>
            </a:r>
            <a:r>
              <a:rPr lang="en-US" dirty="0">
                <a:latin typeface="+mj-lt"/>
                <a:hlinkClick r:id="rId3"/>
              </a:rPr>
              <a:t>://avervision.ru/metod</a:t>
            </a:r>
            <a:r>
              <a:rPr lang="en-US" dirty="0" smtClean="0">
                <a:latin typeface="+mj-lt"/>
                <a:hlinkClick r:id="rId3"/>
              </a:rPr>
              <a:t>/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ДОКУМЕНТ-КАМЕРА. Инструктивно-методические материалы </a:t>
            </a:r>
            <a:r>
              <a:rPr lang="ru-RU" dirty="0">
                <a:latin typeface="+mj-lt"/>
              </a:rPr>
              <a:t>для педагога. Москва. </a:t>
            </a:r>
            <a:r>
              <a:rPr lang="ru-RU" dirty="0" err="1">
                <a:latin typeface="+mj-lt"/>
              </a:rPr>
              <a:t>БизнесМеридиан</a:t>
            </a:r>
            <a:r>
              <a:rPr lang="ru-RU" dirty="0" smtClean="0">
                <a:latin typeface="+mj-lt"/>
              </a:rPr>
              <a:t>. 2011 - </a:t>
            </a:r>
            <a:r>
              <a:rPr lang="en-US" dirty="0">
                <a:latin typeface="+mj-lt"/>
                <a:hlinkClick r:id="rId4"/>
              </a:rPr>
              <a:t>http://</a:t>
            </a:r>
            <a:r>
              <a:rPr lang="en-US" dirty="0" smtClean="0">
                <a:latin typeface="+mj-lt"/>
                <a:hlinkClick r:id="rId4"/>
              </a:rPr>
              <a:t>elearn.irro.ru/upload/files/personal-folders/5/instrukciya_dokument_kamera.pdf</a:t>
            </a:r>
            <a:endParaRPr lang="ru-RU" dirty="0" smtClean="0">
              <a:latin typeface="+mj-lt"/>
            </a:endParaRPr>
          </a:p>
          <a:p>
            <a:r>
              <a:rPr lang="ru-RU" dirty="0">
                <a:latin typeface="+mj-lt"/>
              </a:rPr>
              <a:t>Документ-камера </a:t>
            </a:r>
            <a:r>
              <a:rPr lang="en-US" dirty="0" smtClean="0">
                <a:latin typeface="+mj-lt"/>
              </a:rPr>
              <a:t>SMART</a:t>
            </a:r>
            <a:r>
              <a:rPr lang="ru-RU" dirty="0" smtClean="0">
                <a:latin typeface="+mj-lt"/>
              </a:rPr>
              <a:t> - </a:t>
            </a:r>
            <a:r>
              <a:rPr lang="en-US" dirty="0" smtClean="0">
                <a:latin typeface="+mj-lt"/>
                <a:hlinkClick r:id="rId5"/>
              </a:rPr>
              <a:t>http</a:t>
            </a:r>
            <a:r>
              <a:rPr lang="en-US" dirty="0">
                <a:latin typeface="+mj-lt"/>
                <a:hlinkClick r:id="rId5"/>
              </a:rPr>
              <a:t>://</a:t>
            </a:r>
            <a:r>
              <a:rPr lang="en-US" dirty="0" smtClean="0">
                <a:latin typeface="+mj-lt"/>
                <a:hlinkClick r:id="rId5"/>
              </a:rPr>
              <a:t>www.smarttech.ru/camera.html</a:t>
            </a:r>
            <a:endParaRPr lang="ru-RU" dirty="0" smtClean="0">
              <a:latin typeface="+mj-lt"/>
            </a:endParaRPr>
          </a:p>
          <a:p>
            <a:r>
              <a:rPr lang="ru-RU" dirty="0">
                <a:latin typeface="+mj-lt"/>
              </a:rPr>
              <a:t>Ульрих Ирина Вячеславовна. Работа с </a:t>
            </a:r>
            <a:r>
              <a:rPr lang="ru-RU" dirty="0" smtClean="0">
                <a:latin typeface="+mj-lt"/>
              </a:rPr>
              <a:t>документ-камерой - </a:t>
            </a:r>
            <a:r>
              <a:rPr lang="en-US" dirty="0">
                <a:latin typeface="+mj-lt"/>
                <a:hlinkClick r:id="rId6"/>
              </a:rPr>
              <a:t>http://nsportal.ru/nachalnaya-shkola/obshchepedagogicheskie-tekhnologii/rabota-s-dokument-kameroy 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Яценко </a:t>
            </a:r>
            <a:r>
              <a:rPr lang="ru-RU" dirty="0">
                <a:latin typeface="+mj-lt"/>
              </a:rPr>
              <a:t>Наталья </a:t>
            </a:r>
            <a:r>
              <a:rPr lang="ru-RU" dirty="0" smtClean="0">
                <a:latin typeface="+mj-lt"/>
              </a:rPr>
              <a:t>Александровна. Документ-камера </a:t>
            </a:r>
            <a:r>
              <a:rPr lang="ru-RU" dirty="0">
                <a:latin typeface="+mj-lt"/>
              </a:rPr>
              <a:t>для рабочего стола - </a:t>
            </a:r>
            <a:r>
              <a:rPr lang="ru-RU" dirty="0">
                <a:latin typeface="+mj-lt"/>
                <a:hlinkClick r:id="rId7"/>
              </a:rPr>
              <a:t>https://</a:t>
            </a:r>
            <a:r>
              <a:rPr lang="ru-RU" dirty="0" smtClean="0">
                <a:latin typeface="+mj-lt"/>
                <a:hlinkClick r:id="rId7"/>
              </a:rPr>
              <a:t>www.youtube.com/watch?v=66mE82jWkD0</a:t>
            </a:r>
            <a:r>
              <a:rPr lang="ru-RU" dirty="0" smtClean="0">
                <a:latin typeface="+mj-lt"/>
              </a:rPr>
              <a:t> </a:t>
            </a:r>
          </a:p>
          <a:p>
            <a:r>
              <a:rPr lang="ru-RU" dirty="0">
                <a:latin typeface="+mj-lt"/>
              </a:rPr>
              <a:t>160 способов использования документ-камеры. Составил Кен </a:t>
            </a:r>
            <a:r>
              <a:rPr lang="ru-RU" dirty="0" err="1">
                <a:latin typeface="+mj-lt"/>
              </a:rPr>
              <a:t>Ройал</a:t>
            </a:r>
            <a:r>
              <a:rPr lang="ru-RU" dirty="0">
                <a:latin typeface="+mj-lt"/>
              </a:rPr>
              <a:t>. Перевод с английского </a:t>
            </a:r>
            <a:r>
              <a:rPr lang="ru-RU" dirty="0" err="1" smtClean="0">
                <a:latin typeface="+mj-lt"/>
              </a:rPr>
              <a:t>О.М.Корчажкиной</a:t>
            </a:r>
            <a:r>
              <a:rPr lang="ru-RU" dirty="0" smtClean="0">
                <a:latin typeface="+mj-lt"/>
              </a:rPr>
              <a:t>. </a:t>
            </a:r>
            <a:r>
              <a:rPr lang="en-US" dirty="0" smtClean="0">
                <a:latin typeface="+mj-lt"/>
                <a:hlinkClick r:id="rId8"/>
              </a:rPr>
              <a:t>http</a:t>
            </a:r>
            <a:r>
              <a:rPr lang="en-US" dirty="0">
                <a:latin typeface="+mj-lt"/>
                <a:hlinkClick r:id="rId8"/>
              </a:rPr>
              <a:t>://pedsovet.org/forum/index.php?autocom=blog&amp;blogid=498&amp;showentry=4682</a:t>
            </a:r>
            <a:endParaRPr lang="ru-RU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496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Цель </a:t>
            </a:r>
            <a:r>
              <a:rPr lang="ru-RU" b="1" dirty="0" smtClean="0">
                <a:solidFill>
                  <a:srgbClr val="002060"/>
                </a:solidFill>
              </a:rPr>
              <a:t>мастер-класса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 smtClean="0">
                <a:solidFill>
                  <a:srgbClr val="002060"/>
                </a:solidFill>
                <a:latin typeface="+mj-lt"/>
              </a:rPr>
              <a:t>показать </a:t>
            </a:r>
            <a:r>
              <a:rPr lang="ru-RU" sz="3600" dirty="0">
                <a:solidFill>
                  <a:srgbClr val="002060"/>
                </a:solidFill>
                <a:latin typeface="+mj-lt"/>
              </a:rPr>
              <a:t>возможности использования документ – камеры для работы учителя на уроке и создания учебных пособий.</a:t>
            </a:r>
          </a:p>
          <a:p>
            <a:pPr algn="just"/>
            <a:endParaRPr lang="ru-RU" sz="36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571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Оборудование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+mj-lt"/>
              </a:rPr>
              <a:t>1. Компьютер и мультимедийный проектор.</a:t>
            </a:r>
          </a:p>
          <a:p>
            <a:r>
              <a:rPr lang="ru-RU" dirty="0">
                <a:solidFill>
                  <a:srgbClr val="002060"/>
                </a:solidFill>
                <a:latin typeface="+mj-lt"/>
              </a:rPr>
              <a:t>2. Документ-камера.</a:t>
            </a:r>
          </a:p>
          <a:p>
            <a:r>
              <a:rPr lang="ru-RU" dirty="0">
                <a:solidFill>
                  <a:srgbClr val="002060"/>
                </a:solidFill>
                <a:latin typeface="+mj-lt"/>
              </a:rPr>
              <a:t>3. Приборы для демонстрации учебного эксперимента, микроскоп.</a:t>
            </a:r>
          </a:p>
          <a:p>
            <a:r>
              <a:rPr lang="ru-RU" dirty="0">
                <a:solidFill>
                  <a:srgbClr val="002060"/>
                </a:solidFill>
                <a:latin typeface="+mj-lt"/>
              </a:rPr>
              <a:t>4. Раздаточный материал для создания презентации при помощи документ-камеры.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3080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10262"/>
            <a:ext cx="7520716" cy="1202485"/>
          </a:xfrm>
        </p:spPr>
        <p:txBody>
          <a:bodyPr>
            <a:noAutofit/>
          </a:bodyPr>
          <a:lstStyle/>
          <a:p>
            <a:r>
              <a:rPr lang="ru-RU" sz="4000" dirty="0" smtClean="0"/>
              <a:t>Документ-камера. Устройство.</a:t>
            </a:r>
            <a:endParaRPr lang="ru-RU" sz="4000" dirty="0"/>
          </a:p>
        </p:txBody>
      </p:sp>
      <p:pic>
        <p:nvPicPr>
          <p:cNvPr id="3074" name="Picture 2" descr="C:\Users\Alla\Desktop\otobrageni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0707"/>
            <a:ext cx="3785517" cy="4100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lla\Desktop\otobrageni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51379"/>
            <a:ext cx="2748666" cy="41298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6546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Варианты подключения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556792"/>
            <a:ext cx="6912768" cy="12961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100" b="1" dirty="0">
                <a:solidFill>
                  <a:srgbClr val="002060"/>
                </a:solidFill>
                <a:latin typeface="+mj-lt"/>
              </a:rPr>
              <a:t>Демонстрация устройства и возможностей нового ресурса</a:t>
            </a:r>
            <a:r>
              <a:rPr lang="ru-RU" sz="3100" dirty="0">
                <a:solidFill>
                  <a:srgbClr val="002060"/>
                </a:solidFill>
                <a:latin typeface="+mj-lt"/>
              </a:rPr>
              <a:t> – документ-камеры  для эффективной работы учителя и учащихся на </a:t>
            </a:r>
            <a:r>
              <a:rPr lang="ru-RU" sz="3100" dirty="0" smtClean="0">
                <a:solidFill>
                  <a:srgbClr val="002060"/>
                </a:solidFill>
                <a:latin typeface="+mj-lt"/>
              </a:rPr>
              <a:t>уроке</a:t>
            </a:r>
            <a:r>
              <a:rPr lang="en-US" sz="3100" dirty="0">
                <a:solidFill>
                  <a:srgbClr val="002060"/>
                </a:solidFill>
                <a:latin typeface="+mj-lt"/>
              </a:rPr>
              <a:t>.</a:t>
            </a:r>
            <a:endParaRPr lang="ru-RU" dirty="0">
              <a:solidFill>
                <a:srgbClr val="002060"/>
              </a:solidFill>
              <a:latin typeface="+mj-lt"/>
            </a:endParaRPr>
          </a:p>
          <a:p>
            <a:endParaRPr lang="ru-RU" dirty="0"/>
          </a:p>
        </p:txBody>
      </p:sp>
      <p:pic>
        <p:nvPicPr>
          <p:cNvPr id="1026" name="Picture 2" descr="C:\Users\Alla\Desktop\00\Ris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36159"/>
            <a:ext cx="3312368" cy="29234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lla\Desktop\00\Ris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78575"/>
            <a:ext cx="3240360" cy="28386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0549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80919" cy="120248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Педагогические возможности: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844824"/>
            <a:ext cx="7488832" cy="4238285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002060"/>
              </a:solidFill>
              <a:latin typeface="+mj-lt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+mj-lt"/>
              </a:rPr>
              <a:t>подготовка и демонстрация учебных пособий;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+mj-lt"/>
              </a:rPr>
              <a:t>контроль знаний и анализ работы;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+mj-lt"/>
              </a:rPr>
              <a:t>организация само- и взаимоконтроля знаний;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+mj-lt"/>
              </a:rPr>
              <a:t>создание проблемных ситуаций;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+mj-lt"/>
              </a:rPr>
              <a:t>демонстрация учебного эксперимента и наглядных пособий малого размера;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+mj-lt"/>
              </a:rPr>
              <a:t>создание презентаций, видеофильмов, интерактивных плакатов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1204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Подготовка </a:t>
            </a:r>
            <a:r>
              <a:rPr lang="ru-RU" dirty="0">
                <a:solidFill>
                  <a:srgbClr val="002060"/>
                </a:solidFill>
              </a:rPr>
              <a:t>и демонстрация учебных пособий</a:t>
            </a:r>
            <a:endParaRPr lang="ru-RU" dirty="0"/>
          </a:p>
        </p:txBody>
      </p:sp>
      <p:pic>
        <p:nvPicPr>
          <p:cNvPr id="2050" name="Picture 2" descr="C:\Users\Alla\Desktop\00\qpc20-doll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4864"/>
            <a:ext cx="5557471" cy="37026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6777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Демонстрация </a:t>
            </a:r>
            <a:r>
              <a:rPr lang="ru-RU" sz="3600" dirty="0">
                <a:solidFill>
                  <a:srgbClr val="002060"/>
                </a:solidFill>
              </a:rPr>
              <a:t>учебного эксперимента и наглядных пособий малого размера</a:t>
            </a:r>
            <a:endParaRPr lang="ru-RU" sz="3600" dirty="0"/>
          </a:p>
        </p:txBody>
      </p:sp>
      <p:pic>
        <p:nvPicPr>
          <p:cNvPr id="4098" name="Picture 2" descr="C:\Users\Alla\Desktop\2014-03-22_1845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20888"/>
            <a:ext cx="5380732" cy="3492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0801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44467"/>
            <a:ext cx="7967290" cy="1202485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160 способов использования </a:t>
            </a:r>
            <a:r>
              <a:rPr lang="ru-RU" sz="4000" dirty="0" smtClean="0"/>
              <a:t>документ-камеры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lla\Desktop\2014-03-22_190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5429250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lla\Desktop\2014-03-22_1900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45024"/>
            <a:ext cx="5429250" cy="2695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8991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0000"/>
  <p:tag name="ISPRING_RESOURCE_PATHS_HASH_2" val="7e2772ddb71ca60c745a625f17d38a525d93cb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1010</TotalTime>
  <Words>262</Words>
  <Application>Microsoft Office PowerPoint</Application>
  <PresentationFormat>Экран (4:3)</PresentationFormat>
  <Paragraphs>49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Кнопка</vt:lpstr>
      <vt:lpstr>Использование документ-камеры для повышения эффективности обучения на разных этапах урока  (мастер-класс)</vt:lpstr>
      <vt:lpstr>Цель мастер-класса </vt:lpstr>
      <vt:lpstr>Оборудование </vt:lpstr>
      <vt:lpstr>Документ-камера. Устройство.</vt:lpstr>
      <vt:lpstr>Варианты подключения </vt:lpstr>
      <vt:lpstr>Педагогические возможности: </vt:lpstr>
      <vt:lpstr>Подготовка и демонстрация учебных пособий</vt:lpstr>
      <vt:lpstr>Демонстрация учебного эксперимента и наглядных пособий малого размера</vt:lpstr>
      <vt:lpstr>160 способов использования документ-камеры </vt:lpstr>
      <vt:lpstr>Практическая работа</vt:lpstr>
      <vt:lpstr>Рекомендуемые материалы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Alla</dc:creator>
  <cp:lastModifiedBy>Новиченко </cp:lastModifiedBy>
  <cp:revision>75</cp:revision>
  <dcterms:created xsi:type="dcterms:W3CDTF">2013-11-27T09:40:25Z</dcterms:created>
  <dcterms:modified xsi:type="dcterms:W3CDTF">2014-04-22T12:52:19Z</dcterms:modified>
</cp:coreProperties>
</file>