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8" r:id="rId3"/>
    <p:sldId id="259" r:id="rId4"/>
    <p:sldId id="261" r:id="rId5"/>
    <p:sldId id="260" r:id="rId6"/>
    <p:sldId id="257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76" r:id="rId29"/>
    <p:sldId id="281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98F3A-F2B7-4EF2-A098-51E6B334E768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C8923-1461-45F7-B6F7-BB02A2FF0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39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82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7DCA-B081-458B-A358-A1225E3E775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5D5D589-9FCC-43CB-897D-50D3BB6BD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0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7DCA-B081-458B-A358-A1225E3E775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5D5D589-9FCC-43CB-897D-50D3BB6BD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6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7DCA-B081-458B-A358-A1225E3E775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5D5D589-9FCC-43CB-897D-50D3BB6BD64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989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7DCA-B081-458B-A358-A1225E3E775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5D5D589-9FCC-43CB-897D-50D3BB6BD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4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7DCA-B081-458B-A358-A1225E3E775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5D5D589-9FCC-43CB-897D-50D3BB6BD6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1608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7DCA-B081-458B-A358-A1225E3E775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5D5D589-9FCC-43CB-897D-50D3BB6BD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12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7DCA-B081-458B-A358-A1225E3E775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D589-9FCC-43CB-897D-50D3BB6BD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99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7DCA-B081-458B-A358-A1225E3E775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D589-9FCC-43CB-897D-50D3BB6BD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6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CA098A-10B8-4061-9D25-17A8776F18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706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7DCA-B081-458B-A358-A1225E3E775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D589-9FCC-43CB-897D-50D3BB6BD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4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7DCA-B081-458B-A358-A1225E3E775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5D5D589-9FCC-43CB-897D-50D3BB6BD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5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7DCA-B081-458B-A358-A1225E3E775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5D5D589-9FCC-43CB-897D-50D3BB6BD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3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7DCA-B081-458B-A358-A1225E3E775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5D5D589-9FCC-43CB-897D-50D3BB6BD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7DCA-B081-458B-A358-A1225E3E775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D589-9FCC-43CB-897D-50D3BB6BD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8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7DCA-B081-458B-A358-A1225E3E775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D589-9FCC-43CB-897D-50D3BB6BD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9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7DCA-B081-458B-A358-A1225E3E775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D589-9FCC-43CB-897D-50D3BB6BD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1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7DCA-B081-458B-A358-A1225E3E775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5D5D589-9FCC-43CB-897D-50D3BB6BD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5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7DCA-B081-458B-A358-A1225E3E775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D5D589-9FCC-43CB-897D-50D3BB6BD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9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asetop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asetop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asetop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asetop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asetop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asetop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asetop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asetop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asetop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areer.passion.ru/part/2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job.dznhmao.ru/home.aspx" TargetMode="External"/><Relationship Id="rId3" Type="http://schemas.openxmlformats.org/officeDocument/2006/relationships/hyperlink" Target="http://bs-life.ru/rabota/personal/professii2014.html" TargetMode="External"/><Relationship Id="rId7" Type="http://schemas.openxmlformats.org/officeDocument/2006/relationships/hyperlink" Target="http://86pu13-nyagan.edusite.ru/DswMedia/zapiskakprognozu.docx" TargetMode="External"/><Relationship Id="rId2" Type="http://schemas.openxmlformats.org/officeDocument/2006/relationships/hyperlink" Target="http://working-papers.ru/samye-vysokooplachivaemye-professi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-xecutive.ru/career/adviser/1355610/" TargetMode="External"/><Relationship Id="rId5" Type="http://schemas.openxmlformats.org/officeDocument/2006/relationships/hyperlink" Target="http://career.passion.ru/novosti-i-sobytiya/karera/samye-defitsitnye-i-vysokooplachivaemye-professii-v-rossii.htm" TargetMode="External"/><Relationship Id="rId4" Type="http://schemas.openxmlformats.org/officeDocument/2006/relationships/hyperlink" Target="http://basetop.ru/samyie-defitsitnyie-professii-v-rossi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orking-papers.ru/professija-logistik" TargetMode="External"/><Relationship Id="rId3" Type="http://schemas.openxmlformats.org/officeDocument/2006/relationships/hyperlink" Target="http://working-papers.ru/professija-programmist" TargetMode="External"/><Relationship Id="rId7" Type="http://schemas.openxmlformats.org/officeDocument/2006/relationships/hyperlink" Target="http://working-papers.ru/professija-marketolog" TargetMode="External"/><Relationship Id="rId2" Type="http://schemas.openxmlformats.org/officeDocument/2006/relationships/hyperlink" Target="http://working-papers.ru/professija-finansovyj-direk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rking-papers.ru/professija-menedzher-po-zakupkam" TargetMode="External"/><Relationship Id="rId5" Type="http://schemas.openxmlformats.org/officeDocument/2006/relationships/hyperlink" Target="http://working-papers.ru/professija-menedzher-po-prodazham" TargetMode="External"/><Relationship Id="rId10" Type="http://schemas.openxmlformats.org/officeDocument/2006/relationships/hyperlink" Target="http://working-papers.ru/professija-analitik" TargetMode="External"/><Relationship Id="rId4" Type="http://schemas.openxmlformats.org/officeDocument/2006/relationships/hyperlink" Target="http://working-papers.ru/professija-jurist" TargetMode="External"/><Relationship Id="rId9" Type="http://schemas.openxmlformats.org/officeDocument/2006/relationships/hyperlink" Target="http://working-papers.ru/professija-audito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orking-papers.ru/professija-anesteziolog" TargetMode="External"/><Relationship Id="rId7" Type="http://schemas.openxmlformats.org/officeDocument/2006/relationships/hyperlink" Target="http://working-papers.ru/professija-psihiatr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orking-papers.ru/professija-stomatolog" TargetMode="External"/><Relationship Id="rId5" Type="http://schemas.openxmlformats.org/officeDocument/2006/relationships/hyperlink" Target="http://working-papers.ru/professija-terapevt" TargetMode="External"/><Relationship Id="rId4" Type="http://schemas.openxmlformats.org/officeDocument/2006/relationships/hyperlink" Target="http://working-papers.ru/professija-ginekolo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Востребованные профессии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1781" y="5550378"/>
            <a:ext cx="6600451" cy="1126283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Подготовила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кл.руководитель</a:t>
            </a:r>
            <a:r>
              <a:rPr lang="ru-RU" dirty="0" smtClean="0"/>
              <a:t> 11В класса</a:t>
            </a:r>
          </a:p>
          <a:p>
            <a:pPr algn="r"/>
            <a:r>
              <a:rPr lang="ru-RU" dirty="0" smtClean="0"/>
              <a:t>ЛГ МБОУ «СОШ№5» </a:t>
            </a:r>
          </a:p>
          <a:p>
            <a:pPr algn="r"/>
            <a:r>
              <a:rPr lang="ru-RU" dirty="0" smtClean="0"/>
              <a:t>Шаповалова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6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9047" y="0"/>
            <a:ext cx="8634953" cy="1280890"/>
          </a:xfrm>
          <a:prstGeom prst="rect">
            <a:avLst/>
          </a:prstGeom>
          <a:ln/>
        </p:spPr>
        <p:txBody>
          <a:bodyPr vert="horz" lIns="90000" tIns="46800" rIns="90000" bIns="4680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Самые высокооплачиваемые  профессии в России в 2014 году (Сайт Деловая жизнь)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AutoShape 9" descr="Новый порядок расчета субсидий на жилье для военных в 2014 году"/>
          <p:cNvSpPr>
            <a:spLocks noChangeAspect="1" noChangeArrowheads="1"/>
          </p:cNvSpPr>
          <p:nvPr/>
        </p:nvSpPr>
        <p:spPr bwMode="auto">
          <a:xfrm>
            <a:off x="120650" y="-349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-101515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3" descr="Новый порядок расчета субсидий на жилье для военных в 2014 году"/>
          <p:cNvSpPr>
            <a:spLocks noChangeAspect="1" noChangeArrowheads="1"/>
          </p:cNvSpPr>
          <p:nvPr/>
        </p:nvSpPr>
        <p:spPr bwMode="auto">
          <a:xfrm>
            <a:off x="8240003" y="1524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35291" y="1280890"/>
            <a:ext cx="8267307" cy="5449848"/>
          </a:xfrm>
        </p:spPr>
        <p:txBody>
          <a:bodyPr>
            <a:no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600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седьмом месте среди популярных профессий 2014 года находится </a:t>
            </a:r>
            <a:r>
              <a:rPr lang="ru-RU" alt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стилист – визажист</a:t>
            </a:r>
            <a:r>
              <a:rPr lang="ru-RU" altLang="ru-RU" sz="1600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Эта профессия прочно находится в десятке самых перспективных уже несколько лет подряд.  На зарплату </a:t>
            </a:r>
            <a:r>
              <a:rPr lang="ru-RU" altLang="ru-RU" sz="1600" u="sng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45 до 70 тысяч </a:t>
            </a:r>
            <a:r>
              <a:rPr lang="ru-RU" altLang="ru-RU" sz="1600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рассчитывать </a:t>
            </a:r>
            <a:r>
              <a:rPr lang="ru-RU" altLang="ru-RU" sz="1600" dirty="0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600" dirty="0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Восьмое </a:t>
            </a:r>
            <a:r>
              <a:rPr lang="ru-RU" altLang="ru-RU" sz="1600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рейтинга занимает </a:t>
            </a:r>
            <a:r>
              <a:rPr lang="ru-RU" alt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шеф – повар </a:t>
            </a:r>
            <a:r>
              <a:rPr lang="ru-RU" altLang="ru-RU" sz="1600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заработной платой от </a:t>
            </a:r>
            <a:r>
              <a:rPr lang="ru-RU" altLang="ru-RU" sz="1600" u="sng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до 80 тысяч рублей</a:t>
            </a:r>
            <a:r>
              <a:rPr lang="ru-RU" altLang="ru-RU" sz="1600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Также здесь главную роль играет опыт работы и квалификация </a:t>
            </a:r>
            <a:r>
              <a:rPr lang="ru-RU" altLang="ru-RU" sz="1600" dirty="0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600" dirty="0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Неизменно </a:t>
            </a:r>
            <a:r>
              <a:rPr lang="ru-RU" altLang="ru-RU" sz="1600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популярной профессией остается профессия </a:t>
            </a:r>
            <a:r>
              <a:rPr lang="ru-RU" alt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личного водителя</a:t>
            </a:r>
            <a:r>
              <a:rPr lang="ru-RU" altLang="ru-RU" sz="1600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которая заняла девятое место среди самых востребованных профессий 2014 года. Здесь наблюдается большая дифференциация заработков, связанная с компанией или личностью работодателя, сумму которых колеблется </a:t>
            </a:r>
            <a:r>
              <a:rPr lang="ru-RU" altLang="ru-RU" sz="1600" u="sng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30 до 80 тысяч рублей </a:t>
            </a:r>
            <a:r>
              <a:rPr lang="ru-RU" altLang="ru-RU" sz="1600" dirty="0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600" dirty="0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 </a:t>
            </a:r>
            <a:r>
              <a:rPr lang="ru-RU" altLang="ru-RU" sz="1600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замыкает наш рейтинг очень давняя, но не менее востребованная профессия </a:t>
            </a:r>
            <a:r>
              <a:rPr lang="ru-RU" alt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врача- стоматолога </a:t>
            </a:r>
            <a:r>
              <a:rPr lang="ru-RU" altLang="ru-RU" sz="1600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зарплатой </a:t>
            </a:r>
            <a:r>
              <a:rPr lang="ru-RU" altLang="ru-RU" sz="1600" u="sng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50 до 75 тысяч рублей</a:t>
            </a:r>
            <a:r>
              <a:rPr lang="ru-RU" altLang="ru-RU" sz="1600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600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4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-101515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6" descr="Новый порядок расчета субсидий на жилье для военных в 2014 году"/>
          <p:cNvSpPr>
            <a:spLocks noChangeAspect="1" noChangeArrowheads="1"/>
          </p:cNvSpPr>
          <p:nvPr/>
        </p:nvSpPr>
        <p:spPr bwMode="auto">
          <a:xfrm>
            <a:off x="273050" y="-196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886" y="0"/>
            <a:ext cx="7663992" cy="128089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Самые дефицитные профессии в </a:t>
            </a:r>
            <a:r>
              <a:rPr lang="ru-RU" b="1" dirty="0" smtClean="0"/>
              <a:t>России в 2014 году (по материалам сайта                     )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699" y="1431718"/>
            <a:ext cx="8606179" cy="4544876"/>
          </a:xfrm>
        </p:spPr>
        <p:txBody>
          <a:bodyPr>
            <a:normAutofit/>
          </a:bodyPr>
          <a:lstStyle/>
          <a:p>
            <a:r>
              <a:rPr lang="ru-RU" b="1" dirty="0"/>
              <a:t>10. Специалисты по электронике</a:t>
            </a:r>
          </a:p>
          <a:p>
            <a:r>
              <a:rPr lang="ru-RU" dirty="0"/>
              <a:t>Длительное отсутствие интереса к техническим специальностям привело к тому, что приобретая высокотехнологичное оборудование, к примеру, производственную линию, российские компании не могут найти специалиста по ее настройке. Не меньший дефицит испытывают и машиностроительные предприятия, где производство все больше связано со сложной электроникой</a:t>
            </a:r>
            <a:r>
              <a:rPr lang="ru-RU" dirty="0" smtClean="0"/>
              <a:t>.</a:t>
            </a:r>
          </a:p>
          <a:p>
            <a:r>
              <a:rPr lang="en-US" b="1" dirty="0"/>
              <a:t>9. IR-</a:t>
            </a:r>
            <a:r>
              <a:rPr lang="ru-RU" b="1" dirty="0"/>
              <a:t>менеджер</a:t>
            </a:r>
          </a:p>
          <a:p>
            <a:r>
              <a:rPr lang="ru-RU" dirty="0"/>
              <a:t>Специалисты по связям с инвесторами высоко ценятся в крупных компаниях. Правильно презентовать проект и получить финансирование может только специалист действительно высокой квалификации.</a:t>
            </a:r>
          </a:p>
          <a:p>
            <a:endParaRPr lang="ru-RU" dirty="0"/>
          </a:p>
        </p:txBody>
      </p:sp>
      <p:sp>
        <p:nvSpPr>
          <p:cNvPr id="10" name="AutoShape 6" descr="Мировые Топ рейтинги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28" y="1028477"/>
            <a:ext cx="2095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886" y="0"/>
            <a:ext cx="7663992" cy="128089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Самые дефицитные профессии в </a:t>
            </a:r>
            <a:r>
              <a:rPr lang="ru-RU" b="1" dirty="0" smtClean="0"/>
              <a:t>России в 2014 году (по материалам сайта                     )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699" y="1431718"/>
            <a:ext cx="8606179" cy="2225882"/>
          </a:xfrm>
        </p:spPr>
        <p:txBody>
          <a:bodyPr/>
          <a:lstStyle/>
          <a:p>
            <a:r>
              <a:rPr lang="ru-RU" b="1" dirty="0"/>
              <a:t>8. Маркетологи</a:t>
            </a:r>
          </a:p>
          <a:p>
            <a:r>
              <a:rPr lang="ru-RU" dirty="0"/>
              <a:t>Дефицит специалистов по прогнозированию спроса отмечают все без исключения рекрутинговые агентства. Особо ценятся специалисты по маркетингу в сфере IT.</a:t>
            </a:r>
          </a:p>
        </p:txBody>
      </p:sp>
      <p:sp>
        <p:nvSpPr>
          <p:cNvPr id="10" name="AutoShape 6" descr="Мировые Топ рейтинги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28" y="1028477"/>
            <a:ext cx="2095500" cy="504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53" y="2843499"/>
            <a:ext cx="7978147" cy="38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886" y="0"/>
            <a:ext cx="7663992" cy="128089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Самые дефицитные профессии в </a:t>
            </a:r>
            <a:r>
              <a:rPr lang="ru-RU" b="1" dirty="0" smtClean="0"/>
              <a:t>России в 2014 году (по материалам сайта                     )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699" y="1431718"/>
            <a:ext cx="8606179" cy="2225882"/>
          </a:xfrm>
        </p:spPr>
        <p:txBody>
          <a:bodyPr/>
          <a:lstStyle/>
          <a:p>
            <a:r>
              <a:rPr lang="ru-RU" b="1" dirty="0"/>
              <a:t>7. Юристы по </a:t>
            </a:r>
            <a:r>
              <a:rPr lang="ru-RU" b="1" dirty="0" err="1"/>
              <a:t>деривативам</a:t>
            </a:r>
            <a:endParaRPr lang="ru-RU" b="1" dirty="0"/>
          </a:p>
          <a:p>
            <a:r>
              <a:rPr lang="ru-RU" dirty="0"/>
              <a:t>Специалистов по производным финансовым инструментам на рынке практически нет. Особенно высоко ценят тех, кто может сопровождать сделки на международном рынке.</a:t>
            </a:r>
          </a:p>
        </p:txBody>
      </p:sp>
      <p:sp>
        <p:nvSpPr>
          <p:cNvPr id="10" name="AutoShape 6" descr="Мировые Топ рейтинги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28" y="1028477"/>
            <a:ext cx="2095500" cy="504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9" y="2941207"/>
            <a:ext cx="7667856" cy="38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886" y="0"/>
            <a:ext cx="7663992" cy="128089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Самые дефицитные профессии в </a:t>
            </a:r>
            <a:r>
              <a:rPr lang="ru-RU" b="1" dirty="0" smtClean="0"/>
              <a:t>России в 2014 году (по материалам сайта                     )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699" y="1431718"/>
            <a:ext cx="8606179" cy="1509445"/>
          </a:xfrm>
        </p:spPr>
        <p:txBody>
          <a:bodyPr/>
          <a:lstStyle/>
          <a:p>
            <a:r>
              <a:rPr lang="ru-RU" b="1" dirty="0"/>
              <a:t>6. Топ-менеджеры</a:t>
            </a:r>
          </a:p>
          <a:p>
            <a:r>
              <a:rPr lang="ru-RU" dirty="0"/>
              <a:t>Профессиональные управленцы наиболее востребованы в IT-проектах, управлении объектами недвижимости, в крупных торговых компаниях, проектных и исследовательских институтах и центрах.</a:t>
            </a:r>
          </a:p>
        </p:txBody>
      </p:sp>
      <p:sp>
        <p:nvSpPr>
          <p:cNvPr id="10" name="AutoShape 6" descr="Мировые Топ рейтинги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28" y="1028477"/>
            <a:ext cx="2095500" cy="504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55" y="3091991"/>
            <a:ext cx="7721323" cy="36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886" y="0"/>
            <a:ext cx="7663992" cy="128089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Самые дефицитные профессии в </a:t>
            </a:r>
            <a:r>
              <a:rPr lang="ru-RU" b="1" dirty="0" smtClean="0"/>
              <a:t>России в 2014 году (по материалам сайта                     )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699" y="1431718"/>
            <a:ext cx="8606179" cy="2225882"/>
          </a:xfrm>
        </p:spPr>
        <p:txBody>
          <a:bodyPr/>
          <a:lstStyle/>
          <a:p>
            <a:r>
              <a:rPr lang="ru-RU" b="1" dirty="0"/>
              <a:t>5. Менеджеры в медицинской сфере</a:t>
            </a:r>
          </a:p>
          <a:p>
            <a:r>
              <a:rPr lang="ru-RU" dirty="0"/>
              <a:t>Частные клиники сравнительно недавно начали появляться в России, где медицина всегда считалась государственной отраслью. И сегодня эти заведения испытывают острую нехватку управленцев-профессионалов, знающих медицинскую специфику.</a:t>
            </a:r>
          </a:p>
        </p:txBody>
      </p:sp>
      <p:sp>
        <p:nvSpPr>
          <p:cNvPr id="10" name="AutoShape 6" descr="Мировые Топ рейтинги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28" y="1028477"/>
            <a:ext cx="2095500" cy="504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93" y="3120316"/>
            <a:ext cx="7393685" cy="362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886" y="0"/>
            <a:ext cx="7663992" cy="128089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Самые дефицитные профессии в </a:t>
            </a:r>
            <a:r>
              <a:rPr lang="ru-RU" b="1" dirty="0" smtClean="0"/>
              <a:t>России в 2014 году (по материалам сайта                     )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699" y="1431718"/>
            <a:ext cx="8606179" cy="2225882"/>
          </a:xfrm>
        </p:spPr>
        <p:txBody>
          <a:bodyPr/>
          <a:lstStyle/>
          <a:p>
            <a:r>
              <a:rPr lang="ru-RU" b="1" dirty="0"/>
              <a:t>4. Инженеры</a:t>
            </a:r>
          </a:p>
          <a:p>
            <a:r>
              <a:rPr lang="ru-RU" dirty="0" smtClean="0"/>
              <a:t>По </a:t>
            </a:r>
            <a:r>
              <a:rPr lang="ru-RU" dirty="0"/>
              <a:t>данным </a:t>
            </a:r>
            <a:r>
              <a:rPr lang="ru-RU" dirty="0" err="1"/>
              <a:t>хедхантеров</a:t>
            </a:r>
            <a:r>
              <a:rPr lang="ru-RU" dirty="0"/>
              <a:t>, на одну вакансию инженера поступает не более 1,5 резюме, при этом далеко не все соискатели соответствуют квалификационным требованиям. В 1990-е крепкая когорта инженерных специалистов покинула заводы в пользу коммерции и предпринимательства, а на смену пришли специалисты без должного опыта.</a:t>
            </a:r>
          </a:p>
        </p:txBody>
      </p:sp>
      <p:sp>
        <p:nvSpPr>
          <p:cNvPr id="10" name="AutoShape 6" descr="Мировые Топ рейтинги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28" y="1028477"/>
            <a:ext cx="2095500" cy="504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93" y="3808428"/>
            <a:ext cx="6823117" cy="29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886" y="0"/>
            <a:ext cx="7663992" cy="128089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Самые дефицитные профессии в </a:t>
            </a:r>
            <a:r>
              <a:rPr lang="ru-RU" b="1" dirty="0" smtClean="0"/>
              <a:t>России в 2014 году (по материалам сайта                     )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699" y="1431718"/>
            <a:ext cx="8606179" cy="2225882"/>
          </a:xfrm>
        </p:spPr>
        <p:txBody>
          <a:bodyPr/>
          <a:lstStyle/>
          <a:p>
            <a:r>
              <a:rPr lang="ru-RU" b="1" dirty="0"/>
              <a:t>3. Авиатехники</a:t>
            </a:r>
          </a:p>
          <a:p>
            <a:r>
              <a:rPr lang="ru-RU" dirty="0"/>
              <a:t>Большая часть авиапарка отечественных авиакомпаний проходит техническое обслуживание за границей. В нашей стране очень востребованы авиационные техники и инженеры. Практически все выпускники единственного в России профильного факультета МАИ обеспечены работой на 200%.</a:t>
            </a:r>
          </a:p>
        </p:txBody>
      </p:sp>
      <p:sp>
        <p:nvSpPr>
          <p:cNvPr id="10" name="AutoShape 6" descr="Мировые Топ рейтинги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28" y="1028477"/>
            <a:ext cx="2095500" cy="504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37" y="3288650"/>
            <a:ext cx="7071076" cy="295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886" y="0"/>
            <a:ext cx="7663992" cy="128089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Самые дефицитные профессии в </a:t>
            </a:r>
            <a:r>
              <a:rPr lang="ru-RU" b="1" dirty="0" smtClean="0"/>
              <a:t>России в 2014 году (по материалам сайта                     )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699" y="1431718"/>
            <a:ext cx="8606179" cy="252493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2. Квалифицированные рабочие</a:t>
            </a:r>
          </a:p>
          <a:p>
            <a:r>
              <a:rPr lang="ru-RU" dirty="0"/>
              <a:t>Не исчезнет необходимость в квалифицированных токарях и сварщиках, электромонтажниках, ремонтниках и других специалистах технической </a:t>
            </a:r>
            <a:r>
              <a:rPr lang="ru-RU" dirty="0" smtClean="0"/>
              <a:t>направленности. </a:t>
            </a:r>
          </a:p>
          <a:p>
            <a:r>
              <a:rPr lang="ru-RU" dirty="0" smtClean="0"/>
              <a:t>Многие </a:t>
            </a:r>
            <a:r>
              <a:rPr lang="ru-RU" dirty="0"/>
              <a:t>компании сталкиваются с проблемой поиска квалифицированного рабочего персонала. Большинство профессионалов практически достигло пенсионного возраста, а передавать опыт практически некому. Естественно, такая ситуация отрицательно сказывается на состоянии отечественной </a:t>
            </a:r>
            <a:r>
              <a:rPr lang="ru-RU" dirty="0" smtClean="0"/>
              <a:t>промышленности.</a:t>
            </a:r>
            <a:r>
              <a:rPr lang="ru-RU" dirty="0"/>
              <a:t> </a:t>
            </a:r>
          </a:p>
        </p:txBody>
      </p:sp>
      <p:sp>
        <p:nvSpPr>
          <p:cNvPr id="10" name="AutoShape 6" descr="Мировые Топ рейтинги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75" y="949205"/>
            <a:ext cx="2095500" cy="504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21" y="4209068"/>
            <a:ext cx="7450121" cy="264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886" y="0"/>
            <a:ext cx="7663992" cy="128089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Самые дефицитные профессии в </a:t>
            </a:r>
            <a:r>
              <a:rPr lang="ru-RU" b="1" dirty="0" smtClean="0"/>
              <a:t>России в 2014 году (по материалам сайта                     )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699" y="1431718"/>
            <a:ext cx="8606179" cy="2225882"/>
          </a:xfrm>
        </p:spPr>
        <p:txBody>
          <a:bodyPr/>
          <a:lstStyle/>
          <a:p>
            <a:r>
              <a:rPr lang="en-US" b="1" dirty="0"/>
              <a:t>1. IT-</a:t>
            </a:r>
            <a:r>
              <a:rPr lang="ru-RU" b="1" dirty="0"/>
              <a:t>специалисты</a:t>
            </a:r>
          </a:p>
          <a:p>
            <a:r>
              <a:rPr lang="ru-RU" dirty="0"/>
              <a:t>Спрос на программистов и администраторов программного обеспечения стабильно растет. Рынок предлагает множество вакансий для банковских IT-специалистов, руководителей IT- проектов, специалистов по настройке сложного электронного оборудования и т.д. Немало работы для хорошего IT-</a:t>
            </a:r>
            <a:r>
              <a:rPr lang="ru-RU" dirty="0" err="1"/>
              <a:t>шника</a:t>
            </a:r>
            <a:r>
              <a:rPr lang="ru-RU" dirty="0"/>
              <a:t> и на просторах сети Интернет.</a:t>
            </a:r>
          </a:p>
        </p:txBody>
      </p:sp>
      <p:sp>
        <p:nvSpPr>
          <p:cNvPr id="10" name="AutoShape 6" descr="Мировые Топ рейтинги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28" y="1028477"/>
            <a:ext cx="2095500" cy="504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93" y="3657600"/>
            <a:ext cx="6747703" cy="319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9975" y="272863"/>
            <a:ext cx="8758519" cy="5145088"/>
          </a:xfrm>
        </p:spPr>
        <p:txBody>
          <a:bodyPr/>
          <a:lstStyle/>
          <a:p>
            <a:pPr indent="15875">
              <a:buFontTx/>
              <a:buNone/>
            </a:pPr>
            <a:r>
              <a:rPr lang="ru-RU" altLang="ru-RU" sz="2800" b="1" i="1" dirty="0">
                <a:latin typeface="Bookman Old Style" panose="02050604050505020204" pitchFamily="18" charset="0"/>
              </a:rPr>
              <a:t>Поздравляя друг друга с праздником, чаще всего мы желаем успехов в работе. Именно с работой и карьерой мы связываем успешность и благополучие в жизни</a:t>
            </a:r>
            <a:r>
              <a:rPr lang="ru-RU" altLang="ru-RU" sz="2800" i="1" dirty="0"/>
              <a:t>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81" y="2845407"/>
            <a:ext cx="5585313" cy="3642595"/>
          </a:xfrm>
        </p:spPr>
      </p:pic>
    </p:spTree>
    <p:extLst>
      <p:ext uri="{BB962C8B-B14F-4D97-AF65-F5344CB8AC3E}">
        <p14:creationId xmlns:p14="http://schemas.microsoft.com/office/powerpoint/2010/main" val="13132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085" y="1475391"/>
            <a:ext cx="8568965" cy="5453309"/>
          </a:xfrm>
        </p:spPr>
        <p:txBody>
          <a:bodyPr>
            <a:normAutofit fontScale="92500"/>
          </a:bodyPr>
          <a:lstStyle/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Юрист </a:t>
            </a:r>
            <a:r>
              <a:rPr lang="ru-RU" b="1" dirty="0">
                <a:solidFill>
                  <a:srgbClr val="7030A0"/>
                </a:solidFill>
              </a:rPr>
              <a:t>по </a:t>
            </a:r>
            <a:r>
              <a:rPr lang="ru-RU" b="1" dirty="0" err="1">
                <a:solidFill>
                  <a:srgbClr val="7030A0"/>
                </a:solidFill>
              </a:rPr>
              <a:t>деривативам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/>
              <a:t>(производственным финансовым инструментам). </a:t>
            </a:r>
            <a:r>
              <a:rPr lang="ru-RU" dirty="0" smtClean="0"/>
              <a:t> Специалистов </a:t>
            </a:r>
            <a:r>
              <a:rPr lang="ru-RU" dirty="0"/>
              <a:t>в этой области крайне мало, а тех, кто может работать на международном рынке, еще меньше - всего несколько человек на всю страну. Из-за уникальности этой профессии точных данных об уровне заработков ее представителей нет.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Специалисты </a:t>
            </a:r>
            <a:r>
              <a:rPr lang="ru-RU" b="1" dirty="0">
                <a:solidFill>
                  <a:srgbClr val="7030A0"/>
                </a:solidFill>
              </a:rPr>
              <a:t>по стратегическому планированию банковской деятельности</a:t>
            </a:r>
            <a:r>
              <a:rPr lang="ru-RU" dirty="0"/>
              <a:t> (разработка стратегий и направлений развития банка). Их </a:t>
            </a:r>
            <a:r>
              <a:rPr lang="ru-RU" u="sng" dirty="0" smtClean="0">
                <a:hlinkClick r:id="rId2"/>
              </a:rPr>
              <a:t>доход</a:t>
            </a:r>
            <a:r>
              <a:rPr lang="ru-RU" u="sng" dirty="0" smtClean="0"/>
              <a:t> </a:t>
            </a:r>
            <a:r>
              <a:rPr lang="ru-RU" dirty="0" smtClean="0"/>
              <a:t>составляет </a:t>
            </a:r>
            <a:r>
              <a:rPr lang="ru-RU" dirty="0"/>
              <a:t>до 400 000 рублей в месяц. </a:t>
            </a:r>
            <a:endParaRPr lang="ru-RU" dirty="0" smtClean="0"/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Специалисты </a:t>
            </a:r>
            <a:r>
              <a:rPr lang="ru-RU" b="1" dirty="0">
                <a:solidFill>
                  <a:srgbClr val="7030A0"/>
                </a:solidFill>
              </a:rPr>
              <a:t>по связям с инвесторами</a:t>
            </a:r>
            <a:r>
              <a:rPr lang="ru-RU" dirty="0"/>
              <a:t> (IR-менеджер) - 150 000 - 400 000 рублей в месяц.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Менеджеры по внутренним коммуникациям</a:t>
            </a:r>
            <a:r>
              <a:rPr lang="ru-RU" dirty="0"/>
              <a:t> (з/п 100 000 - 250 000 рублей) </a:t>
            </a:r>
            <a:endParaRPr lang="ru-RU" dirty="0" smtClean="0"/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Менеджеры </a:t>
            </a:r>
            <a:r>
              <a:rPr lang="ru-RU" b="1" dirty="0">
                <a:solidFill>
                  <a:srgbClr val="7030A0"/>
                </a:solidFill>
              </a:rPr>
              <a:t>по компенсациям и льготам </a:t>
            </a:r>
            <a:r>
              <a:rPr lang="ru-RU" dirty="0"/>
              <a:t>(з/п 170 000 - 230 000 рублей</a:t>
            </a:r>
            <a:r>
              <a:rPr lang="ru-RU" dirty="0" smtClean="0"/>
              <a:t>)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dirty="0"/>
              <a:t>Далее в рейтинге: специалисты по бюджетированию производства, консультанты по внедрению производственного модуля SAP, менеджеры по развитию бизнеса в горнодобывающей промышленности, менеджеры мобильных рекламных площадок, специалисты по прогнозированию спроса.</a:t>
            </a:r>
          </a:p>
          <a:p>
            <a:pPr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2874" y="0"/>
            <a:ext cx="77865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Самые дефицитные и высокооплачиваемые профессии в России в 2014 году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(по материалам британского кадрового агентства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Antal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Russia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216" y="0"/>
            <a:ext cx="7918516" cy="15271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Прогноз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на тему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«Самые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востребованные профессии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2015-2020» (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E-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xecutive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609" y="1681113"/>
            <a:ext cx="8484123" cy="4059810"/>
          </a:xfrm>
        </p:spPr>
        <p:txBody>
          <a:bodyPr>
            <a:noAutofit/>
          </a:bodyPr>
          <a:lstStyle/>
          <a:p>
            <a:r>
              <a:rPr lang="ru-RU" sz="2400" dirty="0"/>
              <a:t>В советские времена особую ценность на предприятиях страны представляли люди, проработавшие в одной организации на протяжении многих лет. Их чествовали, им вручали грамоты и часы с памятной надписью. Сегодня сменой работы никого не удивишь. Рыночная экономика требует от сотрудников гибкости и универсальности. Какие профессии и отрасли будут наиболее востребованы на рынке труда, а каким специалистам труднее всего будет найти работу в 2015-2020 годах? Представляем результаты исследования, проведенного "МКЦ "Фаворит".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39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1216" y="1451728"/>
            <a:ext cx="7711125" cy="513760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2400" dirty="0" smtClean="0"/>
              <a:t>Инженер-строитель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Область </a:t>
            </a:r>
            <a:r>
              <a:rPr lang="en-US" sz="2400" dirty="0" smtClean="0"/>
              <a:t>IT</a:t>
            </a:r>
            <a:r>
              <a:rPr lang="ru-RU" sz="2400" dirty="0" smtClean="0"/>
              <a:t> и компьютерного обеспечения (</a:t>
            </a:r>
            <a:r>
              <a:rPr lang="en-US" sz="2400" dirty="0" smtClean="0"/>
              <a:t>web-</a:t>
            </a:r>
            <a:r>
              <a:rPr lang="ru-RU" sz="2400" dirty="0" smtClean="0"/>
              <a:t>дизайнеры)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Менеджеры по продажам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Переводчики и лингвисты (особенно со знанием восточных языков)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Врачи и педагоги</a:t>
            </a:r>
          </a:p>
          <a:p>
            <a:pPr>
              <a:buFont typeface="+mj-lt"/>
              <a:buAutoNum type="arabicPeriod"/>
            </a:pPr>
            <a:r>
              <a:rPr lang="ru-RU" sz="2400" dirty="0" err="1" smtClean="0"/>
              <a:t>Нанотехнологии</a:t>
            </a:r>
            <a:r>
              <a:rPr lang="ru-RU" sz="2400" dirty="0" smtClean="0"/>
              <a:t> (потребность в </a:t>
            </a:r>
            <a:r>
              <a:rPr lang="ru-RU" sz="2400" dirty="0"/>
              <a:t>ученых в сферах </a:t>
            </a:r>
            <a:r>
              <a:rPr lang="ru-RU" sz="2400" dirty="0" err="1" smtClean="0"/>
              <a:t>машино</a:t>
            </a:r>
            <a:r>
              <a:rPr lang="ru-RU" sz="2400" dirty="0" smtClean="0"/>
              <a:t> - </a:t>
            </a:r>
            <a:r>
              <a:rPr lang="ru-RU" sz="2400" dirty="0"/>
              <a:t>и авиастроения, космических исследований, пищевой промышленности и медицины, инженерии и </a:t>
            </a:r>
            <a:r>
              <a:rPr lang="ru-RU" sz="2400" dirty="0" smtClean="0"/>
              <a:t>IT-программирования)</a:t>
            </a:r>
          </a:p>
          <a:p>
            <a:pPr>
              <a:buFont typeface="+mj-lt"/>
              <a:buAutoNum type="arabicPeriod"/>
            </a:pPr>
            <a:endParaRPr lang="ru-RU" sz="2400" dirty="0"/>
          </a:p>
          <a:p>
            <a:pPr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31216" y="0"/>
            <a:ext cx="7918516" cy="15271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Прогноз на тему «Самые востребованные профессии 2015-2020» (E-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xecutive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558" y="1432875"/>
            <a:ext cx="8191893" cy="5194170"/>
          </a:xfrm>
        </p:spPr>
        <p:txBody>
          <a:bodyPr>
            <a:noAutofit/>
          </a:bodyPr>
          <a:lstStyle/>
          <a:p>
            <a:r>
              <a:rPr lang="ru-RU" dirty="0"/>
              <a:t>Уже сейчас появляется много </a:t>
            </a:r>
            <a:r>
              <a:rPr lang="ru-RU" u="sng" dirty="0"/>
              <a:t>универсальных профессий</a:t>
            </a:r>
            <a:r>
              <a:rPr lang="ru-RU" dirty="0"/>
              <a:t>. Эта тенденция будет сохраняться. </a:t>
            </a:r>
            <a:endParaRPr lang="ru-RU" dirty="0" smtClean="0"/>
          </a:p>
          <a:p>
            <a:r>
              <a:rPr lang="ru-RU" dirty="0" smtClean="0"/>
              <a:t>Линейные </a:t>
            </a:r>
            <a:r>
              <a:rPr lang="ru-RU" dirty="0"/>
              <a:t>сотрудники часто привлекаются к выстраиванию общей стратегии развития компании.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финансовой сфере главные бухгалтера могут выполнять функции финансовых </a:t>
            </a:r>
            <a:r>
              <a:rPr lang="ru-RU" dirty="0" smtClean="0"/>
              <a:t>директоров.</a:t>
            </a:r>
          </a:p>
          <a:p>
            <a:r>
              <a:rPr lang="ru-RU" dirty="0" smtClean="0"/>
              <a:t>Менеджеры </a:t>
            </a:r>
            <a:r>
              <a:rPr lang="ru-RU" dirty="0"/>
              <a:t>по продажам проводят маркетинговые исследования для точного сегментирования рынка сбыта. </a:t>
            </a:r>
            <a:endParaRPr lang="ru-RU" dirty="0" smtClean="0"/>
          </a:p>
          <a:p>
            <a:r>
              <a:rPr lang="ru-RU" dirty="0" smtClean="0"/>
              <a:t>Маркетологи </a:t>
            </a:r>
            <a:r>
              <a:rPr lang="ru-RU" dirty="0"/>
              <a:t>помимо своих основных обязанностей проводят переговоры с потенциальными клиентами и размещают рекламу, </a:t>
            </a:r>
            <a:endParaRPr lang="ru-RU" dirty="0" smtClean="0"/>
          </a:p>
          <a:p>
            <a:r>
              <a:rPr lang="ru-RU" dirty="0" smtClean="0"/>
              <a:t>Журналисты </a:t>
            </a:r>
            <a:r>
              <a:rPr lang="ru-RU" dirty="0"/>
              <a:t>успешно используют свои навыки в </a:t>
            </a:r>
            <a:r>
              <a:rPr lang="ru-RU" sz="2000" dirty="0"/>
              <a:t>PR-технологиях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Владение </a:t>
            </a:r>
            <a:r>
              <a:rPr lang="ru-RU" dirty="0"/>
              <a:t>иностранным языком уже перестает быть отдельной профессией. Умение общаться на английском, немецком или японском языках повышает конкурентоспособность специалистов практически во всех отраслях.</a:t>
            </a:r>
          </a:p>
          <a:p>
            <a:pPr>
              <a:buFont typeface="+mj-lt"/>
              <a:buAutoNum type="arabicPeriod"/>
            </a:pPr>
            <a:endParaRPr lang="ru-RU" dirty="0"/>
          </a:p>
          <a:p>
            <a:pPr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25484" y="0"/>
            <a:ext cx="7918516" cy="15271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Прогноз на тему «Самые востребованные профессии 2015-2020» (E-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xecutive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605" y="0"/>
            <a:ext cx="7754981" cy="1280890"/>
          </a:xfrm>
        </p:spPr>
        <p:txBody>
          <a:bodyPr>
            <a:noAutofit/>
          </a:bodyPr>
          <a:lstStyle/>
          <a:p>
            <a:r>
              <a:rPr lang="ru-RU" sz="2400" dirty="0"/>
              <a:t>Прогноз ежегодной потребности рынка труда </a:t>
            </a:r>
            <a:r>
              <a:rPr lang="ru-RU" sz="2400" dirty="0" smtClean="0"/>
              <a:t>ХМАО – </a:t>
            </a:r>
            <a:r>
              <a:rPr lang="ru-RU" sz="2400" dirty="0"/>
              <a:t>Югры в кадрах всех уровней профессионального образования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728565"/>
              </p:ext>
            </p:extLst>
          </p:nvPr>
        </p:nvGraphicFramePr>
        <p:xfrm>
          <a:off x="405352" y="1432872"/>
          <a:ext cx="8738648" cy="5425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673"/>
                <a:gridCol w="3843112"/>
                <a:gridCol w="674023"/>
                <a:gridCol w="579424"/>
                <a:gridCol w="520297"/>
                <a:gridCol w="579424"/>
                <a:gridCol w="579424"/>
                <a:gridCol w="579424"/>
                <a:gridCol w="685847"/>
              </a:tblGrid>
              <a:tr h="456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Раздел ОКВЭД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Наименование видов экономической деятельности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2014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2015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2016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2017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2019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2020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</a:tr>
              <a:tr h="228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Сельское хозяйство, охота и лесное хозяйство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188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152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117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</a:tr>
              <a:tr h="228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B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Рыболовство, рыбоводство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</a:tr>
              <a:tr h="228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Добыча  полезных ископаемых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2080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2056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2053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2007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1682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1574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1271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Обрабатыающая промышленность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1133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1036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1030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879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864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855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822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8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Производство и распределение электроэнергии, газа и воды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2038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1954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1725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1578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1203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1188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1034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F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Строительство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1950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1786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1781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1759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1749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1708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1594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H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Гостиницы и рестораны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</a:tr>
              <a:tr h="684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Оптовая и розничная торговля; ремонт автотранспортных средств, мотоциклов, бытовых изделий и предметов личного пользования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</a:tr>
              <a:tr h="228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Транспорт и связь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1111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881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740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732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699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648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576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J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Финансовая деятельность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</a:tr>
              <a:tr h="456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K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Операции с недвижимым имуществом, аренда и предоставление услуг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409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390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329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301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255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248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</a:tr>
              <a:tr h="456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Государственное управление и обеспечение военной безопасности; обязательное социальное обеспечение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</a:tr>
              <a:tr h="228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M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Образование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170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161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137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134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133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123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</a:tr>
              <a:tr h="228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Здравоохранение и предоставление социальных услуг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773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683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658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583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516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419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319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6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Предоставление прочих коммунальных, социальных и персональных услуг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448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338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325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281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266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250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184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</a:tr>
              <a:tr h="2280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По всем видам экономической деятельности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10548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9663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9105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8537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7632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7252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6301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2" marR="5352" marT="535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6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997453"/>
              </p:ext>
            </p:extLst>
          </p:nvPr>
        </p:nvGraphicFramePr>
        <p:xfrm>
          <a:off x="216817" y="591670"/>
          <a:ext cx="8672660" cy="6287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1616"/>
                <a:gridCol w="5699741"/>
                <a:gridCol w="894643"/>
                <a:gridCol w="1096660"/>
              </a:tblGrid>
              <a:tr h="20535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Уровень образования: начальное профессиональное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317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Код УГС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профессии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Потребность к 2015 </a:t>
                      </a:r>
                      <a:r>
                        <a:rPr lang="ru-RU" sz="1000" u="none" strike="noStrike" dirty="0" smtClean="0">
                          <a:effectLst/>
                        </a:rPr>
                        <a:t>году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Потребность к 2020 </a:t>
                      </a:r>
                      <a:r>
                        <a:rPr lang="ru-RU" sz="1000" u="none" strike="noStrike" dirty="0" smtClean="0">
                          <a:effectLst/>
                        </a:rPr>
                        <a:t>году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030000 Гуманитарные науки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034700.01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Секретарь                                        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Итого по УГС 030000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60000 Здравоохранение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060501.01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Младшая медицинская сестра по уходу за больными  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Итого по УГС 060000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100000 Сфера обслуживания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100115.01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Аппаратчик химической чистки                     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100701.01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Продавец, контролер кассир                       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</a:tr>
              <a:tr h="15425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Итого по УГС 100000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140000 Энергетика, энергетическое машиностроение и электротехника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150000 Металлургия, машиностроение и </a:t>
                      </a:r>
                      <a:r>
                        <a:rPr lang="ru-RU" sz="1000" u="none" strike="noStrike" dirty="0" err="1">
                          <a:effectLst/>
                        </a:rPr>
                        <a:t>материалообработка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150709.02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Сварщик (электросварочные и газосварочные работы)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151902.04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Токарь-универсал                                 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151903.02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Слесарь                                          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Итого по УГС 150000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190000 Транспортные средства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190629.01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Машинист дорожных и строительных машин           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190629.07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Машинист крана (крановщик)                       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190629.08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Слесарь по ремонту строительных машин    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190631.01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Автомеханик                                      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5425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Итого по УГС 190000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220000 Автоматика и управление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230000 Информатика и вычислительная техника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230103.02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Мастер по обработке цифровой информации          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</a:tr>
              <a:tr h="15425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Итого по УГС 230000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240000 Химическая и биотехнологии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260000 Технология продовольственных продуктов и потребительских товаров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260807.01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Повар, кондитер                                  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261701.03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Переплетчик                                      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Итого по УГС 260000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270000 Строительство и архитектура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270802.07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Мастер столярно-плотничных и паркетных работ     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270802.10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Мастер отделочных строительных работ             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270839.01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Монтажник санитарно-технических, вентиляционных систем и  оборудования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Итого по УГС 270000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  <a:tr h="15425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Итого по уровню НПО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2" marR="3382" marT="3382" marB="0"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16817" y="0"/>
            <a:ext cx="885177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/>
              <a:t>Прогноз ежегодной потребности рынка труда ХМАО – Югры в кадрах всех уровней профессионального образования. </a:t>
            </a:r>
            <a:r>
              <a:rPr lang="ru-RU" sz="2000" dirty="0" err="1" smtClean="0"/>
              <a:t>Лангепас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363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0829" y="0"/>
            <a:ext cx="891775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/>
              <a:t>Прогноз ежегодной потребности рынка труда ХМАО – Югры в кадрах всех уровней профессионального образования. </a:t>
            </a:r>
            <a:r>
              <a:rPr lang="ru-RU" sz="2000" dirty="0" err="1" smtClean="0"/>
              <a:t>Лангепас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84599"/>
              </p:ext>
            </p:extLst>
          </p:nvPr>
        </p:nvGraphicFramePr>
        <p:xfrm>
          <a:off x="0" y="660110"/>
          <a:ext cx="8927830" cy="6153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5803"/>
                <a:gridCol w="5168743"/>
                <a:gridCol w="1210860"/>
                <a:gridCol w="1102424"/>
              </a:tblGrid>
              <a:tr h="14894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Уровень образования: среднее профессиональное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329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Код УГС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 специальности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Потребность к 2015 </a:t>
                      </a:r>
                      <a:r>
                        <a:rPr lang="ru-RU" sz="800" u="none" strike="noStrike" dirty="0" smtClean="0">
                          <a:effectLst/>
                        </a:rPr>
                        <a:t>году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Потребность к </a:t>
                      </a:r>
                      <a:r>
                        <a:rPr lang="ru-RU" sz="800" u="none" strike="noStrike" dirty="0" smtClean="0">
                          <a:effectLst/>
                        </a:rPr>
                        <a:t>2020году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030000 Гуманитарные науки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30912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Право и организация социального обеспечения           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740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34702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Документационное обеспечение управления и архивоведение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Итого по УГС 030000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050000 Образование и педагогика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50144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Дошкольное образование                                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Итого по УГС 050000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060000 Здравоохранение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60101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Лечебное дело                                         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81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60102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Акушерское дело                                       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81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60203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Стоматология ортопедическая                           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81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60205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Стоматология профилактическая                          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81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60501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Сестринское дело                                      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81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60604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Лабораторная диагностика                              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8167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Итого по УГС 060000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070000 Культура и искусство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71501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Народное художественное творчество (по видам)          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71801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Социально-культурная деятельность (по видам)           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71901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Библиотековедение                                      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2100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72709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Художественное оформление изделий текстильной и легкой промышленности    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Итого по УГС 070000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080000 Экономика и управление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80114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Экономика и бухгалтерский учет (по отраслям)          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Итого по УГС 080000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090000 Информационная безопасность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100000 Сфера обслуживания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100115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Сервис по химической обработке изделий                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Итого по УГС 100000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140000 Энергетика, энергетическое машиностроение и электротехника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140409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Электроснабжение (по отраслям)                        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Итого по УГС 140000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190000 Транспортные средства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2100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190631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Техническое обслуживание и ремонт автомобильного транспорта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740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190701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Организация перевозок и управление на транспорте (по видам)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Итого по УГС 190000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2000000 Приборостроение и оптотехника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201001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Биотехнические и медицинские аппараты и системы       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Итого по УГС 200000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230000 Информатика и вычислительная техника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260000 Технология продовольственных продуктов и потребительских товаров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</a:t>
                      </a:r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270000 Архитектура и строительство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28167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ИТОГО по уровню СПО: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0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6189" y="0"/>
            <a:ext cx="886239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/>
              <a:t>Прогноз ежегодной потребности рынка труда ХМАО – Югры в кадрах всех уровней профессионального образования. </a:t>
            </a:r>
            <a:r>
              <a:rPr lang="ru-RU" sz="2000" dirty="0" err="1" smtClean="0"/>
              <a:t>Лангепас</a:t>
            </a: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498996"/>
              </p:ext>
            </p:extLst>
          </p:nvPr>
        </p:nvGraphicFramePr>
        <p:xfrm>
          <a:off x="206188" y="726128"/>
          <a:ext cx="8937811" cy="6131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023"/>
                <a:gridCol w="4988113"/>
                <a:gridCol w="1298023"/>
                <a:gridCol w="1353652"/>
              </a:tblGrid>
              <a:tr h="18715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Уровень образования: высшее профессиональное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ctr"/>
                </a:tc>
              </a:tr>
              <a:tr h="181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Код УГС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специальности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Потребность к </a:t>
                      </a:r>
                      <a:r>
                        <a:rPr lang="ru-RU" sz="900" u="none" strike="noStrike" dirty="0" smtClean="0">
                          <a:effectLst/>
                        </a:rPr>
                        <a:t>2015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Потребность к </a:t>
                      </a:r>
                      <a:r>
                        <a:rPr lang="ru-RU" sz="900" u="none" strike="noStrike" dirty="0" smtClean="0">
                          <a:effectLst/>
                        </a:rPr>
                        <a:t>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ctr"/>
                </a:tc>
              </a:tr>
              <a:tr h="1609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030000 Гуманитарные науки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160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30900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Юриспруденция                                             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160950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Итого по УГС 030000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1609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040000 Социальные науки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160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40700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Организация работы с молодежью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160950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Итого по УГС 040000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1609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060000 Здравоохранение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60101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Лечебное дело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60103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Педиатрия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60105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Медико-профилактическое дело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60201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Стоматология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60301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Фармацея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60950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Итого по УГС 060000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609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070000 Культура и искусство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160950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Итого по УГС 070000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1609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080000 Экономика и управление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160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80100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Экономика                                                  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2384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81100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Государственное и муниципальное </a:t>
                      </a:r>
                      <a:r>
                        <a:rPr lang="ru-RU" sz="900" u="none" strike="noStrike" dirty="0" smtClean="0">
                          <a:effectLst/>
                        </a:rPr>
                        <a:t>управление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160950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Итого по УГС 080000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1609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190000 Транспортные средства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2384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190600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Эксплуатация транспортно-технологических машин и комплексов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160950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Итого по УГС 190000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1609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220000 Автоматика и управление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ctr"/>
                </a:tc>
              </a:tr>
              <a:tr h="2233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220700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Автоматизация технологических процессов и производств     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ctr"/>
                </a:tc>
              </a:tr>
              <a:tr h="160950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Итого по УГС 220000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ctr"/>
                </a:tc>
              </a:tr>
              <a:tr h="1609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270000 Архитектура и строительство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2384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270800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Строительство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160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271101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Строительство уникальных зданий и сооружений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160950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Итого по УГС 270000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1609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290000 Военное образование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3181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290301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Управление персоналом (Вооруженные силы, другие войска, воинские формирования и </a:t>
                      </a:r>
                      <a:r>
                        <a:rPr lang="ru-RU" sz="900" u="none" strike="noStrike" dirty="0" err="1">
                          <a:effectLst/>
                        </a:rPr>
                        <a:t>приравненые</a:t>
                      </a:r>
                      <a:r>
                        <a:rPr lang="ru-RU" sz="900" u="none" strike="noStrike" dirty="0">
                          <a:effectLst/>
                        </a:rPr>
                        <a:t> к ним органы Российской Федерации</a:t>
                      </a:r>
                      <a:r>
                        <a:rPr lang="ru-RU" sz="900" u="none" strike="noStrike" dirty="0" smtClean="0">
                          <a:effectLst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160950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Итого по УГС 290000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  <a:tr h="160950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ИТОГО по уровню ВПО: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70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0" marR="3260" marT="326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2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09"/>
            <a:ext cx="6589199" cy="4494645"/>
          </a:xfrm>
        </p:spPr>
        <p:txBody>
          <a:bodyPr>
            <a:normAutofit/>
          </a:bodyPr>
          <a:lstStyle/>
          <a:p>
            <a:r>
              <a:rPr lang="ru-RU" dirty="0" smtClean="0"/>
              <a:t>Изменения </a:t>
            </a:r>
            <a:r>
              <a:rPr lang="ru-RU" dirty="0"/>
              <a:t>на рынке труда преходящи, а прогнозы довольно приблизительны. «Для того чтобы оставаться востребованным профессионалом, придется учиться в течение всей жизни»</a:t>
            </a:r>
          </a:p>
        </p:txBody>
      </p:sp>
    </p:spTree>
    <p:extLst>
      <p:ext uri="{BB962C8B-B14F-4D97-AF65-F5344CB8AC3E}">
        <p14:creationId xmlns:p14="http://schemas.microsoft.com/office/powerpoint/2010/main" val="38915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439863" y="810706"/>
            <a:ext cx="6770883" cy="53091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29389"/>
              </a:avLst>
            </a:prstTxWarp>
          </a:bodyPr>
          <a:lstStyle/>
          <a:p>
            <a:pPr algn="ctr" defTabSz="449263" fontAlgn="base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ru-RU" sz="3600" kern="10" dirty="0">
                <a:ln w="612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Если вы удачно выберете</a:t>
            </a:r>
          </a:p>
          <a:p>
            <a:pPr algn="ctr" defTabSz="449263" fontAlgn="base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ru-RU" sz="3600" kern="10" dirty="0">
                <a:ln w="612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 и вложите в него</a:t>
            </a:r>
          </a:p>
          <a:p>
            <a:pPr algn="ctr" defTabSz="449263" fontAlgn="base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ru-RU" sz="3600" kern="10" dirty="0">
                <a:ln w="612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свою душу, то счастье</a:t>
            </a:r>
          </a:p>
          <a:p>
            <a:pPr algn="ctr" defTabSz="449263" fontAlgn="base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ru-RU" sz="3600" kern="10" dirty="0">
                <a:ln w="612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 вас отыщет</a:t>
            </a:r>
          </a:p>
          <a:p>
            <a:pPr algn="ctr" defTabSz="449263" fontAlgn="base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ru-RU" sz="3600" kern="10" dirty="0">
                <a:ln w="612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К. Д. Ушинский</a:t>
            </a:r>
          </a:p>
        </p:txBody>
      </p:sp>
    </p:spTree>
    <p:extLst>
      <p:ext uri="{BB962C8B-B14F-4D97-AF65-F5344CB8AC3E}">
        <p14:creationId xmlns:p14="http://schemas.microsoft.com/office/powerpoint/2010/main" val="38900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-85725"/>
            <a:ext cx="8229600" cy="2532063"/>
          </a:xfrm>
          <a:ln/>
        </p:spPr>
        <p:txBody>
          <a:bodyPr lIns="90000" tIns="46800" rIns="90000" bIns="4680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altLang="ru-RU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altLang="ru-RU" sz="4000" b="1" dirty="0" err="1">
                <a:solidFill>
                  <a:schemeClr val="accent5">
                    <a:lumMod val="50000"/>
                  </a:schemeClr>
                </a:solidFill>
              </a:rPr>
              <a:t>Возможные</a:t>
            </a:r>
            <a:r>
              <a:rPr lang="en-GB" altLang="ru-RU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altLang="ru-RU" sz="4000" b="1" dirty="0" err="1">
                <a:solidFill>
                  <a:schemeClr val="accent5">
                    <a:lumMod val="50000"/>
                  </a:schemeClr>
                </a:solidFill>
              </a:rPr>
              <a:t>ошибки</a:t>
            </a:r>
            <a:r>
              <a:rPr lang="en-GB" altLang="ru-RU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altLang="ru-RU" sz="4000" b="1" dirty="0" err="1">
                <a:solidFill>
                  <a:schemeClr val="accent5">
                    <a:lumMod val="50000"/>
                  </a:schemeClr>
                </a:solidFill>
              </a:rPr>
              <a:t>при</a:t>
            </a:r>
            <a:r>
              <a:rPr lang="en-GB" altLang="ru-RU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altLang="ru-RU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ru-RU" sz="4000" b="1" dirty="0" err="1">
                <a:solidFill>
                  <a:schemeClr val="accent5">
                    <a:lumMod val="50000"/>
                  </a:schemeClr>
                </a:solidFill>
              </a:rPr>
              <a:t>выборе</a:t>
            </a:r>
            <a:r>
              <a:rPr lang="en-GB" altLang="ru-RU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altLang="ru-RU" sz="4000" b="1" dirty="0" err="1">
                <a:solidFill>
                  <a:schemeClr val="accent5">
                    <a:lumMod val="50000"/>
                  </a:schemeClr>
                </a:solidFill>
              </a:rPr>
              <a:t>профессии</a:t>
            </a:r>
            <a:r>
              <a:rPr lang="en-GB" altLang="ru-RU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altLang="ru-RU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ru-RU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850" y="2160588"/>
            <a:ext cx="8229600" cy="39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6000"/>
              </a:lnSpc>
              <a:spcBef>
                <a:spcPts val="800"/>
              </a:spcBef>
            </a:pP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</a:rPr>
              <a:t>за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</a:rPr>
              <a:t>компанию</a:t>
            </a:r>
            <a:endParaRPr lang="en-GB" altLang="ru-RU" sz="3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6000"/>
              </a:lnSpc>
              <a:spcBef>
                <a:spcPts val="800"/>
              </a:spcBef>
            </a:pP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</a:rPr>
              <a:t>по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</a:rPr>
              <a:t>настоянию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</a:rPr>
              <a:t>родителей</a:t>
            </a:r>
            <a:endParaRPr lang="en-GB" altLang="ru-RU" sz="3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6000"/>
              </a:lnSpc>
              <a:spcBef>
                <a:spcPts val="800"/>
              </a:spcBef>
            </a:pP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</a:rPr>
              <a:t>увлечение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</a:rPr>
              <a:t>внешней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</a:rPr>
              <a:t>стороной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</a:rPr>
              <a:t>профессии</a:t>
            </a:r>
            <a:endParaRPr lang="en-GB" altLang="ru-RU" sz="3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6000"/>
              </a:lnSpc>
              <a:spcBef>
                <a:spcPts val="800"/>
              </a:spcBef>
            </a:pP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</a:rPr>
              <a:t>недооценка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</a:rPr>
              <a:t>своих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</a:rPr>
              <a:t>возможностей</a:t>
            </a:r>
            <a:endParaRPr lang="en-GB" altLang="ru-RU" sz="3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6000"/>
              </a:lnSpc>
              <a:spcBef>
                <a:spcPts val="800"/>
              </a:spcBef>
            </a:pP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</a:rPr>
              <a:t>переоценка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</a:rPr>
              <a:t>своих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</a:rPr>
              <a:t>способностей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052513"/>
            <a:ext cx="12954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21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596" y="1558565"/>
            <a:ext cx="8323868" cy="377762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working-papers.ru/samye-vysokooplachivaemye-professii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bs-life.ru/rabota/personal/professii2014.html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4"/>
              </a:rPr>
              <a:t>http://basetop.ru/samyie-defitsitnyie-professii-v-rossii</a:t>
            </a:r>
            <a:r>
              <a:rPr lang="en-US" dirty="0" smtClean="0">
                <a:solidFill>
                  <a:srgbClr val="0070C0"/>
                </a:solidFill>
                <a:hlinkClick r:id="rId4"/>
              </a:rPr>
              <a:t>/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rgbClr val="0070C0"/>
                </a:solidFill>
                <a:hlinkClick r:id="rId5"/>
              </a:rPr>
              <a:t>career.passion.ru/novosti-i-sobytiya/karera/samye-defitsitnye-i-vysokooplachivaemye-professii-v-rossii.htm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6"/>
              </a:rPr>
              <a:t>http://www.e-xecutive.ru/career/adviser/1355610</a:t>
            </a:r>
            <a:r>
              <a:rPr lang="en-US" dirty="0" smtClean="0">
                <a:solidFill>
                  <a:srgbClr val="0070C0"/>
                </a:solidFill>
                <a:hlinkClick r:id="rId6"/>
              </a:rPr>
              <a:t>/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7"/>
              </a:rPr>
              <a:t>http://</a:t>
            </a:r>
            <a:r>
              <a:rPr lang="en-US" dirty="0" smtClean="0">
                <a:solidFill>
                  <a:srgbClr val="0070C0"/>
                </a:solidFill>
                <a:hlinkClick r:id="rId7"/>
              </a:rPr>
              <a:t>86pu13-nyagan.edusite.ru/DswMedia/zapiskakprognozu.docx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8"/>
              </a:rPr>
              <a:t>http://</a:t>
            </a:r>
            <a:r>
              <a:rPr lang="en-US" dirty="0" smtClean="0">
                <a:solidFill>
                  <a:srgbClr val="0070C0"/>
                </a:solidFill>
                <a:hlinkClick r:id="rId8"/>
              </a:rPr>
              <a:t>job.dznhmao.ru/home.aspx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6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2615" y="1366854"/>
            <a:ext cx="8229600" cy="515649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6550" indent="-336550" defTabSz="914400">
              <a:lnSpc>
                <a:spcPct val="96000"/>
              </a:lnSpc>
              <a:spcBef>
                <a:spcPts val="800"/>
              </a:spcBef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ресурсов сети Интернет</a:t>
            </a:r>
            <a:endParaRPr lang="en-GB" altLang="ru-RU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50" indent="-336550" defTabSz="914400">
              <a:lnSpc>
                <a:spcPct val="96000"/>
              </a:lnSpc>
              <a:spcBef>
                <a:spcPts val="800"/>
              </a:spcBef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Экскурсии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учебные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заведения</a:t>
            </a:r>
            <a:r>
              <a:rPr lang="ru-RU" altLang="ru-RU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предприятия</a:t>
            </a:r>
          </a:p>
          <a:p>
            <a:pPr marL="336550" indent="-336550" defTabSz="914400">
              <a:lnSpc>
                <a:spcPct val="96000"/>
              </a:lnSpc>
              <a:spcBef>
                <a:spcPts val="800"/>
              </a:spcBef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Беседы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представителями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ВУЗов</a:t>
            </a:r>
            <a:endParaRPr lang="en-GB" altLang="ru-RU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50" indent="-336550" defTabSz="914400">
              <a:lnSpc>
                <a:spcPct val="96000"/>
              </a:lnSpc>
              <a:spcBef>
                <a:spcPts val="800"/>
              </a:spcBef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Встречи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учащимися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выпускниками</a:t>
            </a:r>
            <a:endParaRPr lang="en-GB" altLang="ru-RU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50" indent="-336550" defTabSz="914400">
              <a:lnSpc>
                <a:spcPct val="96000"/>
              </a:lnSpc>
              <a:spcBef>
                <a:spcPts val="800"/>
              </a:spcBef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занятости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en-GB" altLang="ru-RU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50" indent="-336550" defTabSz="914400">
              <a:lnSpc>
                <a:spcPct val="96000"/>
              </a:lnSpc>
              <a:spcBef>
                <a:spcPts val="800"/>
              </a:spcBef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altLang="ru-RU" sz="32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Справочники</a:t>
            </a:r>
            <a:r>
              <a:rPr lang="en-GB" altLang="ru-RU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поступающих</a:t>
            </a:r>
            <a:endParaRPr lang="en-GB" altLang="ru-RU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50" indent="-336550" defTabSz="914400">
              <a:lnSpc>
                <a:spcPct val="96000"/>
              </a:lnSpc>
              <a:spcBef>
                <a:spcPts val="800"/>
              </a:spcBef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GB" altLang="ru-RU" sz="3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газетах</a:t>
            </a:r>
            <a:r>
              <a:rPr lang="en-GB" altLang="ru-RU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GB" altLang="ru-RU" sz="32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журналах</a:t>
            </a:r>
            <a:endParaRPr lang="en-GB" altLang="ru-RU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272619" y="220253"/>
            <a:ext cx="7729979" cy="1582738"/>
          </a:xfrm>
          <a:prstGeom prst="roundRect">
            <a:avLst>
              <a:gd name="adj" fmla="val 16667"/>
            </a:avLst>
          </a:prstGeom>
          <a:ln/>
        </p:spPr>
        <p:txBody>
          <a:bodyPr vert="horz" lIns="90000" tIns="46800" rIns="90000" bIns="46800" rtlCol="0" anchor="t">
            <a:normAutofit/>
          </a:bodyPr>
          <a:lstStyle/>
          <a:p>
            <a:pPr defTabSz="457200">
              <a:lnSpc>
                <a:spcPct val="96000"/>
              </a:lnSpc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Информация</a:t>
            </a:r>
            <a:r>
              <a:rPr lang="en-GB" altLang="ru-RU" sz="4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о </a:t>
            </a:r>
            <a:r>
              <a:rPr lang="en-GB" altLang="ru-RU" sz="40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профессиях</a:t>
            </a:r>
            <a:endParaRPr lang="en-GB" altLang="ru-RU" sz="4000" b="1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7359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dirty="0">
                <a:latin typeface="Bookman Old Style" panose="02050604050505020204" pitchFamily="18" charset="0"/>
              </a:rPr>
              <a:t>Работа – это …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7338"/>
            <a:ext cx="4038600" cy="4525962"/>
          </a:xfrm>
        </p:spPr>
        <p:txBody>
          <a:bodyPr/>
          <a:lstStyle/>
          <a:p>
            <a:r>
              <a:rPr lang="ru-RU" altLang="ru-RU" sz="4000"/>
              <a:t>Деньги</a:t>
            </a:r>
          </a:p>
          <a:p>
            <a:endParaRPr lang="ru-RU" altLang="ru-RU" sz="4000"/>
          </a:p>
          <a:p>
            <a:r>
              <a:rPr lang="ru-RU" altLang="ru-RU" sz="4000"/>
              <a:t>Карьера</a:t>
            </a:r>
          </a:p>
          <a:p>
            <a:pPr>
              <a:buFontTx/>
              <a:buNone/>
            </a:pPr>
            <a:endParaRPr lang="ru-RU" altLang="ru-RU" sz="4000"/>
          </a:p>
          <a:p>
            <a:r>
              <a:rPr lang="ru-RU" altLang="ru-RU" sz="4000"/>
              <a:t>Творчество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779838" y="1412875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0"/>
              <a:t>?</a:t>
            </a:r>
          </a:p>
        </p:txBody>
      </p:sp>
      <p:pic>
        <p:nvPicPr>
          <p:cNvPr id="32773" name="Picture 5" descr="bd0703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84313"/>
            <a:ext cx="1692275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781300"/>
            <a:ext cx="1795463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j03453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21163"/>
            <a:ext cx="1895475" cy="19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839" y="0"/>
            <a:ext cx="8427563" cy="1280890"/>
          </a:xfrm>
          <a:ln/>
        </p:spPr>
        <p:txBody>
          <a:bodyPr vert="horz" lIns="90000" tIns="46800" rIns="90000" bIns="46800" rtlCol="0" anchor="t">
            <a:noAutofit/>
          </a:bodyPr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Список высокооплачиваемых профессий в России (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Working-Papers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865" y="1424233"/>
            <a:ext cx="7808536" cy="4486989"/>
          </a:xfrm>
        </p:spPr>
        <p:txBody>
          <a:bodyPr>
            <a:normAutofit/>
          </a:bodyPr>
          <a:lstStyle/>
          <a:p>
            <a:r>
              <a:rPr lang="ru-RU" dirty="0"/>
              <a:t>В рейтинг самых высокооплачиваемых профессий в Москве и в России в целом входят: кризис-менеджеры, технические директора в области добычи нефти, газа, директора по маркетингу, </a:t>
            </a:r>
            <a:r>
              <a:rPr lang="ru-RU" dirty="0">
                <a:hlinkClick r:id="rId2"/>
              </a:rPr>
              <a:t>финансовые</a:t>
            </a:r>
            <a:r>
              <a:rPr lang="ru-RU" dirty="0"/>
              <a:t>, IT-директора.</a:t>
            </a:r>
          </a:p>
          <a:p>
            <a:r>
              <a:rPr lang="ru-RU" dirty="0"/>
              <a:t>В 10 самых высокооплачиваемых профессий 2013 также входят владельцы частных клиник, главврачи, руководители служб по персоналу, главные бухгалтеры, председатели правлений банков.</a:t>
            </a:r>
          </a:p>
          <a:p>
            <a:r>
              <a:rPr lang="ru-RU" dirty="0"/>
              <a:t>Если взять во внимание обычных служащих, </a:t>
            </a:r>
            <a:r>
              <a:rPr lang="ru-RU" dirty="0" err="1"/>
              <a:t>неруководящего</a:t>
            </a:r>
            <a:r>
              <a:rPr lang="ru-RU" dirty="0"/>
              <a:t> звена, то к хорошо оплачиваемым профессиям можно отнести </a:t>
            </a:r>
            <a:r>
              <a:rPr lang="ru-RU" dirty="0">
                <a:hlinkClick r:id="rId3"/>
              </a:rPr>
              <a:t>программиста</a:t>
            </a:r>
            <a:r>
              <a:rPr lang="ru-RU" dirty="0"/>
              <a:t>, </a:t>
            </a:r>
            <a:r>
              <a:rPr lang="ru-RU" dirty="0">
                <a:hlinkClick r:id="rId4"/>
              </a:rPr>
              <a:t>юриста</a:t>
            </a:r>
            <a:r>
              <a:rPr lang="ru-RU" dirty="0"/>
              <a:t>, </a:t>
            </a:r>
            <a:r>
              <a:rPr lang="ru-RU" dirty="0">
                <a:hlinkClick r:id="rId5"/>
              </a:rPr>
              <a:t>менеджера по продажам</a:t>
            </a:r>
            <a:r>
              <a:rPr lang="ru-RU" dirty="0"/>
              <a:t>, </a:t>
            </a:r>
            <a:r>
              <a:rPr lang="ru-RU" dirty="0">
                <a:hlinkClick r:id="rId6"/>
              </a:rPr>
              <a:t>менеджера </a:t>
            </a:r>
            <a:r>
              <a:rPr lang="ru-RU" dirty="0" smtClean="0">
                <a:hlinkClick r:id="rId6"/>
              </a:rPr>
              <a:t>по закупкам</a:t>
            </a:r>
            <a:r>
              <a:rPr lang="ru-RU" dirty="0"/>
              <a:t>, </a:t>
            </a:r>
            <a:r>
              <a:rPr lang="ru-RU" dirty="0" smtClean="0"/>
              <a:t> </a:t>
            </a:r>
            <a:r>
              <a:rPr lang="ru-RU" dirty="0" smtClean="0">
                <a:hlinkClick r:id="rId7"/>
              </a:rPr>
              <a:t>маркетолога</a:t>
            </a:r>
            <a:r>
              <a:rPr lang="ru-RU" dirty="0" smtClean="0"/>
              <a:t>, </a:t>
            </a:r>
            <a:r>
              <a:rPr lang="ru-RU" dirty="0" smtClean="0">
                <a:hlinkClick r:id="rId8"/>
              </a:rPr>
              <a:t>логиста</a:t>
            </a:r>
            <a:r>
              <a:rPr lang="ru-RU" dirty="0"/>
              <a:t>, </a:t>
            </a:r>
            <a:r>
              <a:rPr lang="ru-RU" dirty="0" smtClean="0"/>
              <a:t> </a:t>
            </a:r>
            <a:r>
              <a:rPr lang="ru-RU" dirty="0" smtClean="0">
                <a:hlinkClick r:id="rId9"/>
              </a:rPr>
              <a:t>аудитора</a:t>
            </a:r>
            <a:r>
              <a:rPr lang="ru-RU" dirty="0"/>
              <a:t>, </a:t>
            </a:r>
            <a:r>
              <a:rPr lang="ru-RU" dirty="0" smtClean="0"/>
              <a:t> </a:t>
            </a:r>
            <a:r>
              <a:rPr lang="ru-RU" dirty="0" smtClean="0">
                <a:hlinkClick r:id="rId10"/>
              </a:rPr>
              <a:t>аналитика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922" y="0"/>
            <a:ext cx="8634953" cy="1280890"/>
          </a:xfrm>
          <a:ln/>
        </p:spPr>
        <p:txBody>
          <a:bodyPr vert="horz" lIns="90000" tIns="46800" rIns="90000" bIns="46800" rtlCol="0" anchor="t">
            <a:normAutofit fontScale="90000"/>
          </a:bodyPr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Самые престижные и высоко-оплачиваемые  профессии в мире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473" y="1261620"/>
            <a:ext cx="7984503" cy="5596380"/>
          </a:xfrm>
        </p:spPr>
        <p:txBody>
          <a:bodyPr>
            <a:noAutofit/>
          </a:bodyPr>
          <a:lstStyle/>
          <a:p>
            <a:r>
              <a:rPr lang="ru-RU" sz="2800" dirty="0"/>
              <a:t>Основываясь на данных американского финансово-экономического журнала </a:t>
            </a:r>
            <a:r>
              <a:rPr lang="ru-RU" sz="2800" dirty="0" err="1"/>
              <a:t>Forbes</a:t>
            </a:r>
            <a:r>
              <a:rPr lang="ru-RU" sz="2800" dirty="0"/>
              <a:t> в список самых высокооплачиваемых профессий в мире, в частности европейских стран и США входят врачи различных специальностей: хирург, </a:t>
            </a:r>
            <a:r>
              <a:rPr lang="ru-RU" sz="2800" dirty="0" smtClean="0">
                <a:hlinkClick r:id="rId3"/>
              </a:rPr>
              <a:t>анестезиолог</a:t>
            </a:r>
            <a:r>
              <a:rPr lang="ru-RU" sz="2800" dirty="0"/>
              <a:t>, </a:t>
            </a:r>
            <a:r>
              <a:rPr lang="ru-RU" sz="2800" dirty="0">
                <a:hlinkClick r:id="rId4"/>
              </a:rPr>
              <a:t>гинеколог</a:t>
            </a:r>
            <a:r>
              <a:rPr lang="ru-RU" sz="2800" dirty="0"/>
              <a:t>, </a:t>
            </a:r>
            <a:r>
              <a:rPr lang="ru-RU" sz="2800" dirty="0" smtClean="0"/>
              <a:t>челюстно-лицевой хирург, </a:t>
            </a:r>
            <a:r>
              <a:rPr lang="ru-RU" sz="2800" dirty="0"/>
              <a:t> </a:t>
            </a:r>
            <a:r>
              <a:rPr lang="ru-RU" sz="2800" dirty="0">
                <a:hlinkClick r:id="rId5"/>
              </a:rPr>
              <a:t>терапевт</a:t>
            </a:r>
            <a:r>
              <a:rPr lang="ru-RU" sz="2800" dirty="0" smtClean="0"/>
              <a:t>, </a:t>
            </a:r>
            <a:r>
              <a:rPr lang="ru-RU" sz="2800" dirty="0"/>
              <a:t> </a:t>
            </a:r>
            <a:r>
              <a:rPr lang="ru-RU" sz="2800" dirty="0">
                <a:hlinkClick r:id="rId6"/>
              </a:rPr>
              <a:t>дантист</a:t>
            </a:r>
            <a:r>
              <a:rPr lang="ru-RU" sz="2800" dirty="0" smtClean="0"/>
              <a:t>, </a:t>
            </a:r>
            <a:r>
              <a:rPr lang="ru-RU" sz="2800" dirty="0"/>
              <a:t> </a:t>
            </a:r>
            <a:r>
              <a:rPr lang="ru-RU" sz="2800" dirty="0">
                <a:hlinkClick r:id="rId7"/>
              </a:rPr>
              <a:t>психиатр</a:t>
            </a:r>
            <a:r>
              <a:rPr lang="ru-RU" sz="2800" dirty="0" smtClean="0"/>
              <a:t>,  </a:t>
            </a:r>
            <a:r>
              <a:rPr lang="ru-RU" sz="2800" dirty="0"/>
              <a:t>исполнительный, технический директор, юрист, менеджеры различных направлений.</a:t>
            </a:r>
          </a:p>
        </p:txBody>
      </p:sp>
    </p:spTree>
    <p:extLst>
      <p:ext uri="{BB962C8B-B14F-4D97-AF65-F5344CB8AC3E}">
        <p14:creationId xmlns:p14="http://schemas.microsoft.com/office/powerpoint/2010/main" val="3580520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805" y="1280890"/>
            <a:ext cx="8738648" cy="5167044"/>
          </a:xfrm>
        </p:spPr>
        <p:txBody>
          <a:bodyPr>
            <a:norm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 место неизменно на протяжении последних 5 лет закрепилось за профессией</a:t>
            </a:r>
            <a:r>
              <a:rPr lang="ru-RU" alt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программиста</a:t>
            </a:r>
            <a:r>
              <a:rPr lang="ru-RU" altLang="ru-RU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Хорошо квалифицированному специалисту по программному обеспечению, готовы платить </a:t>
            </a:r>
            <a:r>
              <a:rPr lang="ru-RU" altLang="ru-RU" u="sng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50 до 150 тысяч </a:t>
            </a:r>
            <a:r>
              <a:rPr lang="ru-RU" altLang="ru-RU" dirty="0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dirty="0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Второе </a:t>
            </a:r>
            <a:r>
              <a:rPr lang="ru-RU" altLang="ru-RU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  в нашем рейтинге занимает  также профессия, связанная с компьютерными технологиями: </a:t>
            </a:r>
            <a:r>
              <a:rPr lang="ru-RU" alt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– специалисту </a:t>
            </a:r>
            <a:r>
              <a:rPr lang="ru-RU" altLang="ru-RU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 платить </a:t>
            </a:r>
            <a:r>
              <a:rPr lang="ru-RU" altLang="ru-RU" u="sng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60 до 90 тысяч </a:t>
            </a:r>
            <a:r>
              <a:rPr lang="ru-RU" altLang="ru-RU" u="sng" dirty="0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dirty="0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тройку самых востребованных профессий 2014 года также вошла профессия </a:t>
            </a:r>
            <a:r>
              <a:rPr lang="ru-RU" alt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вебмастера</a:t>
            </a:r>
            <a:r>
              <a:rPr lang="ru-RU" altLang="ru-RU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Так как российский интернет рынок расширяется ускоренными темпами, демонстрируя ежегодный рост в 25 - 30%, специалисты этой новой профессии пользуются повышенным спросом и могут рассчитывать на зарплату </a:t>
            </a:r>
            <a:r>
              <a:rPr lang="ru-RU" altLang="ru-RU" u="sng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50 – 90 тысяч рублей.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9047" y="0"/>
            <a:ext cx="8634953" cy="1280890"/>
          </a:xfrm>
          <a:prstGeom prst="rect">
            <a:avLst/>
          </a:prstGeom>
          <a:ln/>
        </p:spPr>
        <p:txBody>
          <a:bodyPr vert="horz" lIns="90000" tIns="46800" rIns="90000" bIns="4680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Самые высокооплачиваемые  профессии в России в 2014 году (Сайт Деловая жизнь)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AutoShape 9" descr="Новый порядок расчета субсидий на жилье для военных в 2014 году"/>
          <p:cNvSpPr>
            <a:spLocks noChangeAspect="1" noChangeArrowheads="1"/>
          </p:cNvSpPr>
          <p:nvPr/>
        </p:nvSpPr>
        <p:spPr bwMode="auto">
          <a:xfrm>
            <a:off x="120650" y="-349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131" y="1054647"/>
            <a:ext cx="8861195" cy="5577110"/>
          </a:xfrm>
        </p:spPr>
        <p:txBody>
          <a:bodyPr>
            <a:no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Четвертое место нашего рейтинга принадлежит  </a:t>
            </a:r>
            <a:r>
              <a:rPr lang="ru-RU" alt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специалисту банковского дела</a:t>
            </a:r>
            <a:r>
              <a:rPr lang="ru-RU" alt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dirty="0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Связано это со значительным ростом рынка </a:t>
            </a:r>
            <a:r>
              <a:rPr lang="ru-RU" altLang="ru-RU" dirty="0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потребительского кредитования </a:t>
            </a:r>
            <a:r>
              <a:rPr lang="ru-RU" altLang="ru-RU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рынка банковских вкладов в прошлом году. Зарплата представителя вышеуказанной профессии колеблется </a:t>
            </a:r>
            <a:r>
              <a:rPr lang="ru-RU" altLang="ru-RU" u="sng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60 до 85 тысяч </a:t>
            </a:r>
            <a:r>
              <a:rPr lang="ru-RU" altLang="ru-RU" u="sng" dirty="0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dirty="0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пятом месте среди самых высокооплачиваемых профессий 2014 года находится </a:t>
            </a:r>
            <a:r>
              <a:rPr lang="ru-RU" alt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архитектор – проектировщик</a:t>
            </a:r>
            <a:r>
              <a:rPr lang="ru-RU" altLang="ru-RU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Хоть строительный бум конца 2000-х уже прошел, но в последнее время рынок строительства заметно оживился,  поэтому нехватка специалистов данной сферы ощущается. </a:t>
            </a:r>
            <a:r>
              <a:rPr lang="ru-RU" altLang="ru-RU" u="sng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45 до 80 тысяч </a:t>
            </a:r>
            <a:r>
              <a:rPr lang="ru-RU" altLang="ru-RU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зарабатывают представители данной </a:t>
            </a:r>
            <a:r>
              <a:rPr lang="ru-RU" altLang="ru-RU" dirty="0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профессии.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dirty="0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Шестое </a:t>
            </a:r>
            <a:r>
              <a:rPr lang="ru-RU" altLang="ru-RU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в нашем рейтинге занимает профессия </a:t>
            </a:r>
            <a:r>
              <a:rPr lang="ru-RU" alt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менеджера по логистике</a:t>
            </a:r>
            <a:r>
              <a:rPr lang="ru-RU" altLang="ru-RU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зарплатой в </a:t>
            </a:r>
            <a:r>
              <a:rPr lang="ru-RU" altLang="ru-RU" u="sng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50- 80 тысяч рублей</a:t>
            </a:r>
            <a:r>
              <a:rPr lang="ru-RU" altLang="ru-RU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 специалистов данной профессии спрос на рынке труда не уменьшается, так как она продолжает оставаться очень востребованной.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9047" y="0"/>
            <a:ext cx="8634953" cy="1280890"/>
          </a:xfrm>
          <a:prstGeom prst="rect">
            <a:avLst/>
          </a:prstGeom>
          <a:ln/>
        </p:spPr>
        <p:txBody>
          <a:bodyPr vert="horz" lIns="90000" tIns="46800" rIns="90000" bIns="4680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Самые высокооплачиваемые  профессии в России в 2014 году (Сайт Деловая жизнь)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AutoShape 9" descr="Новый порядок расчета субсидий на жилье для военных в 2014 году"/>
          <p:cNvSpPr>
            <a:spLocks noChangeAspect="1" noChangeArrowheads="1"/>
          </p:cNvSpPr>
          <p:nvPr/>
        </p:nvSpPr>
        <p:spPr bwMode="auto">
          <a:xfrm>
            <a:off x="120650" y="-349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-101515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3" descr="Новый порядок расчета субсидий на жилье для военных в 2014 году"/>
          <p:cNvSpPr>
            <a:spLocks noChangeAspect="1" noChangeArrowheads="1"/>
          </p:cNvSpPr>
          <p:nvPr/>
        </p:nvSpPr>
        <p:spPr bwMode="auto">
          <a:xfrm>
            <a:off x="8240003" y="1524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2143</Words>
  <Application>Microsoft Office PowerPoint</Application>
  <PresentationFormat>Экран (4:3)</PresentationFormat>
  <Paragraphs>679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Bookman Old Style</vt:lpstr>
      <vt:lpstr>Calibri</vt:lpstr>
      <vt:lpstr>Century Gothic</vt:lpstr>
      <vt:lpstr>Times New Roman</vt:lpstr>
      <vt:lpstr>Wingdings 3</vt:lpstr>
      <vt:lpstr>Легкий дым</vt:lpstr>
      <vt:lpstr>Востребованные профессии</vt:lpstr>
      <vt:lpstr>Презентация PowerPoint</vt:lpstr>
      <vt:lpstr> Возможные ошибки при выборе профессии  </vt:lpstr>
      <vt:lpstr>Презентация PowerPoint</vt:lpstr>
      <vt:lpstr>Работа – это …</vt:lpstr>
      <vt:lpstr>Список высокооплачиваемых профессий в России ( Working-Papers) </vt:lpstr>
      <vt:lpstr>Самые престижные и высоко-оплачиваемые  профессии в мире </vt:lpstr>
      <vt:lpstr>Презентация PowerPoint</vt:lpstr>
      <vt:lpstr>Презентация PowerPoint</vt:lpstr>
      <vt:lpstr>Презентация PowerPoint</vt:lpstr>
      <vt:lpstr>Самые дефицитные профессии в России в 2014 году (по материалам сайта                     )  </vt:lpstr>
      <vt:lpstr>Самые дефицитные профессии в России в 2014 году (по материалам сайта                     )  </vt:lpstr>
      <vt:lpstr>Самые дефицитные профессии в России в 2014 году (по материалам сайта                     )  </vt:lpstr>
      <vt:lpstr>Самые дефицитные профессии в России в 2014 году (по материалам сайта                     )  </vt:lpstr>
      <vt:lpstr>Самые дефицитные профессии в России в 2014 году (по материалам сайта                     )  </vt:lpstr>
      <vt:lpstr>Самые дефицитные профессии в России в 2014 году (по материалам сайта                     )  </vt:lpstr>
      <vt:lpstr>Самые дефицитные профессии в России в 2014 году (по материалам сайта                     )  </vt:lpstr>
      <vt:lpstr>Самые дефицитные профессии в России в 2014 году (по материалам сайта                     )  </vt:lpstr>
      <vt:lpstr>Самые дефицитные профессии в России в 2014 году (по материалам сайта                     )  </vt:lpstr>
      <vt:lpstr>Презентация PowerPoint</vt:lpstr>
      <vt:lpstr>Прогноз на тему «Самые востребованные профессии 2015-2020» (E-xecutive)</vt:lpstr>
      <vt:lpstr>Презентация PowerPoint</vt:lpstr>
      <vt:lpstr>Презентация PowerPoint</vt:lpstr>
      <vt:lpstr>Прогноз ежегодной потребности рынка труда ХМАО – Югры в кадрах всех уровней профессионального образования</vt:lpstr>
      <vt:lpstr>Презентация PowerPoint</vt:lpstr>
      <vt:lpstr>Презентация PowerPoint</vt:lpstr>
      <vt:lpstr>Презентация PowerPoint</vt:lpstr>
      <vt:lpstr>Изменения на рынке труда преходящи, а прогнозы довольно приблизительны. «Для того чтобы оставаться востребованным профессионалом, придется учиться в течение всей жизни»</vt:lpstr>
      <vt:lpstr>Презентация PowerPoint</vt:lpstr>
      <vt:lpstr>Использованные источники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Востребованные профессии</dc:title>
  <dc:creator>Андрей</dc:creator>
  <cp:lastModifiedBy>Андрей</cp:lastModifiedBy>
  <cp:revision>6</cp:revision>
  <dcterms:created xsi:type="dcterms:W3CDTF">2014-05-16T02:50:35Z</dcterms:created>
  <dcterms:modified xsi:type="dcterms:W3CDTF">2014-05-20T18:41:56Z</dcterms:modified>
</cp:coreProperties>
</file>