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72" r:id="rId14"/>
    <p:sldId id="269" r:id="rId15"/>
    <p:sldId id="274" r:id="rId16"/>
    <p:sldId id="273" r:id="rId17"/>
    <p:sldId id="275" r:id="rId18"/>
    <p:sldId id="277" r:id="rId19"/>
    <p:sldId id="276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70F"/>
    <a:srgbClr val="1E1608"/>
    <a:srgbClr val="05183A"/>
    <a:srgbClr val="7B1408"/>
    <a:srgbClr val="660066"/>
    <a:srgbClr val="133851"/>
    <a:srgbClr val="006000"/>
    <a:srgbClr val="22041C"/>
    <a:srgbClr val="600808"/>
    <a:srgbClr val="C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p74.ru/rubricks/ehkonomika-i-politika/2013/02-fevral/bezotkhodnaja-utilizacija-otkhodov/" TargetMode="External"/><Relationship Id="rId3" Type="http://schemas.openxmlformats.org/officeDocument/2006/relationships/hyperlink" Target="http://www.liveinternet.ru/click" TargetMode="External"/><Relationship Id="rId7" Type="http://schemas.openxmlformats.org/officeDocument/2006/relationships/hyperlink" Target="http://www.protown.ru/russia/obl/articles/articles_1533.html" TargetMode="External"/><Relationship Id="rId12" Type="http://schemas.openxmlformats.org/officeDocument/2006/relationships/hyperlink" Target="http://www.cheltravel.ru/attractions/nature/ilmeni-zapoved/" TargetMode="External"/><Relationship Id="rId2" Type="http://schemas.openxmlformats.org/officeDocument/2006/relationships/hyperlink" Target="http://www.myshared.ru/slide/20218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town.ru/russia/obl/articles/articles_1547.html" TargetMode="External"/><Relationship Id="rId11" Type="http://schemas.openxmlformats.org/officeDocument/2006/relationships/hyperlink" Target="http://uraloved.ru/mesta/chelyabinskaya-obl/zuratkul" TargetMode="External"/><Relationship Id="rId5" Type="http://schemas.openxmlformats.org/officeDocument/2006/relationships/hyperlink" Target="http://www.zakon74.ru/764-zagryaznenie-atmosfernogo-vozduha-gorodov-chelyabinskoy-oblasti-v-avguste-2012-goda.html" TargetMode="External"/><Relationship Id="rId10" Type="http://schemas.openxmlformats.org/officeDocument/2006/relationships/hyperlink" Target="http://nashural.ru/Mesta/arkaim.htm" TargetMode="External"/><Relationship Id="rId4" Type="http://schemas.openxmlformats.org/officeDocument/2006/relationships/hyperlink" Target="http://www.chististok.ru/shop/group_602/item_196/" TargetMode="External"/><Relationship Id="rId9" Type="http://schemas.openxmlformats.org/officeDocument/2006/relationships/hyperlink" Target="http://wikimapia.org/17172867/ru/&#1044;&#1078;&#1072;&#1073;&#1099;&#1082;-&#1050;&#1072;&#1088;&#1072;&#1075;&#1072;&#1081;&#1089;&#1082;&#1080;&#1081;-&#1073;&#1086;&#1088;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7cf9c83d2338fc6007aaf1000d0ba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488" y="533400"/>
            <a:ext cx="5614780" cy="2252658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Экология и химия</a:t>
            </a:r>
            <a:endParaRPr kumimoji="0" lang="ru-RU" sz="3800" b="1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928926" y="3539864"/>
            <a:ext cx="5929354" cy="11012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Караулова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Л.А.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User\Downloads\322626_html_m3d845e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0"/>
            <a:ext cx="3643306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786842" cy="60863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Радиоактивное загрязнение.</a:t>
            </a:r>
            <a:endParaRPr lang="ru-RU" sz="3600" b="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00108"/>
            <a:ext cx="55721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5183A"/>
                </a:solidFill>
                <a:latin typeface="Times New Roman" pitchFamily="18" charset="0"/>
                <a:cs typeface="Times New Roman" pitchFamily="18" charset="0"/>
              </a:rPr>
              <a:t>Освоение сложнейших технологий сопровождалось, как всегда бывает в новом деле, целым рядом ошибок. В то время ученые очень мало знали о вредном воздействии на человека и живую природу радиоактивных веществ. Достаточно сказать о том, что поначалу отдельные операции с ураном проводились голыми руками. Ошибки от незнания привели к тем трагическим событиям, в результате которых значительная часть территории Челябинской области была заражена радиоактивными веществами, смертельно опасными для всего живого. В конце сентября 1957 года на одном из предприятий, входивших в химкомбинат "Маяк", произошел взрыв емкости, где хранились жидкие радиоактивные отходы. В результате взрыва около 70—80 тонн высокоактивных отходов взлетело вверх. </a:t>
            </a:r>
            <a:endParaRPr lang="ru-RU" sz="2000" dirty="0">
              <a:solidFill>
                <a:srgbClr val="05183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100" dirty="0" smtClean="0">
                <a:solidFill>
                  <a:srgbClr val="05183A"/>
                </a:solidFill>
                <a:latin typeface="Times New Roman" pitchFamily="18" charset="0"/>
                <a:cs typeface="Times New Roman" pitchFamily="18" charset="0"/>
              </a:rPr>
              <a:t>Образовалось радиоактивное облако, поднявшееся в высоту до 1 км. Часть радионуклидов была рассеяна в атмосфере и позже выпала на землю, причем около 90% радиоактивных частиц расположилось вблизи места взрыва, а остальные были перенесены ветром на расстояние более 300 км в северо-восточном направлении. Эти частицы, выпадая на пути в виде "радиоактивного" дождя, загрязнили территорию, получившую название Восточно-Уральский радиоактивный след (ВУРС). </a:t>
            </a:r>
          </a:p>
          <a:p>
            <a:pPr>
              <a:buNone/>
            </a:pPr>
            <a:r>
              <a:rPr lang="ru-RU" sz="2100" dirty="0" smtClean="0">
                <a:solidFill>
                  <a:srgbClr val="05183A"/>
                </a:solidFill>
                <a:latin typeface="Times New Roman" pitchFamily="18" charset="0"/>
                <a:cs typeface="Times New Roman" pitchFamily="18" charset="0"/>
              </a:rPr>
              <a:t>Еще одним эпизодом, повлиявшим на радиационную обстановку в Челябинской области, был вынос и рассеивание донных осадков озера Карачай, расположенного поблизости от радиохимического производства. С октября 1951 года озеро Карачай использовалось в качестве хранилища радиоактивных отходов. В маловодные 1962—1966 годы уровень воды в озере сильно понизился. При этом оголилось около 5 га дна. Радиоактивному загрязнению подверглась территория в 1,8 тыс. кв. км.</a:t>
            </a:r>
            <a:br>
              <a:rPr lang="ru-RU" sz="2100" dirty="0" smtClean="0">
                <a:solidFill>
                  <a:srgbClr val="05183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05183A"/>
                </a:solidFill>
                <a:latin typeface="Times New Roman" pitchFamily="18" charset="0"/>
                <a:cs typeface="Times New Roman" pitchFamily="18" charset="0"/>
              </a:rPr>
              <a:t>В настоящее время в озере Карачай, уже большей частью засыпанном, содержится около 120 </a:t>
            </a:r>
            <a:r>
              <a:rPr lang="ru-RU" sz="2100" dirty="0" err="1" smtClean="0">
                <a:solidFill>
                  <a:srgbClr val="05183A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100" dirty="0" smtClean="0">
                <a:solidFill>
                  <a:srgbClr val="05183A"/>
                </a:solidFill>
                <a:latin typeface="Times New Roman" pitchFamily="18" charset="0"/>
                <a:cs typeface="Times New Roman" pitchFamily="18" charset="0"/>
              </a:rPr>
              <a:t> Ки </a:t>
            </a:r>
            <a:r>
              <a:rPr lang="ru-RU" sz="2100" dirty="0" err="1" smtClean="0">
                <a:solidFill>
                  <a:srgbClr val="05183A"/>
                </a:solidFill>
                <a:latin typeface="Times New Roman" pitchFamily="18" charset="0"/>
                <a:cs typeface="Times New Roman" pitchFamily="18" charset="0"/>
              </a:rPr>
              <a:t>бета-активных</a:t>
            </a:r>
            <a:r>
              <a:rPr lang="ru-RU" sz="2100" dirty="0" smtClean="0">
                <a:solidFill>
                  <a:srgbClr val="05183A"/>
                </a:solidFill>
                <a:latin typeface="Times New Roman" pitchFamily="18" charset="0"/>
                <a:cs typeface="Times New Roman" pitchFamily="18" charset="0"/>
              </a:rPr>
              <a:t> радионуклидов, из них 40% стронция-90 и 60% цезия-137. За время существования этого хранилища часть радиоактивных отходов просочилась ниже уровня природного дна. В подземные воды поступило примерно 4 </a:t>
            </a:r>
            <a:r>
              <a:rPr lang="ru-RU" sz="2100" dirty="0" err="1" smtClean="0">
                <a:solidFill>
                  <a:srgbClr val="05183A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100" dirty="0" smtClean="0">
                <a:solidFill>
                  <a:srgbClr val="05183A"/>
                </a:solidFill>
                <a:latin typeface="Times New Roman" pitchFamily="18" charset="0"/>
                <a:cs typeface="Times New Roman" pitchFamily="18" charset="0"/>
              </a:rPr>
              <a:t> куб. м активных промышленных вод.</a:t>
            </a:r>
            <a:endParaRPr lang="ru-RU" sz="2100" dirty="0">
              <a:solidFill>
                <a:srgbClr val="05183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ownloads\12795164318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rect">
            <a:avLst/>
          </a:prstGeom>
          <a:noFill/>
        </p:spPr>
      </p:pic>
      <p:sp>
        <p:nvSpPr>
          <p:cNvPr id="13" name="Заголовок 10"/>
          <p:cNvSpPr txBox="1">
            <a:spLocks/>
          </p:cNvSpPr>
          <p:nvPr/>
        </p:nvSpPr>
        <p:spPr>
          <a:xfrm>
            <a:off x="0" y="142852"/>
            <a:ext cx="9144000" cy="68006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Вырубка лесов и загрязнение почвы.</a:t>
            </a:r>
            <a:endParaRPr kumimoji="0" lang="ru-RU" sz="3800" b="0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0" y="1000108"/>
            <a:ext cx="9501222" cy="585789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Доля вырубок от общей площади лесов - 1,43%.  Преобладают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осино-березовые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сосновые леса.  В условиях области леса являются главным компонентом, формирующим природную среду. Благодаря принятым мерам расчетная лесосека в области сократился с 2,2 млн. м3 до 1,056 млн. м3, увеличен возраст рубок хвойных насаждений на 40 лет.  В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горно-лесной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зоне продолжают накапливаться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невозобновившиеся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вырубки и пустыри. Площадь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невозобновившихся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лесосек составляет в отдельных районах 32% от всей вырубленной территории.  Расчетная лесосека (это план заготовки древесины в пределах годичного прироста, при котором лесу не будет нанесен существенный урон, и он сможет восстановиться.)осваивается в основном по хвойному хозяйству и только на 65% - по лиственному хозяйству. Таким образом, уменьшается доля хвойных насаждений и накапливаются перестойные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мягколиственные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насаждения. 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    </a:t>
            </a:r>
            <a:endParaRPr kumimoji="0" lang="ru-RU" sz="2050" b="0" i="0" u="none" strike="noStrike" kern="1200" cap="none" spc="0" normalizeH="0" baseline="0" noProof="0" dirty="0">
              <a:ln>
                <a:noFill/>
              </a:ln>
              <a:solidFill>
                <a:srgbClr val="0007B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4572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07BC"/>
                </a:solidFill>
                <a:latin typeface="Times New Roman" pitchFamily="18" charset="0"/>
                <a:cs typeface="Times New Roman" pitchFamily="18" charset="0"/>
              </a:rPr>
              <a:t>Практически все почвы области испытывают воздействие человека. Огромные массивы земли ежегодно распахиваются на протяжении многих десятилетий, а кое-где и в течение веков, что приводит к изменению структуры почв. Любое строительство и горные разработки не только механически влияют на почвенный покров, зачастую уничтожая его, но вызывают изменение водного режима, что также действует на состав почвы.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7BC"/>
                </a:solidFill>
                <a:latin typeface="Times New Roman" pitchFamily="18" charset="0"/>
                <a:cs typeface="Times New Roman" pitchFamily="18" charset="0"/>
              </a:rPr>
              <a:t>Почвы явились главным вместилищем радиоактивной пыли, выпавшей на ее поверхность. Концентрация пыли была неравномерной. Минимальное содержание радионуклидов создало плотность загрязнения территории, равную 0,1Ки/км2. Плотность загрязнения, равная 2 Ки/км2 по стронцию-90, была признана предельной для безопасного проживания населения.</a:t>
            </a:r>
            <a:endParaRPr lang="ru-RU" sz="2400" dirty="0">
              <a:solidFill>
                <a:srgbClr val="0007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 твердых бытовых отходов и их утилизация.</a:t>
            </a:r>
            <a:endParaRPr lang="ru-RU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8929718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Ежегодно на территории Челябинской области образуется более 90 миллионов тонн отходов производства и потребления, из них около 3 процентов (2,5 миллионов тонн) — это коммунальные отходы, остальное — промышленные. Нерешенные проблемы обращения с отходами — то, что объединяет и крупные города и небольшие поселения. В настоящее время на территории области находится 638 свалок, из них 479 (или 75%) санкционированных свалок отходов, из которых только 5 отвечают санитарно-эпидемиологическим требованиям, а также 159 (25%) несанкционированных свалок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72132" cy="407194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2011 году в соответствии с поручением губернатора Челябинской области разработана долгосрочная целевая инвестиционная программа обращения с твердыми бытовыми и промышленными отходами в Челябинской области. Она основана на комплексном подходе к процессу сбора и утилизации всех видов отходов. Программа включает в себя целый комплекс мероприятий, направленных на развитие инфраструктуры обращения с отходами и индустрии их переработки и утилизации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 descr="C:\Users\User\Desktop\проект по химии\мусор\картинки мусора\moos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571876"/>
            <a:ext cx="3784596" cy="3286124"/>
          </a:xfrm>
          <a:prstGeom prst="rect">
            <a:avLst/>
          </a:prstGeom>
          <a:noFill/>
        </p:spPr>
      </p:pic>
      <p:pic>
        <p:nvPicPr>
          <p:cNvPr id="3076" name="Picture 4" descr="C:\Users\User\Desktop\проект по химии\мусор\картинки мусора\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0"/>
            <a:ext cx="3500430" cy="3214710"/>
          </a:xfrm>
          <a:prstGeom prst="rect">
            <a:avLst/>
          </a:prstGeom>
          <a:noFill/>
        </p:spPr>
      </p:pic>
      <p:pic>
        <p:nvPicPr>
          <p:cNvPr id="3077" name="Picture 5" descr="C:\Users\User\Desktop\проект по химии\мусор\картинки мусора\svzla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500306"/>
            <a:ext cx="357186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14290"/>
            <a:ext cx="9144000" cy="857256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6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Заповедники  и памятники природы челябинской области.</a:t>
            </a:r>
            <a:endParaRPr kumimoji="0" lang="ru-RU" sz="3800" b="0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6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071546"/>
            <a:ext cx="9144000" cy="57864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2300" dirty="0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  <a:t>В Челябинской области заповедники и национальные парки занимают около 200 тыс. гектаров, охотничьи и ботанические заказники — свыше 500 тыс. га, ботанические памятники природы, в том числе 20 островных и ленточных боров общей площадью 184 тыс. га. Всего охраняемые территории занимают около 1000 га — немногим более десятой части области. Ботанический памятник природы областного значения. </a:t>
            </a:r>
            <a:br>
              <a:rPr lang="ru-RU" sz="2300" dirty="0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  <a:t>Джабык-Карагайский бор. </a:t>
            </a:r>
            <a:r>
              <a:rPr lang="ru-RU" sz="2300" dirty="0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  <a:t>Расположен на пространствах третичной всхолмленной абразионной платформы, где вдоль </a:t>
            </a:r>
            <a:r>
              <a:rPr lang="ru-RU" sz="2300" dirty="0" err="1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  <a:t>Урало-Тобольского</a:t>
            </a:r>
            <a:r>
              <a:rPr lang="ru-RU" sz="2300" dirty="0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  <a:t> водораздела тянется полоса выходов на поверхность </a:t>
            </a:r>
            <a:r>
              <a:rPr lang="ru-RU" sz="2300" dirty="0" err="1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  <a:t>гранито-гнейсовых</a:t>
            </a:r>
            <a:r>
              <a:rPr lang="ru-RU" sz="2300" dirty="0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  <a:t> возвышенностей, с которыми связаны участки сосновых лесов и вторичных березняков, формировавших в прошлом крупные массивы. Здесь берут начало два десятка рек и среди них Нижний Тогузак, </a:t>
            </a:r>
            <a:r>
              <a:rPr lang="ru-RU" sz="2300" dirty="0" err="1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  <a:t>Караталы-Аят</a:t>
            </a:r>
            <a:r>
              <a:rPr lang="ru-RU" sz="2300" dirty="0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  <a:t>Карагайлы-Аят</a:t>
            </a:r>
            <a:r>
              <a:rPr lang="ru-RU" sz="2300" dirty="0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  <a:t>Зингейка</a:t>
            </a:r>
            <a:r>
              <a:rPr lang="ru-RU" sz="2300" dirty="0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  <a:t>. Площадь: более 120 тыс. га (по др. источникам 96000.0 га) </a:t>
            </a:r>
            <a:br>
              <a:rPr lang="ru-RU" sz="2300" dirty="0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2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arkaim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0"/>
            <a:ext cx="528638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2300" dirty="0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  <a:t>Джабык-Карагайский бор в степной зоне Челябинской области — явление уникальное, представляет собой реликтовые остатки древних лесных массивов, некогда сплошь покрывавших обширные пространства от восточных склонов Южного Урала до предгорий Алтая. Для охраны природных ресурсов бора принимались различные меры. </a:t>
            </a:r>
          </a:p>
          <a:p>
            <a:pPr lvl="0">
              <a:buNone/>
            </a:pPr>
            <a:r>
              <a:rPr lang="ru-RU" sz="2300" b="1" i="1" dirty="0" err="1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  <a:t>Аркаим</a:t>
            </a:r>
            <a:r>
              <a:rPr lang="ru-RU" sz="2300" dirty="0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  <a:t> . Одно из самых культовых мест на Урале, окруженное многочисленными легендами и ореолом таинственности. Находится в степях на юге Челябинской области. </a:t>
            </a:r>
            <a:r>
              <a:rPr lang="ru-RU" sz="2300" dirty="0" err="1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  <a:t>Аркаим</a:t>
            </a:r>
            <a:r>
              <a:rPr lang="ru-RU" sz="2300" dirty="0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  <a:t> – это укрепленное поселение бронзового века. Археологический памятник датируют рубежом третьего-второго тысячелетия до нашей эры. Не ожидайте многого от ставшего легендарным городища. На самом деле от него остались лишь небольшие бугорки, хорошо видные разве что с воздуха. </a:t>
            </a:r>
            <a:br>
              <a:rPr lang="ru-RU" sz="2300" dirty="0" smtClean="0">
                <a:solidFill>
                  <a:srgbClr val="7B140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dirty="0" smtClean="0">
              <a:solidFill>
                <a:srgbClr val="7B140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7B14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big963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025" y="2714620"/>
            <a:ext cx="3990975" cy="3190875"/>
          </a:xfrm>
          <a:prstGeom prst="rect">
            <a:avLst/>
          </a:prstGeom>
          <a:noFill/>
        </p:spPr>
      </p:pic>
      <p:pic>
        <p:nvPicPr>
          <p:cNvPr id="2052" name="Picture 4" descr="C:\Users\User\Downloads\zuratkul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357586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8001024" cy="60722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160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Национальный парк «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E160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Зюраткуль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160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 . 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1E160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Расположен в </a:t>
            </a:r>
            <a:r>
              <a:rPr kumimoji="0" lang="ru-RU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E160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Саткинском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1E160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районе Челябинской области. Это один из наиболее известных и посещаемых </a:t>
            </a:r>
            <a:r>
              <a:rPr kumimoji="0" lang="ru-RU" sz="2600" i="0" strike="noStrike" kern="1200" cap="none" spc="0" normalizeH="0" baseline="0" noProof="0" dirty="0" smtClean="0">
                <a:ln>
                  <a:noFill/>
                </a:ln>
                <a:solidFill>
                  <a:srgbClr val="1E160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национальных парков Урала.</a:t>
            </a:r>
            <a:r>
              <a:rPr lang="ru-RU" sz="2800" dirty="0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Национальный парк «</a:t>
            </a:r>
            <a:r>
              <a:rPr lang="ru-RU" sz="2300" dirty="0" err="1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Зюраткуль</a:t>
            </a:r>
            <a:r>
              <a:rPr lang="ru-RU" sz="2300" dirty="0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» создан в 1993 году. Общая площадь парка – 88,3 гектара, протяжённость с севера на юг — 49 километров, а с запада на восток - 28 километров.</a:t>
            </a:r>
          </a:p>
          <a:p>
            <a:r>
              <a:rPr lang="ru-RU" sz="2300" dirty="0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Парк получил свое название по высокогорному озеру </a:t>
            </a:r>
            <a:r>
              <a:rPr lang="ru-RU" sz="2300" dirty="0" err="1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Зюраткуль</a:t>
            </a:r>
            <a:r>
              <a:rPr lang="ru-RU" sz="2300" dirty="0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2300" dirty="0" err="1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Зюраткуль</a:t>
            </a:r>
            <a:r>
              <a:rPr lang="ru-RU" sz="2300" dirty="0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 - самое высокогорное озеро на Южном Урале, оно находится на высоте 724 метра. В озеро </a:t>
            </a:r>
            <a:r>
              <a:rPr lang="ru-RU" sz="2300" dirty="0" err="1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Зюраткуль</a:t>
            </a:r>
            <a:r>
              <a:rPr lang="ru-RU" sz="2300" dirty="0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 впадает несколько небольших рек и ручьев, а вытекает одна река - Большая </a:t>
            </a:r>
            <a:r>
              <a:rPr lang="ru-RU" sz="2300" dirty="0" err="1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Сатка</a:t>
            </a:r>
            <a:r>
              <a:rPr lang="ru-RU" sz="2300" dirty="0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2300" i="0" strike="noStrike" kern="1200" cap="none" spc="0" normalizeH="0" baseline="0" noProof="0" dirty="0">
              <a:ln>
                <a:noFill/>
              </a:ln>
              <a:solidFill>
                <a:srgbClr val="13070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643446"/>
            <a:ext cx="885828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i="1" dirty="0" err="1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Ильменский</a:t>
            </a:r>
            <a:r>
              <a:rPr lang="ru-RU" sz="2300" b="1" i="1" dirty="0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 заповедник . </a:t>
            </a:r>
            <a:r>
              <a:rPr lang="ru-RU" sz="2300" dirty="0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Находится в восточных предгорьях Южного Урала на </a:t>
            </a:r>
            <a:r>
              <a:rPr lang="ru-RU" sz="2300" dirty="0" err="1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Ильменском</a:t>
            </a:r>
            <a:r>
              <a:rPr lang="ru-RU" sz="2300" dirty="0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 хребте в Челябинской области, к северо-востоку от города Миасс, в переходной полосе от </a:t>
            </a:r>
            <a:r>
              <a:rPr lang="ru-RU" sz="2300" dirty="0" err="1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горно-лесного</a:t>
            </a:r>
            <a:r>
              <a:rPr lang="ru-RU" sz="2300" dirty="0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 Урала к равнинной степи Зауралья и </a:t>
            </a:r>
            <a:r>
              <a:rPr lang="ru-RU" sz="2300" dirty="0" err="1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Западно-Сибирской</a:t>
            </a:r>
            <a:r>
              <a:rPr lang="ru-RU" sz="2300" dirty="0" smtClean="0">
                <a:solidFill>
                  <a:srgbClr val="1E1608"/>
                </a:solidFill>
                <a:latin typeface="Times New Roman" pitchFamily="18" charset="0"/>
                <a:cs typeface="Times New Roman" pitchFamily="18" charset="0"/>
              </a:rPr>
              <a:t> низменности. Площадь заповедника 303,8 кв. км. </a:t>
            </a:r>
            <a:endParaRPr lang="ru-RU" sz="2300" dirty="0">
              <a:solidFill>
                <a:srgbClr val="1E16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User\Downloads\0_17fa3_7576fe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3286124"/>
          </a:xfrm>
          <a:prstGeom prst="rect">
            <a:avLst/>
          </a:prstGeom>
          <a:noFill/>
        </p:spPr>
      </p:pic>
      <p:pic>
        <p:nvPicPr>
          <p:cNvPr id="3081" name="Picture 9" descr="C:\Users\User\Downloads\6cbacbc2b4cedc8c0aa2e58626fd3a65_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4286248" cy="3500438"/>
          </a:xfrm>
          <a:prstGeom prst="rect">
            <a:avLst/>
          </a:prstGeom>
          <a:noFill/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3357554" y="0"/>
            <a:ext cx="5786446" cy="3857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070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Длина </a:t>
            </a:r>
            <a:r>
              <a:rPr kumimoji="0" lang="ru-RU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070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Ильменского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070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хребта с севера на юг — 41 км. Наиболее широкая южная часть заповедника имеет 13 километров, а северная, самая узкая, только пять. Это объясняется включением в заповедную территорию </a:t>
            </a:r>
            <a:r>
              <a:rPr kumimoji="0" lang="ru-RU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070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Ильменского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070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хребта и прилегающих к нему с востока в южной части горных складок. На территории заповедника насчитывается около 830 высших растений, 50 видов млекопитающих, 200 — пернатых, 14 видов рыб. В заповеднике обитают все представители уральской фауны. В этом природном геологическом музее обнаружено более 260 минералов. В заповеднике около 30 озер, из которых самые крупные и глубокие — Большой </a:t>
            </a:r>
            <a:r>
              <a:rPr kumimoji="0" lang="ru-RU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070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Кисегач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070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 Большое </a:t>
            </a:r>
            <a:r>
              <a:rPr kumimoji="0" lang="ru-RU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070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Миассово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070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А также протекают несколько десятков рек.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3070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2800" b="1" dirty="0" smtClean="0">
                <a:solidFill>
                  <a:srgbClr val="000066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наука о взаимоотношениях живых организмов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их сообществ между собой и окружающей средой.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Современное человечество, вооруженное техникой и использующее огромное количество энергии, представляет могучую силу , воздействующую на Землю. Если эти воздействия не учитывают природных законов и разрушают установившиеся за миллиарды лет связи, возникают катастрофические изменения. Люди уже столкнулись с целым рядом последствий их влияния на природу. В Челябинской области происходят загрязнения атмосферы, рек, вырубка лесов. Давайте рассмотрим данные экологические проблемы и пути их решения.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ru-RU" b="0" dirty="0" smtClean="0">
                <a:solidFill>
                  <a:srgbClr val="2D0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b="0" i="1" dirty="0" smtClean="0">
                <a:solidFill>
                  <a:srgbClr val="2D0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Литература.</a:t>
            </a:r>
            <a:endParaRPr lang="ru-RU" b="0" i="1" dirty="0">
              <a:solidFill>
                <a:srgbClr val="2D0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http://www.myshared.ru/slide/202181/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http://www.liveinternet.ru/click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http://www.chististok.ru/shop/group_602/item_196/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http://www.zakon74.ru/764-zagryaznenie-atmosfernogo-vozduha-gorodov-chelyabinskoy-oblasti-v-avguste-2012-goda.html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http://www.protown.ru/russia/obl/articles/articles_1547.html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http://www.protown.ru/russia/obl/articles/articles_1533.html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http://www.up74.ru/rubricks/ehkonomika-i-politika/2013/02-fevral/bezotkhodnaja-utilizacija-otkhodov/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http://wikimapia.org/17172867/ru/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9"/>
              </a:rPr>
              <a:t>Джабык-Карагайский-бор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http://nashural.ru/Mesta/arkaim.htm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http://uraloved.ru/mesta/chelyabinskaya-obl/zuratkul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http://www.cheltravel.ru/attractions/nature/ilmeni-zapoved/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Sa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00428" y="0"/>
            <a:ext cx="5643571" cy="6858001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481786" cy="785818"/>
          </a:xfrm>
        </p:spPr>
        <p:txBody>
          <a:bodyPr>
            <a:normAutofit/>
          </a:bodyPr>
          <a:lstStyle/>
          <a:p>
            <a:r>
              <a:rPr lang="ru-RU" b="0" cap="none" dirty="0" smtClean="0">
                <a:solidFill>
                  <a:srgbClr val="2D0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0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СТАТИСТИКА.</a:t>
            </a:r>
            <a:endParaRPr lang="ru-RU" b="0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9"/>
            <a:ext cx="914400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 апреле 2008г. государственным учреждением «Челябинский ЦГМС» отобрано и проанализировано 104 пробы воды, отобранных на 41 водном объекте на территории Челябинской области. В четырех водных объектах обнаружено 11 случаев высокого (ВЗ) и экстремально высокого загрязнения (ЭВЗ). В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р.Кидыш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на уровне экстремально высокого загрязнения обнаружено содержание в воде марганца – 132,2 ПДК. В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р.Худолаз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(п.Чернышевский) в пробе от 3 апреля концентрация цинка соответствовала уровню экстремально высокого загрязнения – 288,8 ПДК, марганца – высокого загрязнения – 45,9ПДК, от 29 апреля – содержание в воде цинка по – прежнему соответствовало экстремально высокому загрязнению – 221,2 ПДК. В р.Миасс ниже г.Челябинска выявлено высокое загрязнение воды азотом нитритов: в створе д.Новое Поле – 10,7 ПДК, в створе д.Сычево – 12,7 ПДК, в створе д.Пятково – 12,6 ПДК, в последнем обнаружено также содержание органических соединений по БПК5 – на уровне высокого загрязнения – 5,2 ПДК. В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Аргазинском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водохранилище в районе г.Карабаша зафиксировано на уровне ЭВЗ содержание ионов марганца – 60 ПДК, на уровне ВЗ – концентрации меди – 48 ПДК и цинка – 22,2 ПДК. </a:t>
            </a:r>
          </a:p>
          <a:p>
            <a:pPr>
              <a:buNone/>
            </a:pPr>
            <a:endParaRPr lang="ru-RU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Загрязнения рек Южного Урала. Река протекает по территории Верхнеуральского, </a:t>
            </a:r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Агаповского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 Кизильского сельскохозяйственных районов. Справа в Урал впадают Малый Кизил, </a:t>
            </a:r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Янгелька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Худолаз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 Большой Кизил, а слева — </a:t>
            </a:r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Гумбейка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Зингейка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 Большая </a:t>
            </a:r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Караганка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сам Урал в своих верховьях (до Магнитогорска), и все его степные притоки не испытывают какого-либо влияния промышленных производств. Азотистое загрязнение, фиксируемое здесь периодически, обязано своим появлением сбросам органики — отходов ферм. Река самоочищается.</a:t>
            </a:r>
            <a:b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черте Магнитогорска металлургическим комбинатом, другими предприятиями и коммунальными службами в Урал сбрасывается почти 180 </a:t>
            </a:r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куб. м сточных вод, загрязненными из которых экологические службы признают 8,4 </a:t>
            </a:r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куб. м.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481786" cy="785818"/>
          </a:xfrm>
        </p:spPr>
        <p:txBody>
          <a:bodyPr>
            <a:normAutofit/>
          </a:bodyPr>
          <a:lstStyle/>
          <a:p>
            <a:r>
              <a:rPr lang="ru-RU" b="0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0" cap="none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ВОДНЫЕ РЕСУРСЫ.</a:t>
            </a:r>
            <a:endParaRPr lang="ru-RU" b="0" cap="none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01156" cy="3857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 сточными водами в Урал поступает более 5 тыс. тонн загрязняющих веществ, среди которых необходимо выделить нитриты, нитраты, взвешенные частицы и </a:t>
            </a:r>
            <a:r>
              <a:rPr lang="ru-RU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биохимически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активные вещества.</a:t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Магнитогорском водохранилище повышена минерализация воды, значительно увеличено количество растворенных солей, </a:t>
            </a:r>
            <a:r>
              <a:rPr lang="ru-RU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сульфат-иона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биогенных соединений и тяжелых металлов. Все это вместе взятое не позволяет считать качество воды удовлетворительным.</a:t>
            </a:r>
          </a:p>
          <a:p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2051" name="Picture 3" descr="C:\Users\User\Downloads\b00k3x25_640_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851888"/>
            <a:ext cx="5643570" cy="300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481918" cy="785818"/>
          </a:xfrm>
        </p:spPr>
        <p:txBody>
          <a:bodyPr/>
          <a:lstStyle/>
          <a:p>
            <a:r>
              <a:rPr lang="ru-RU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Очистка вод.</a:t>
            </a:r>
            <a:endParaRPr lang="ru-RU" b="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6143636" cy="5857892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настоящее время применяются несколько способов очистки сточной воды: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Механический</a:t>
            </a:r>
          </a:p>
          <a:p>
            <a:pPr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Химический</a:t>
            </a:r>
          </a:p>
          <a:p>
            <a:pPr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Биологический</a:t>
            </a:r>
          </a:p>
          <a:p>
            <a:pPr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Самый оптимальный способ очистки сточных вод в Челябинске -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биологическая очистка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Глубокая биологическая очистка решает практически все проблемы, не решаемые первыми двумя способами.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Аэротенк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является наиболее эффективной технологией очистки сточных вод.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ownloads\38_topol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350043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3929066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так давно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аэротенки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использовались на огромных объемах стоков.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Аэротенки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железобетонные резервуары, обычно больших размеров, через которые медленно протекают подвергающиеся аэрации сточные воды, смешанные с активным илом . Ситуация в корне изменилась с появлением установок модельного ряда системы . Станции глубокой биологической очистки сточных вод разработаны на основе опыта конструирования и эксплуатации огромных промышленных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аэротенков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полностью соответствуют уровню эксплуатации в суровых российских условиях.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ownloads\c41a5ec236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320040"/>
            <a:ext cx="8929718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EC1E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Загрязнения атмосферного воздуха.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EC1E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Загрязнение атмосферного воздуха городов Челябинской области в августе 2012 года.</a:t>
            </a:r>
            <a:b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Отбор проб осуществлялся на 24 загрязняющих вещества в Челябинске и Магнитогорске, 14 – в Златоусте. </a:t>
            </a:r>
            <a:b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Уровни высокого (более 10ПДК) и экстремально высокого (более 20ПДК) загрязнения по взвешенным веществам и газовым составляющим не зафиксированы.</a:t>
            </a:r>
            <a:b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загрязнения атмосферного воздуха городов даны по взвешенным веществам, диоксиду серы, диоксиду азота, оксиду азота, оксиду углерода, фенолу, фториду водорода, аммиаку, сероводороду, формальдегиду (в зависимости от программы работ), анализируемым в оперативном режиме.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24144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Челябинск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среднем по городу превысили предельно допустимый уровень средние за месяц концентрации формальдегида в 4,3 раза, фторида водорода в 1,2 раза.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Среднемесячные концентрации взвешенных веществ, диоксида серы, диоксида азота, оксида азота, оксида углерода, фенола, аммиака в среднем по городу не превысили нормативных значений.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Максимальные разовые концентрации, превысившие нормативные значения, составили: фторида водорода – 1,8ПДКмр, диоксида азота – 1,4ПДКмр, взвешенных веществ – 1,2ПДКмр, фенола – 1,2ПДКмр. 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Магнитогорск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среднем по городу превысили предельно допустимый уровень средние за месяц концентрации: формальдегида в 4,8 раза, взвешенных веществ в 3,1 раза, диоксида азота 1,2 раза.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Среднемесячные концентрации диоксида серы, оксида углерода, оксида азота, фенола, аммиака в среднем по городу не превысили нормативных значений.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Максимальные разовые концентрации, превысившие нормативные значения, составили: взвешенных веществ – 3,6ПДКмр, оксида углерода – 2,6ПДКмр, сероводорода -1,8ПДКмр, формальдегида – 1,7ПДКмр, фенола – 1,6ПДКмр, диоксида серы – 1,1ПДКмр.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446</TotalTime>
  <Words>1108</Words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Слайд 1</vt:lpstr>
      <vt:lpstr>Слайд 2</vt:lpstr>
      <vt:lpstr>           СТАТИСТИКА.</vt:lpstr>
      <vt:lpstr>         ВОДНЫЕ РЕСУРСЫ.</vt:lpstr>
      <vt:lpstr>Слайд 5</vt:lpstr>
      <vt:lpstr>        Очистка вод.</vt:lpstr>
      <vt:lpstr>Слайд 7</vt:lpstr>
      <vt:lpstr>Слайд 8</vt:lpstr>
      <vt:lpstr>Слайд 9</vt:lpstr>
      <vt:lpstr>   Радиоактивное загрязнение.</vt:lpstr>
      <vt:lpstr>Слайд 11</vt:lpstr>
      <vt:lpstr>Слайд 12</vt:lpstr>
      <vt:lpstr>Слайд 13</vt:lpstr>
      <vt:lpstr>Проблема твердых бытовых отходов и их утилизация.</vt:lpstr>
      <vt:lpstr>Слайд 15</vt:lpstr>
      <vt:lpstr>Слайд 16</vt:lpstr>
      <vt:lpstr>Слайд 17</vt:lpstr>
      <vt:lpstr>Слайд 18</vt:lpstr>
      <vt:lpstr>Слайд 19</vt:lpstr>
      <vt:lpstr>             Литература.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43</cp:revision>
  <dcterms:created xsi:type="dcterms:W3CDTF">2014-03-22T15:14:00Z</dcterms:created>
  <dcterms:modified xsi:type="dcterms:W3CDTF">2014-04-06T06:28:59Z</dcterms:modified>
</cp:coreProperties>
</file>