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4" r:id="rId2"/>
    <p:sldId id="257" r:id="rId3"/>
    <p:sldId id="256" r:id="rId4"/>
    <p:sldId id="310" r:id="rId5"/>
    <p:sldId id="259" r:id="rId6"/>
    <p:sldId id="260" r:id="rId7"/>
    <p:sldId id="261" r:id="rId8"/>
    <p:sldId id="262" r:id="rId9"/>
    <p:sldId id="265" r:id="rId10"/>
    <p:sldId id="266" r:id="rId11"/>
    <p:sldId id="272" r:id="rId12"/>
    <p:sldId id="312" r:id="rId13"/>
    <p:sldId id="284" r:id="rId14"/>
    <p:sldId id="269" r:id="rId15"/>
    <p:sldId id="285" r:id="rId16"/>
    <p:sldId id="313" r:id="rId17"/>
    <p:sldId id="288" r:id="rId18"/>
    <p:sldId id="295" r:id="rId19"/>
    <p:sldId id="302" r:id="rId20"/>
    <p:sldId id="307" r:id="rId21"/>
    <p:sldId id="296" r:id="rId22"/>
    <p:sldId id="297" r:id="rId23"/>
    <p:sldId id="298" r:id="rId24"/>
    <p:sldId id="301" r:id="rId25"/>
    <p:sldId id="309" r:id="rId26"/>
    <p:sldId id="308" r:id="rId27"/>
    <p:sldId id="31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996633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45" autoAdjust="0"/>
    <p:restoredTop sz="94638" autoAdjust="0"/>
  </p:normalViewPr>
  <p:slideViewPr>
    <p:cSldViewPr>
      <p:cViewPr varScale="1">
        <p:scale>
          <a:sx n="86" d="100"/>
          <a:sy n="86" d="100"/>
        </p:scale>
        <p:origin x="-8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BB67B1-444C-4026-BB36-6AEEEE3AEA99}" type="datetimeFigureOut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DF0A20-47E5-4F1C-A112-0DF47BC7F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63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B8CC-3576-42FB-9199-F1DDE3A2C5C9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E1472-3D43-4491-AB20-D92F52A90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D2A8B-12FB-4934-A02B-95633C0036BA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0CE5D-C077-4CC9-B1C7-A6F36A04A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0F39B-6142-4EFA-914D-379239C79C3C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54BFC-E3BA-4891-AE9D-924D8B9B0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0F162-4E14-441D-8FB2-CEDFE4C13F41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808DE-913C-4E12-A5A3-156CA4208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956F-0713-45CC-84F5-E40343D70A2A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F6254-13BD-401D-AEA8-1C4B74B9E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78A7-A605-4197-A3C1-7D46EC2647A9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5A47B-5235-4CFD-9530-B959BA8D5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E9B08-A2D4-4802-927F-F44015CEBF68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3C4EB-4B5C-4D02-B0D2-21B050436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528F1-7DAD-4B4B-87E2-F85A08DDC636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F899C-4129-4BA8-B178-5B7D1BFC7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7F536-BA30-49DE-8A0C-6870DA005ECD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DB97F-2DE3-4F17-8642-B79914D52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B763-6885-4981-ACA4-13714DA69F5B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7AF5C-FA94-498B-9A11-7EC2CA10B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91964-1794-4F16-9647-C8D12A7A1291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3B45D-F407-4953-BD83-CDA595678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36B6F6-36D3-4531-A8B1-7182CBBE1AD2}" type="datetime1">
              <a:rPr lang="ru-RU"/>
              <a:pPr>
                <a:defRPr/>
              </a:pPr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DD1272-53F9-4559-A5E7-B290FFAA2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&#1056;&#1091;&#1089;&#1089;&#1082;&#1080;&#1081;_24\Desktop\7%20%20&#1059;&#1088;&#1086;&#1082;%20&#1042;&#1077;&#1089;&#1077;&#1085;&#1085;&#1103;&#1103;%20&#1075;&#1088;&#1086;&#1079;&#1072;%20&#1058;&#1070;&#1058;&#1063;&#1045;&#1042;\Vesenniagroza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1500" b="1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101600">
                    <a:schemeClr val="tx1">
                      <a:alpha val="6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Времена года</a:t>
            </a:r>
            <a:endParaRPr lang="ru-RU" sz="11500" b="1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glow rad="101600">
                  <a:schemeClr val="tx1">
                    <a:alpha val="6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303212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09122E-7AF6-402B-BAC3-A38A528035D0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826621">
            <a:off x="1494810" y="815095"/>
            <a:ext cx="292895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Зима</a:t>
            </a:r>
          </a:p>
        </p:txBody>
      </p:sp>
      <p:sp>
        <p:nvSpPr>
          <p:cNvPr id="7" name="Прямоугольник 6"/>
          <p:cNvSpPr/>
          <p:nvPr/>
        </p:nvSpPr>
        <p:spPr>
          <a:xfrm rot="1813639">
            <a:off x="2143108" y="5357826"/>
            <a:ext cx="160229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Лето</a:t>
            </a:r>
          </a:p>
        </p:txBody>
      </p:sp>
      <p:sp>
        <p:nvSpPr>
          <p:cNvPr id="8" name="Прямоугольник 7"/>
          <p:cNvSpPr/>
          <p:nvPr/>
        </p:nvSpPr>
        <p:spPr>
          <a:xfrm rot="1200824">
            <a:off x="5986333" y="642918"/>
            <a:ext cx="19303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Весна</a:t>
            </a:r>
          </a:p>
        </p:txBody>
      </p:sp>
      <p:sp>
        <p:nvSpPr>
          <p:cNvPr id="11" name="Прямоугольник 10"/>
          <p:cNvSpPr/>
          <p:nvPr/>
        </p:nvSpPr>
        <p:spPr>
          <a:xfrm rot="20776394">
            <a:off x="7131910" y="3714752"/>
            <a:ext cx="201209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825600"/>
                    </a:gs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Осень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Определите главную мысль произведения :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Ощущение восторга от природной стихии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31426-DD99-4EC2-ABD3-EBB58DE2D857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5400000" scaled="0"/>
                </a:gradFill>
                <a:effectLst>
                  <a:glow rad="101600">
                    <a:srgbClr val="00B0F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Размер стихотворения: 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gradFill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lin ang="5400000" scaled="0"/>
              </a:gradFill>
              <a:effectLst>
                <a:glow rad="101600">
                  <a:srgbClr val="00B0F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311468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101600">
                    <a:srgbClr val="0070C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люб-ЛЮ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101600">
                    <a:srgbClr val="0070C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|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101600">
                    <a:srgbClr val="0070C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гро-ЗУ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101600">
                    <a:srgbClr val="0070C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| в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101600">
                    <a:srgbClr val="0070C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на-ЧА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101600">
                    <a:srgbClr val="0070C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|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101600">
                    <a:srgbClr val="0070C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ле-МА|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101600">
                    <a:srgbClr val="0070C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я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ln w="1841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glow rad="2286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ЯМБ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ln w="1841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glow rad="2286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4-стопный ямб</a:t>
            </a:r>
            <a:endParaRPr lang="ru-RU" sz="4800" b="1" dirty="0">
              <a:ln w="1841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glow rad="228600">
                  <a:schemeClr val="bg1"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5EBF5-6A2A-4ABA-9D5C-8AAAB50EE9F6}" type="slidenum">
              <a:rPr lang="ru-RU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Рифма: </a:t>
            </a:r>
            <a:endParaRPr lang="ru-RU" sz="6600" dirty="0"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420571" y="6309320"/>
            <a:ext cx="2133600" cy="365125"/>
          </a:xfrm>
        </p:spPr>
        <p:txBody>
          <a:bodyPr/>
          <a:lstStyle/>
          <a:p>
            <a:pPr>
              <a:defRPr/>
            </a:pPr>
            <a:fld id="{DA904EA8-B426-474C-941A-056153AD853F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60257"/>
            <a:ext cx="32554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Перекрестная: 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89782" y="1460257"/>
            <a:ext cx="14975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АБАБ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68768" y="1412776"/>
            <a:ext cx="26476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чередуются </a:t>
            </a:r>
            <a:endParaRPr lang="ru-RU" sz="3600" b="1" dirty="0">
              <a:ln w="18415" cmpd="sng">
                <a:solidFill>
                  <a:srgbClr val="FF0000"/>
                </a:solidFill>
                <a:prstDash val="solid"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551837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  /                     /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мА - я  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//-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игрА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-я     –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   женская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3861048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    /                   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/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грОм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– голу-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бОм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 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   –   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мужская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4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Составим план по содержанию стихотворения </a:t>
            </a:r>
            <a:endParaRPr lang="ru-RU" dirty="0"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1 строфа: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отражает ощущения и чувства лирического героя, подготавливает читателя к восприятию грозы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 – 3 строфы: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4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последовательно описывают этапы природного явления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 строфа: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окольцовывает стихотворение, вовлекает читателя в диалог с лирическим героем.</a:t>
            </a:r>
            <a:endParaRPr lang="ru-RU" b="1" dirty="0" smtClean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92CE7F-85CD-410B-BF6E-0459B5DF67D8}" type="slidenum">
              <a:rPr lang="ru-RU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Определите выразительное средство языка</a:t>
            </a:r>
            <a:r>
              <a:rPr lang="ru-RU" b="1" dirty="0" smtClean="0">
                <a:effectLst>
                  <a:glow rad="101600">
                    <a:srgbClr val="00B05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glow rad="101600">
                    <a:srgbClr val="00B05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glow rad="101600">
                  <a:srgbClr val="00B05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Лебедь уплыл в полумглу,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Вдаль, под луною белея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35A11C-3B94-4FB7-AC61-FACF5973FB7F}" type="slidenum">
              <a:rPr lang="ru-RU"/>
              <a:pPr>
                <a:defRPr/>
              </a:pPr>
              <a:t>14</a:t>
            </a:fld>
            <a:endParaRPr lang="ru-RU"/>
          </a:p>
        </p:txBody>
      </p:sp>
      <p:pic>
        <p:nvPicPr>
          <p:cNvPr id="6" name="Рисунок 5" descr="анимация ромашки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4143380"/>
            <a:ext cx="214314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Определите выразительное средство языка</a:t>
            </a:r>
            <a:r>
              <a:rPr lang="ru-RU" b="1" dirty="0" smtClean="0">
                <a:effectLst>
                  <a:glow rad="101600">
                    <a:srgbClr val="00B05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glow rad="101600">
                    <a:srgbClr val="00B05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glow rad="101600">
                  <a:srgbClr val="00B05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ебедь уп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ы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 по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Вда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ь, под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ою бе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ея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47DBEA-1A51-4A31-9E0F-8B527D349B78}" type="slidenum">
              <a:rPr lang="ru-RU"/>
              <a:pPr>
                <a:defRPr/>
              </a:pPr>
              <a:t>15</a:t>
            </a:fld>
            <a:endParaRPr lang="ru-RU"/>
          </a:p>
        </p:txBody>
      </p:sp>
      <p:pic>
        <p:nvPicPr>
          <p:cNvPr id="6" name="Рисунок 5" descr="анимация ромашки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4143380"/>
            <a:ext cx="2143140" cy="214314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941168"/>
            <a:ext cx="5187950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044022" cy="165416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Найдите пример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аллитерации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стихотворении Тютчева.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857784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400" b="1" dirty="0" smtClean="0">
              <a:ln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Люблю грозу в начале мая,</a:t>
            </a:r>
            <a:b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Когда весенний, первый гром,</a:t>
            </a:r>
            <a:b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бы </a:t>
            </a:r>
            <a:r>
              <a:rPr lang="ru-RU" sz="4300" b="1" dirty="0" err="1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резвяся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и играя,</a:t>
            </a:r>
            <a:b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Грохочет в небе </a:t>
            </a:r>
            <a:r>
              <a:rPr lang="ru-RU" sz="4300" b="1" dirty="0" err="1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голубом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68098-8055-4A35-AF05-61D073216F19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-36512" y="1235512"/>
            <a:ext cx="914400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400" b="1" dirty="0" smtClean="0">
              <a:ln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Люблю 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озу в начале мая,</a:t>
            </a:r>
            <a:b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да весенний, пе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вый 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ом,</a:t>
            </a:r>
            <a:b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бы </a:t>
            </a:r>
            <a:r>
              <a:rPr lang="ru-RU" sz="4300" b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</a:t>
            </a:r>
            <a:r>
              <a:rPr lang="ru-RU" sz="4300" b="1" dirty="0" err="1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езвяся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и и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ая,</a:t>
            </a:r>
            <a:b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охочет в небе 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</a:t>
            </a:r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олубом.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9" y="2204864"/>
            <a:ext cx="88947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9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чего поэт использует этот прием?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    Передает звуковое сопровождение  весенней грозы.</a:t>
            </a:r>
            <a:endParaRPr lang="ru-RU" sz="7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50801-9E19-451F-A34D-8DF8381D373B}" type="slidenum">
              <a:rPr lang="ru-RU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и выпишите  </a:t>
            </a:r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ЭПИТЕТЫ</a:t>
            </a:r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  <a:endParaRPr lang="ru-RU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043890" cy="492922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Весенний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гром,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небе </a:t>
            </a:r>
            <a:r>
              <a:rPr lang="ru-RU" b="1" u="sng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голубом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раскаты 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молодые,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поток 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проворный,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вторит 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весело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,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ветреная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Геба,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Громокипящий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кубок 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ru-RU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Инверсия 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ru-RU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Олицетворение</a:t>
            </a:r>
            <a:endParaRPr lang="ru-RU" dirty="0">
              <a:ln w="18415" cmpd="sng">
                <a:solidFill>
                  <a:srgbClr val="92D050"/>
                </a:solidFill>
                <a:prstDash val="solid"/>
              </a:ln>
              <a:solidFill>
                <a:srgbClr val="92D05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3B046-F7B4-40A4-ACC1-1C74D7152EE4}" type="slidenum">
              <a:rPr lang="ru-RU"/>
              <a:pPr>
                <a:defRPr/>
              </a:pPr>
              <a:t>18</a:t>
            </a:fld>
            <a:endParaRPr lang="ru-RU"/>
          </a:p>
        </p:txBody>
      </p:sp>
      <p:pic>
        <p:nvPicPr>
          <p:cNvPr id="27653" name="Рисунок 4" descr="анимация ромашки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429125"/>
            <a:ext cx="2166937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Что  такое инверсия?</a:t>
            </a:r>
            <a:endParaRPr lang="ru-RU" b="1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Обратный порядок слов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4E1E7-E596-4984-B873-85B37C1942E3}" type="slidenum">
              <a:rPr lang="ru-RU"/>
              <a:pPr>
                <a:defRPr/>
              </a:pPr>
              <a:t>19</a:t>
            </a:fld>
            <a:endParaRPr lang="ru-RU"/>
          </a:p>
        </p:txBody>
      </p:sp>
      <p:pic>
        <p:nvPicPr>
          <p:cNvPr id="32773" name="Рисунок 4" descr="анимация ромашки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429125"/>
            <a:ext cx="2166937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786058"/>
            <a:ext cx="7772400" cy="1470025"/>
          </a:xfrm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1500" b="1" dirty="0" smtClean="0">
                <a:ln w="11430">
                  <a:solidFill>
                    <a:schemeClr val="tx1"/>
                  </a:solidFill>
                </a:ln>
                <a:solidFill>
                  <a:srgbClr val="99FF33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ВЕСЕННЯЯ </a:t>
            </a:r>
            <a:br>
              <a:rPr lang="ru-RU" sz="11500" b="1" dirty="0" smtClean="0">
                <a:ln w="11430">
                  <a:solidFill>
                    <a:schemeClr val="tx1"/>
                  </a:solidFill>
                </a:ln>
                <a:solidFill>
                  <a:srgbClr val="99FF33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11500" b="1" dirty="0" smtClean="0">
                <a:ln w="11430">
                  <a:solidFill>
                    <a:schemeClr val="tx1"/>
                  </a:solidFill>
                </a:ln>
                <a:solidFill>
                  <a:srgbClr val="99FF33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ГРОЗА</a:t>
            </a:r>
            <a:r>
              <a:rPr lang="ru-RU" sz="115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99FF33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115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99FF33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E14F8-87C9-475C-A922-CCCBAFDB7C30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Найдите примеры </a:t>
            </a:r>
            <a:r>
              <a:rPr lang="ru-RU" sz="36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Comic Sans MS" pitchFamily="66" charset="0"/>
              </a:rPr>
              <a:t>инверсии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 и объясните её роль в стихотворении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 небе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голубом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Гремят раскаты…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раскаты молодые…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перлы дождевые…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поток проворный…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Делает акцент на приеме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олицетворения</a:t>
            </a:r>
            <a:endParaRPr lang="ru-RU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37A6E-523E-471E-95F1-2733C50E2934}" type="slidenum">
              <a:rPr lang="ru-RU"/>
              <a:pPr>
                <a:defRPr/>
              </a:pPr>
              <a:t>20</a:t>
            </a:fld>
            <a:endParaRPr lang="ru-RU"/>
          </a:p>
        </p:txBody>
      </p:sp>
      <p:pic>
        <p:nvPicPr>
          <p:cNvPr id="33797" name="Рисунок 4" descr="анимация ромашки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429125"/>
            <a:ext cx="2166937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какой прием в стихотворении указывает большинство эпитетов?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раскаты 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молодые,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поток 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проворный,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вторит 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весело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ветреная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Геба,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громокипящий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кубок </a:t>
            </a:r>
            <a:endParaRPr lang="ru-RU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B029C-A7E8-4FE0-AD81-9FF68F9D2982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5429264"/>
            <a:ext cx="550182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Олицетворение</a:t>
            </a:r>
            <a:endParaRPr lang="ru-RU" sz="5400" b="1" dirty="0">
              <a:ln w="11430">
                <a:solidFill>
                  <a:srgbClr val="FFC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Почему олицетворение становится здесь одним из ведущих  приемов?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50" cy="5257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 идет о природе и эмоциях, которые гроза вызывает у поэта. Но явления природы так явно наделены человеческими свойствами, что мы понимаем: стихотворение не только об этом. Оно раскрывает мир  сложных чувств лирического героя. Гроза -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иносказание (аллегория)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страсть, любовь, какое-либо другое чувство.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89CBE-2C6A-4349-B0DC-025FAB8CE850}" type="slidenum">
              <a:rPr lang="ru-RU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12c12_5dfeedab_X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500306"/>
            <a:ext cx="3571900" cy="2377546"/>
          </a:xfrm>
          <a:solidFill>
            <a:srgbClr val="FFFFFF">
              <a:shade val="85000"/>
            </a:srgbClr>
          </a:solidFill>
          <a:ln w="190500" cap="sq">
            <a:solidFill>
              <a:srgbClr val="002060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FD6B02-08B4-4726-B262-ECE221D2B505}" type="slidenum">
              <a:rPr lang="ru-RU"/>
              <a:pPr>
                <a:defRPr/>
              </a:pPr>
              <a:t>23</a:t>
            </a:fld>
            <a:endParaRPr lang="ru-RU"/>
          </a:p>
        </p:txBody>
      </p:sp>
      <p:pic>
        <p:nvPicPr>
          <p:cNvPr id="9" name="Рисунок 8" descr="облак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1357298"/>
            <a:ext cx="3685036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96633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3985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101600">
                    <a:schemeClr val="tx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Какой литературный прием позволяет нам увидеть столь живописные картины природы? </a:t>
            </a:r>
            <a:endParaRPr lang="ru-RU" sz="3600" b="1" cap="all" dirty="0">
              <a:ln w="9000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glow rad="101600">
                  <a:schemeClr val="tx1">
                    <a:alpha val="6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0915b54c8291901270cf945aaed270a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2285992"/>
            <a:ext cx="2643207" cy="3524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перлы дождевые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3857628"/>
            <a:ext cx="3959859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71472" y="5572140"/>
            <a:ext cx="4214841" cy="92333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prstTxWarp prst="textFadeRight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Метафора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3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Найдите и выпишите пример </a:t>
            </a:r>
            <a:r>
              <a:rPr lang="ru-RU" b="1" spc="3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метафор</a:t>
            </a:r>
            <a:endParaRPr lang="ru-RU" b="1" spc="30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…Повисли перлы дождевые…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…солнце нити золотит…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…Громокипящий кубок с неба, смеясь, на землю пролила…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48BBC-F5BD-4E48-8B1A-396635A7957A}" type="slidenum">
              <a:rPr lang="ru-RU"/>
              <a:pPr>
                <a:defRPr/>
              </a:pPr>
              <a:t>24</a:t>
            </a:fld>
            <a:endParaRPr lang="ru-RU"/>
          </a:p>
        </p:txBody>
      </p:sp>
      <p:pic>
        <p:nvPicPr>
          <p:cNvPr id="31749" name="Рисунок 4" descr="анимация ромашки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429125"/>
            <a:ext cx="2166937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"/>
            <a:ext cx="8286776" cy="2800767"/>
          </a:xfrm>
        </p:spPr>
        <p:txBody>
          <a:bodyPr lIns="0" rIns="0"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Какой главный вывод мы можем сделать, обращая внимание на наличие языковых средств в стихотворении?</a:t>
            </a:r>
            <a:endParaRPr lang="ru-RU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686800" cy="3000396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           В стихотворении нет ни одного случайного слова.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            Каждое из них направлено на выражение основной мысли произведения, создание литературного образа.</a:t>
            </a:r>
            <a:endParaRPr lang="ru-RU" b="1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9AC497-6460-4591-94F8-C6552BB833C5}" type="slidenum">
              <a:rPr lang="ru-RU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задание:</a:t>
            </a:r>
            <a:endParaRPr lang="ru-RU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 rtlCol="0">
            <a:normAutofit fontScale="925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оформить анализ стихотворения письменно.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Сравнить две редакции  стихотворения и ответить на вопрос: 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  </a:t>
            </a:r>
            <a:r>
              <a:rPr lang="ru-RU" sz="5400" b="1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 Какие исправления и дополнения поэт внес в текст стихотворения и что  дала такая переработка?»</a:t>
            </a:r>
            <a:endParaRPr lang="ru-RU" sz="40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A77692-8A28-46E9-964A-68018229358C}" type="slidenum">
              <a:rPr lang="ru-RU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E14F8-87C9-475C-A922-CCCBAFDB7C30}" type="slidenum">
              <a:rPr lang="ru-RU"/>
              <a:pPr>
                <a:defRPr/>
              </a:pPr>
              <a:t>27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31640" y="1340768"/>
            <a:ext cx="6624736" cy="4392488"/>
          </a:xfrm>
          <a:prstGeom prst="round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52000"/>
                </a:schemeClr>
              </a:gs>
              <a:gs pos="35000">
                <a:schemeClr val="accent1">
                  <a:tint val="37000"/>
                  <a:satMod val="300000"/>
                  <a:alpha val="50000"/>
                </a:schemeClr>
              </a:gs>
              <a:gs pos="100000">
                <a:schemeClr val="accent1">
                  <a:tint val="15000"/>
                  <a:satMod val="350000"/>
                  <a:alpha val="56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Bookman Old Style" panose="02050604050505020204" pitchFamily="18" charset="0"/>
              </a:rPr>
              <a:t>Урок учителя </a:t>
            </a:r>
            <a:endParaRPr lang="ru-RU" sz="2400" b="1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2400" b="1" dirty="0" smtClean="0">
                <a:latin typeface="Bookman Old Style" panose="02050604050505020204" pitchFamily="18" charset="0"/>
              </a:rPr>
              <a:t>высшей </a:t>
            </a:r>
            <a:r>
              <a:rPr lang="ru-RU" sz="2400" b="1" dirty="0">
                <a:latin typeface="Bookman Old Style" panose="02050604050505020204" pitchFamily="18" charset="0"/>
              </a:rPr>
              <a:t>категории </a:t>
            </a:r>
          </a:p>
          <a:p>
            <a:pPr algn="ctr"/>
            <a:r>
              <a:rPr lang="ru-RU" sz="2400" b="1" dirty="0">
                <a:latin typeface="Bookman Old Style" panose="02050604050505020204" pitchFamily="18" charset="0"/>
              </a:rPr>
              <a:t>ГБОУ СОШ № 242 с углубленным изучением предметов </a:t>
            </a:r>
            <a:r>
              <a:rPr lang="ru-RU" sz="2400" b="1" dirty="0" smtClean="0">
                <a:latin typeface="Bookman Old Style" panose="02050604050505020204" pitchFamily="18" charset="0"/>
              </a:rPr>
              <a:t>области</a:t>
            </a:r>
          </a:p>
          <a:p>
            <a:pPr algn="ctr"/>
            <a:r>
              <a:rPr lang="ru-RU" sz="2400" b="1" dirty="0" smtClean="0">
                <a:latin typeface="Bookman Old Style" panose="02050604050505020204" pitchFamily="18" charset="0"/>
              </a:rPr>
              <a:t> </a:t>
            </a:r>
            <a:r>
              <a:rPr lang="ru-RU" sz="2400" b="1" dirty="0">
                <a:latin typeface="Bookman Old Style" panose="02050604050505020204" pitchFamily="18" charset="0"/>
              </a:rPr>
              <a:t>«Искусство»</a:t>
            </a:r>
          </a:p>
          <a:p>
            <a:pPr algn="ctr"/>
            <a:r>
              <a:rPr lang="ru-RU" sz="2400" b="1" dirty="0">
                <a:latin typeface="Bookman Old Style" panose="02050604050505020204" pitchFamily="18" charset="0"/>
              </a:rPr>
              <a:t>Никольской Ольги Валентиновны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525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071563" y="4786313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04E8FD-C86C-4F01-91EC-3DEB46CEE18B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5" name="Рисунок 4" descr="портрет тютчев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57166"/>
            <a:ext cx="4517403" cy="5759688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643446"/>
            <a:ext cx="6400800" cy="1752600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 smtClean="0">
                <a:ln>
                  <a:solidFill>
                    <a:srgbClr val="99FF33"/>
                  </a:solidFill>
                </a:ln>
                <a:solidFill>
                  <a:srgbClr val="99FF33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Федор Иванович Тютчев</a:t>
            </a:r>
            <a:endParaRPr lang="ru-RU" sz="7200" b="1" dirty="0">
              <a:ln>
                <a:solidFill>
                  <a:srgbClr val="99FF33"/>
                </a:solidFill>
              </a:ln>
              <a:solidFill>
                <a:srgbClr val="99FF33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STOR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273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гроза коррекция.jpg"/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" r="622"/>
          <a:stretch>
            <a:fillRect/>
          </a:stretch>
        </p:blipFill>
        <p:spPr>
          <a:xfrm>
            <a:off x="2571736" y="642918"/>
            <a:ext cx="4486268" cy="336470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4071942"/>
            <a:ext cx="7572428" cy="2357454"/>
          </a:xfrm>
        </p:spPr>
        <p:txBody>
          <a:bodyPr/>
          <a:lstStyle/>
          <a:p>
            <a:pPr algn="ctr"/>
            <a: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Люблю грозу в начале мая,</a:t>
            </a:r>
            <a:b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Когда весенний, первый гром,</a:t>
            </a:r>
            <a:b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бы </a:t>
            </a:r>
            <a:r>
              <a:rPr lang="ru-RU" sz="3200" dirty="0" err="1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резвяся</a:t>
            </a:r>
            <a: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играя,</a:t>
            </a:r>
            <a:b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Грохочет в небе </a:t>
            </a:r>
            <a:r>
              <a:rPr lang="ru-RU" sz="3200" dirty="0" err="1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голубом</a:t>
            </a:r>
            <a:r>
              <a:rPr lang="ru-RU" sz="32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D3B45D-F407-4953-BD83-CDA59567843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4" name="Vesenniagroz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6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100000" numSld="8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636"/>
            <a:ext cx="8229600" cy="1143000"/>
          </a:xfrm>
          <a:ln w="76200">
            <a:solidFill>
              <a:srgbClr val="92D05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Вот дождик брызнул, пыль летит…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716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3CB9FF-50AD-4A4C-AFC2-D70FF17EF683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67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785794"/>
            <a:ext cx="4040188" cy="63976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Повисли перлы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дождевые,</a:t>
            </a:r>
            <a:endParaRPr lang="ru-RU" sz="360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9" name="Содержимое 8" descr="капли дождя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813" y="1470025"/>
            <a:ext cx="3071812" cy="4867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4876" y="5715016"/>
            <a:ext cx="4041775" cy="64294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солнце нити золотит…</a:t>
            </a:r>
            <a:endParaRPr lang="ru-RU" sz="400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" name="Содержимое 9" descr="нити золотые.jpg"/>
          <p:cNvPicPr>
            <a:picLocks noGrp="1" noChangeAspect="1"/>
          </p:cNvPicPr>
          <p:nvPr>
            <p:ph sz="quarter" idx="4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7" t="2584" r="2708" b="7690"/>
          <a:stretch/>
        </p:blipFill>
        <p:spPr>
          <a:xfrm>
            <a:off x="4968607" y="407624"/>
            <a:ext cx="3283027" cy="4230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996583-5092-484E-B4A5-DB6357578A4B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7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6218238"/>
            <a:ext cx="4040188" cy="63976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CC"/>
                </a:solidFill>
                <a:effectLst>
                  <a:glow rad="101600">
                    <a:srgbClr val="99FF33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гам лесной,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CC"/>
                </a:solidFill>
                <a:effectLst>
                  <a:glow rad="101600">
                    <a:srgbClr val="99FF33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шум нагорный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CC"/>
              </a:solidFill>
              <a:effectLst>
                <a:glow rad="101600">
                  <a:srgbClr val="99FF33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Содержимое 6" descr="дождь в лесу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5" y="428625"/>
            <a:ext cx="3919538" cy="5237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571480"/>
            <a:ext cx="4041775" cy="63976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99FF33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вторит весело громам</a:t>
            </a:r>
            <a:endParaRPr lang="ru-RU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99FF33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Содержимое 8" descr="вторит весело громам.jpg"/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 rot="21178504">
            <a:off x="4357686" y="1571612"/>
            <a:ext cx="4357717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1ED26E-872F-4134-A984-64E22BB38DF6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5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громокипящий кубок с неба коррекция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 rot="21198355">
            <a:off x="1249401" y="1168250"/>
            <a:ext cx="7196485" cy="5064611"/>
          </a:xfrm>
          <a:prstGeom prst="cloudCallout">
            <a:avLst/>
          </a:prstGeom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8DA79-CD53-4ECC-ACB7-4A8AEAB365A7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85641">
            <a:off x="425581" y="850313"/>
            <a:ext cx="8229600" cy="446398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spcFirstLastPara="1" rtlCol="0">
            <a:prstTxWarp prst="textArchUp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ГРОМОКИПЯЩИЙ КУБОК  с НЕБА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644098" cy="1296974"/>
          </a:xfrm>
        </p:spPr>
        <p:txBody>
          <a:bodyPr spcFirstLastPara="1" rtlCol="0">
            <a:prstTxWarp prst="textArchUp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Определите тему стихотворения: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Описание весенней грозы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281F4F-4740-4CFF-877B-1C05664168D2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1.4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2.9|4.4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531</Words>
  <Application>Microsoft Office PowerPoint</Application>
  <PresentationFormat>Экран (4:3)</PresentationFormat>
  <Paragraphs>132</Paragraphs>
  <Slides>27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Времена года</vt:lpstr>
      <vt:lpstr>ВЕСЕННЯЯ    ГРОЗА </vt:lpstr>
      <vt:lpstr>Презентация PowerPoint</vt:lpstr>
      <vt:lpstr>Презентация PowerPoint</vt:lpstr>
      <vt:lpstr>Вот дождик брызнул, пыль летит…</vt:lpstr>
      <vt:lpstr>Презентация PowerPoint</vt:lpstr>
      <vt:lpstr>Презентация PowerPoint</vt:lpstr>
      <vt:lpstr>ГРОМОКИПЯЩИЙ КУБОК  с НЕБА</vt:lpstr>
      <vt:lpstr>Определите тему стихотворения:</vt:lpstr>
      <vt:lpstr>Определите главную мысль произведения :</vt:lpstr>
      <vt:lpstr>Размер стихотворения: </vt:lpstr>
      <vt:lpstr>Рифма: </vt:lpstr>
      <vt:lpstr>Составим план по содержанию стихотворения </vt:lpstr>
      <vt:lpstr>Определите выразительное средство языка </vt:lpstr>
      <vt:lpstr>Определите выразительное средство языка </vt:lpstr>
      <vt:lpstr>Найдите пример  аллитерации  в стихотворении Тютчева.</vt:lpstr>
      <vt:lpstr>Для чего поэт использует этот прием?</vt:lpstr>
      <vt:lpstr>Найдите и выпишите  ЭПИТЕТЫ:</vt:lpstr>
      <vt:lpstr>Что  такое инверсия?</vt:lpstr>
      <vt:lpstr>Найдите примеры инверсии и объясните её роль в стихотворении</vt:lpstr>
      <vt:lpstr>На какой прием в стихотворении указывает большинство эпитетов?</vt:lpstr>
      <vt:lpstr>Почему олицетворение становится здесь одним из ведущих  приемов?</vt:lpstr>
      <vt:lpstr>Какой литературный прием позволяет нам увидеть столь живописные картины природы? </vt:lpstr>
      <vt:lpstr>Найдите и выпишите пример метафор</vt:lpstr>
      <vt:lpstr>Какой главный вывод мы можем сделать, обращая внимание на наличие языковых средств в стихотворении?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ВЕСЕННЯЯ    ГРОЗА</dc:title>
  <dc:creator>Никольская Ольга</dc:creator>
  <cp:lastModifiedBy>Русский_24</cp:lastModifiedBy>
  <cp:revision>68</cp:revision>
  <dcterms:created xsi:type="dcterms:W3CDTF">2010-02-07T19:53:04Z</dcterms:created>
  <dcterms:modified xsi:type="dcterms:W3CDTF">2013-11-19T16:10:15Z</dcterms:modified>
  <cp:contentStatus/>
</cp:coreProperties>
</file>