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5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86D5A-1A71-4D38-9765-E0A4B1EB9BC1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A1D30-D91A-4D68-BE73-7469C621F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FF38E-459E-462D-B4DD-B2142BC9AB8C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5C58-EE80-4694-A8C1-674D7FF869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261DF-9F78-4E77-A43D-1E4F78A8740A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A87E4-B658-4353-8828-7D61088A4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screen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C852C-1695-4616-A3A4-1D17F31134A9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6EA11-EE33-4247-9CAF-7CA3570F6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0F4CD-23B9-46AF-83EF-DBC7123B5569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14B32-C541-4009-8CA8-B7D12DF28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73DFE-720F-4CF6-8617-D2F1372D6ADA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45810-6540-47EB-9F47-2026CBCC2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E241C-B36B-428F-9F25-1D9FECE01A6A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45DD7-3518-4953-8FF4-4C1556149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EBD8A-2280-4E7B-A44F-0AEC06508DBC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FEF90-1472-4E3D-9193-2C9FB95A9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F220C-ED50-485A-B5A9-7504A95DC243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FA96E-3D2A-48EB-B4CD-73E52C920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F0026-814B-45AC-80A7-EC79F17B55A7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F3770-4CFF-4FDE-AE90-F3CA297A81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4C51F-A8CD-4013-8124-908264716DA1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D049B-9054-4DC3-B6DE-7CFF9F3F1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09EB96-BCC9-4FB3-A723-E00F342A77D3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DBF063-8F7E-4B29-8C4E-FFC860A44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016223"/>
          </a:xfrm>
        </p:spPr>
        <p:txBody>
          <a:bodyPr/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Презентация</a:t>
            </a: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144016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</a:rPr>
              <a:t>«Веселая артикуляционная гимнастика»</a:t>
            </a: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5229493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Автор : учитель – логопед  </a:t>
            </a:r>
          </a:p>
          <a:p>
            <a:pPr algn="ctr"/>
            <a:r>
              <a:rPr lang="ru-RU" dirty="0" smtClean="0"/>
              <a:t>ГБДОУ детский сад №6 Выборгского района г.Санкт – Петербурга</a:t>
            </a:r>
          </a:p>
          <a:p>
            <a:pPr algn="ctr"/>
            <a:r>
              <a:rPr lang="ru-RU" dirty="0" smtClean="0"/>
              <a:t>Каткова М.А.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260649"/>
            <a:ext cx="78488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Знакомство со звуком «Ж».</a:t>
            </a:r>
          </a:p>
          <a:p>
            <a:pPr lvl="0" algn="ctr" eaLnBrk="0" hangingPunct="0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ЖЕНЯ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И ЖУК</a:t>
            </a:r>
            <a:r>
              <a:rPr lang="ru-RU" sz="3200" dirty="0">
                <a:latin typeface="Arial" pitchFamily="34" charset="0"/>
                <a:ea typeface="Times New Roman" pitchFamily="18" charset="0"/>
              </a:rPr>
              <a:t>. </a:t>
            </a:r>
          </a:p>
          <a:p>
            <a:pPr lvl="0" algn="ctr" eaLnBrk="0" hangingPunct="0"/>
            <a:endParaRPr lang="ru-RU" sz="3200" dirty="0">
              <a:latin typeface="Arial" pitchFamily="34" charset="0"/>
              <a:ea typeface="Times New Roman" pitchFamily="18" charset="0"/>
            </a:endParaRPr>
          </a:p>
          <a:p>
            <a:pPr eaLnBrk="0" hangingPunct="0"/>
            <a:r>
              <a:rPr lang="ru-RU" sz="3200" dirty="0">
                <a:latin typeface="Arial" pitchFamily="34" charset="0"/>
                <a:ea typeface="Times New Roman" pitchFamily="18" charset="0"/>
              </a:rPr>
              <a:t>Маленький Женя гулял. Он </a:t>
            </a:r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собирал цветы </a:t>
            </a:r>
            <a:r>
              <a:rPr lang="ru-RU" sz="3200" dirty="0">
                <a:latin typeface="Arial" pitchFamily="34" charset="0"/>
                <a:ea typeface="Times New Roman" pitchFamily="18" charset="0"/>
              </a:rPr>
              <a:t>на лужайке</a:t>
            </a:r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. Потом он включил голос и запел звонко: «</a:t>
            </a:r>
            <a:r>
              <a:rPr lang="ru-RU" sz="3200" dirty="0" err="1" smtClean="0">
                <a:latin typeface="Arial" pitchFamily="34" charset="0"/>
                <a:ea typeface="Times New Roman" pitchFamily="18" charset="0"/>
              </a:rPr>
              <a:t>Ж,ж,ж</a:t>
            </a:r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.»</a:t>
            </a:r>
            <a:endParaRPr lang="ru-RU" sz="3200" dirty="0" smtClean="0">
              <a:latin typeface="Arial" pitchFamily="34" charset="0"/>
            </a:endParaRPr>
          </a:p>
          <a:p>
            <a:pPr lvl="0" eaLnBrk="0" hangingPunct="0"/>
            <a:endParaRPr lang="ru-RU" sz="3200" dirty="0">
              <a:latin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3789040"/>
            <a:ext cx="54006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04664"/>
            <a:ext cx="7920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>
                <a:latin typeface="Arial" pitchFamily="34" charset="0"/>
                <a:ea typeface="Times New Roman" pitchFamily="18" charset="0"/>
              </a:rPr>
              <a:t>Он хотел сорвать ромашку, но вдруг с нее слетел  жук и зажужжал: «</a:t>
            </a:r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Ж – </a:t>
            </a:r>
            <a:r>
              <a:rPr lang="ru-RU" sz="3200" dirty="0" err="1" smtClean="0">
                <a:latin typeface="Arial" pitchFamily="34" charset="0"/>
                <a:ea typeface="Times New Roman" pitchFamily="18" charset="0"/>
              </a:rPr>
              <a:t>ж</a:t>
            </a:r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 -ж</a:t>
            </a:r>
            <a:r>
              <a:rPr lang="ru-RU" sz="3200" dirty="0">
                <a:latin typeface="Arial" pitchFamily="34" charset="0"/>
                <a:ea typeface="Times New Roman" pitchFamily="18" charset="0"/>
              </a:rPr>
              <a:t>». </a:t>
            </a:r>
            <a:endParaRPr lang="ru-RU" sz="3200" dirty="0">
              <a:latin typeface="Arial" pitchFamily="34" charset="0"/>
            </a:endParaRPr>
          </a:p>
          <a:p>
            <a:pPr lvl="0" eaLnBrk="0" hangingPunct="0"/>
            <a:r>
              <a:rPr lang="ru-RU" sz="3200" dirty="0">
                <a:latin typeface="Arial" pitchFamily="34" charset="0"/>
                <a:ea typeface="Times New Roman" pitchFamily="18" charset="0"/>
              </a:rPr>
              <a:t>Женя засмотрелся на жука и не сорвал ромашку(Как зажужжал жук?) </a:t>
            </a:r>
            <a:endParaRPr lang="ru-RU" sz="3200" dirty="0">
              <a:latin typeface="Arial" pitchFamily="34" charset="0"/>
            </a:endParaRPr>
          </a:p>
        </p:txBody>
      </p:sp>
      <p:pic>
        <p:nvPicPr>
          <p:cNvPr id="12290" name="Picture 2" descr="C:\Users\User\Desktop\0_81410_200aad8_orig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5976" y="2708920"/>
            <a:ext cx="1767369" cy="2592288"/>
          </a:xfrm>
          <a:prstGeom prst="rect">
            <a:avLst/>
          </a:prstGeom>
          <a:noFill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5375" y="3429000"/>
            <a:ext cx="2765633" cy="26820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2420888"/>
            <a:ext cx="7488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atin typeface="Arial" pitchFamily="34" charset="0"/>
              </a:rPr>
              <a:t>Молодцы!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/>
          <a:lstStyle/>
          <a:p>
            <a:pPr lvl="0"/>
            <a:r>
              <a:rPr kumimoji="0" lang="ru-RU" sz="5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5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Подготовительные упражнения для артикуляции «Ш и Ж».</a:t>
            </a:r>
            <a:br>
              <a:rPr kumimoji="0" lang="ru-RU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32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Сидел Язычок в своем домике. Задумал он посмотреть, что делается на улице. Он открыл свой домик и выглянул - хорошо и тепло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4" name="Рисунок 3" descr="_.jpg"/>
          <p:cNvPicPr>
            <a:picLocks noChangeAspect="1"/>
          </p:cNvPicPr>
          <p:nvPr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539552" y="4365104"/>
            <a:ext cx="2591259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17.jpg"/>
          <p:cNvPicPr>
            <a:picLocks noChangeAspect="1"/>
          </p:cNvPicPr>
          <p:nvPr/>
        </p:nvPicPr>
        <p:blipFill>
          <a:blip r:embed="rId3" cstate="screen">
            <a:lum/>
          </a:blip>
          <a:srcRect/>
          <a:stretch>
            <a:fillRect/>
          </a:stretch>
        </p:blipFill>
        <p:spPr>
          <a:xfrm>
            <a:off x="4499992" y="4869160"/>
            <a:ext cx="1224136" cy="11368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980728"/>
            <a:ext cx="68407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Arial" pitchFamily="34" charset="0"/>
                <a:ea typeface="Times New Roman" pitchFamily="18" charset="0"/>
              </a:rPr>
              <a:t>Решил поиграть, вообразил, что он белочка. Распустил хвостик, чтобы он был широким и выставил его на улицу, пусть погреется на солнышке. (Показ). </a:t>
            </a:r>
            <a:endParaRPr lang="ru-RU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4077072"/>
            <a:ext cx="2448272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620688"/>
            <a:ext cx="6030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3200" dirty="0">
                <a:latin typeface="Arial" pitchFamily="34" charset="0"/>
                <a:ea typeface="Times New Roman" pitchFamily="18" charset="0"/>
              </a:rPr>
              <a:t>Вдруг Язычок заметил большую собаку</a:t>
            </a:r>
            <a:r>
              <a:rPr lang="en-US" sz="3200" dirty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3200" dirty="0">
                <a:latin typeface="Arial" pitchFamily="34" charset="0"/>
                <a:ea typeface="Times New Roman" pitchFamily="18" charset="0"/>
              </a:rPr>
              <a:t>,испугался и поднял хвостик кверху.(Показ)</a:t>
            </a:r>
            <a:endParaRPr lang="ru-RU" sz="3200" dirty="0">
              <a:latin typeface="Arial" pitchFamily="34" charset="0"/>
            </a:endParaRPr>
          </a:p>
        </p:txBody>
      </p:sp>
      <p:pic>
        <p:nvPicPr>
          <p:cNvPr id="5" name="Рисунок 4" descr="750-750-sobachka_pushistik_28_sm_18-8819-1.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67544" y="3645024"/>
            <a:ext cx="3168352" cy="25667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260648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3200" dirty="0">
                <a:latin typeface="Arial" pitchFamily="34" charset="0"/>
                <a:ea typeface="Times New Roman" pitchFamily="18" charset="0"/>
              </a:rPr>
              <a:t>Несколько раз Язычок открывал и закрывал </a:t>
            </a:r>
            <a:r>
              <a:rPr lang="ru-RU" sz="3200" dirty="0" err="1" smtClean="0">
                <a:latin typeface="Arial" pitchFamily="34" charset="0"/>
                <a:ea typeface="Times New Roman" pitchFamily="18" charset="0"/>
              </a:rPr>
              <a:t>домик,а</a:t>
            </a:r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3200" dirty="0">
                <a:latin typeface="Arial" pitchFamily="34" charset="0"/>
                <a:ea typeface="Times New Roman" pitchFamily="18" charset="0"/>
              </a:rPr>
              <a:t>хвостик все </a:t>
            </a:r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держал </a:t>
            </a:r>
          </a:p>
          <a:p>
            <a:pPr lvl="0"/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поднятым </a:t>
            </a:r>
            <a:r>
              <a:rPr lang="ru-RU" sz="3200" dirty="0">
                <a:latin typeface="Arial" pitchFamily="34" charset="0"/>
                <a:ea typeface="Times New Roman" pitchFamily="18" charset="0"/>
              </a:rPr>
              <a:t>кверху. Но собаки нигде </a:t>
            </a:r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не было.</a:t>
            </a:r>
          </a:p>
          <a:p>
            <a:pPr lvl="0"/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Она давно </a:t>
            </a:r>
            <a:r>
              <a:rPr lang="ru-RU" sz="3200" dirty="0" err="1" smtClean="0">
                <a:latin typeface="Arial" pitchFamily="34" charset="0"/>
                <a:ea typeface="Times New Roman" pitchFamily="18" charset="0"/>
              </a:rPr>
              <a:t>убежала.Теперь</a:t>
            </a:r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3200" dirty="0">
                <a:latin typeface="Arial" pitchFamily="34" charset="0"/>
                <a:ea typeface="Times New Roman" pitchFamily="18" charset="0"/>
              </a:rPr>
              <a:t>поиграем. </a:t>
            </a:r>
            <a:endParaRPr lang="ru-RU" sz="3200" dirty="0" smtClean="0">
              <a:latin typeface="Arial" pitchFamily="34" charset="0"/>
              <a:ea typeface="Times New Roman" pitchFamily="18" charset="0"/>
            </a:endParaRPr>
          </a:p>
          <a:p>
            <a:pPr lvl="0" algn="just" eaLnBrk="0" hangingPunct="0"/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Я </a:t>
            </a:r>
            <a:r>
              <a:rPr lang="ru-RU" sz="3200" dirty="0">
                <a:latin typeface="Arial" pitchFamily="34" charset="0"/>
                <a:ea typeface="Times New Roman" pitchFamily="18" charset="0"/>
              </a:rPr>
              <a:t>скажу: «Хвостик греется на солнышке»,-вы положите широкий язычок на крылечко.</a:t>
            </a:r>
            <a:endParaRPr lang="ru-RU" sz="3200" dirty="0"/>
          </a:p>
        </p:txBody>
      </p:sp>
      <p:pic>
        <p:nvPicPr>
          <p:cNvPr id="6" name="Рисунок 5" descr="_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3573017"/>
            <a:ext cx="1299628" cy="1152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images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83768" y="4869160"/>
            <a:ext cx="1800200" cy="13386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6" name="Picture 2" descr="C:\Users\User\Desktop\картинки\3966657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8024" y="3429000"/>
            <a:ext cx="1570484" cy="16163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548681"/>
            <a:ext cx="71287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al" pitchFamily="34" charset="0"/>
              </a:rPr>
              <a:t>НЕ ДРАЗНИТЕ ГУСЕЙ</a:t>
            </a:r>
            <a:r>
              <a:rPr lang="ru-RU" sz="3200" b="1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Arial" pitchFamily="34" charset="0"/>
              </a:rPr>
              <a:t>.</a:t>
            </a:r>
          </a:p>
          <a:p>
            <a:pPr algn="ctr"/>
            <a:endParaRPr lang="ru-RU" sz="3200" b="1" dirty="0">
              <a:ln w="12700">
                <a:noFill/>
                <a:prstDash val="solid"/>
              </a:ln>
              <a:solidFill>
                <a:srgbClr val="0070C0"/>
              </a:solidFill>
              <a:latin typeface="Arial" pitchFamily="34" charset="0"/>
            </a:endParaRPr>
          </a:p>
          <a:p>
            <a:r>
              <a:rPr lang="ru-RU" sz="3200" dirty="0" smtClean="0"/>
              <a:t> </a:t>
            </a:r>
            <a:r>
              <a:rPr lang="ru-RU" sz="3200" dirty="0">
                <a:latin typeface="Arial" pitchFamily="34" charset="0"/>
              </a:rPr>
              <a:t>Летом Вова поехал в гости к бабушке. Бабушка жила в деревне. </a:t>
            </a:r>
            <a:endParaRPr lang="ru-RU" sz="3200" dirty="0"/>
          </a:p>
        </p:txBody>
      </p:sp>
      <p:pic>
        <p:nvPicPr>
          <p:cNvPr id="5" name="Рисунок 4" descr="C:\Users\User\Desktop\domik_v_derevne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2996952"/>
            <a:ext cx="4680520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404664"/>
            <a:ext cx="60304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Arial" pitchFamily="34" charset="0"/>
              </a:rPr>
              <a:t>Однажды   Вова пошел </a:t>
            </a:r>
            <a:r>
              <a:rPr lang="ru-RU" sz="3200" dirty="0" smtClean="0">
                <a:latin typeface="Arial" pitchFamily="34" charset="0"/>
              </a:rPr>
              <a:t>во </a:t>
            </a:r>
            <a:r>
              <a:rPr lang="ru-RU" sz="3200" dirty="0">
                <a:latin typeface="Arial" pitchFamily="34" charset="0"/>
              </a:rPr>
              <a:t>двор. Там разгуливали гуси </a:t>
            </a:r>
            <a:r>
              <a:rPr lang="ru-RU" sz="3200" dirty="0" smtClean="0">
                <a:latin typeface="Arial" pitchFamily="34" charset="0"/>
              </a:rPr>
              <a:t> </a:t>
            </a:r>
            <a:r>
              <a:rPr lang="ru-RU" sz="3200" dirty="0">
                <a:latin typeface="Arial" pitchFamily="34" charset="0"/>
              </a:rPr>
              <a:t>и весело гоготали: «</a:t>
            </a:r>
            <a:r>
              <a:rPr lang="ru-RU" sz="3200" dirty="0" err="1">
                <a:latin typeface="Arial" pitchFamily="34" charset="0"/>
              </a:rPr>
              <a:t>га,га,га</a:t>
            </a:r>
            <a:r>
              <a:rPr lang="ru-RU" sz="3200" dirty="0">
                <a:latin typeface="Arial" pitchFamily="34" charset="0"/>
              </a:rPr>
              <a:t>». (Как гоготали гуси?). Вова взял хворостинку и стал дразнить гусей. Гуси распустили крылья, вытянули шеи и бросились на Вову.</a:t>
            </a:r>
          </a:p>
        </p:txBody>
      </p:sp>
      <p:pic>
        <p:nvPicPr>
          <p:cNvPr id="5" name="Рисунок 4" descr="C:\Users\User\Desktop\images.jpe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4509120"/>
            <a:ext cx="2664296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47864" y="4509120"/>
            <a:ext cx="2520280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32656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ea typeface="Times New Roman" pitchFamily="18" charset="0"/>
              </a:rPr>
              <a:t>Артикуляция звука «Ш».</a:t>
            </a:r>
          </a:p>
          <a:p>
            <a:pPr lvl="0" algn="ctr"/>
            <a:endParaRPr lang="ru-RU" sz="2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lvl="0" eaLnBrk="0" hangingPunct="0"/>
            <a:r>
              <a:rPr lang="ru-RU" sz="3200" dirty="0">
                <a:latin typeface="Arial" pitchFamily="34" charset="0"/>
                <a:ea typeface="Times New Roman" pitchFamily="18" charset="0"/>
              </a:rPr>
              <a:t>Сидел Язычок дома и вспомнил, как поднимал хвостик кверху и прятался в домик, когда испугался собаки. Он поднял хвостик широкой чашечкой кверху, сделал шаг назад в своем домике. </a:t>
            </a:r>
            <a:endParaRPr lang="ru-RU" sz="3200" dirty="0">
              <a:latin typeface="Arial" pitchFamily="34" charset="0"/>
            </a:endParaRPr>
          </a:p>
        </p:txBody>
      </p:sp>
      <p:pic>
        <p:nvPicPr>
          <p:cNvPr id="5" name="Рисунок 4" descr="_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55576" y="4293096"/>
            <a:ext cx="2232248" cy="21381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47864" y="4365104"/>
            <a:ext cx="2088232" cy="1994962"/>
          </a:xfrm>
          <a:prstGeom prst="roundRect">
            <a:avLst>
              <a:gd name="adj" fmla="val 1144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Он закрыл домик, а хвостик  все держал поднятым, губы сделал колесом, пустил  теплый ветерок и запел: «</a:t>
            </a:r>
            <a:r>
              <a:rPr lang="ru-RU" sz="3200" dirty="0" err="1" smtClean="0">
                <a:latin typeface="Arial" pitchFamily="34" charset="0"/>
                <a:ea typeface="Times New Roman" pitchFamily="18" charset="0"/>
              </a:rPr>
              <a:t>Шшш</a:t>
            </a:r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». Это новая песенка,- сказал Язычок. Так шипит сердитый гусь, когда хочет ущипнуть». (Показ, выполнение детьми). </a:t>
            </a:r>
            <a:endParaRPr lang="ru-RU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0" y="4293096"/>
            <a:ext cx="208823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еленый 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Зеленый 4</Template>
  <TotalTime>115</TotalTime>
  <Words>315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Зеленый 4</vt:lpstr>
      <vt:lpstr>Презентация</vt:lpstr>
      <vt:lpstr> Подготовительные упражнения для артикуляции «Ш и Ж».  Сидел Язычок в своем домике. Задумал он посмотреть, что делается на улице. Он открыл свой домик и выглянул - хорошо и тепло.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User</dc:creator>
  <cp:lastModifiedBy>User</cp:lastModifiedBy>
  <cp:revision>13</cp:revision>
  <dcterms:created xsi:type="dcterms:W3CDTF">2013-07-01T15:58:06Z</dcterms:created>
  <dcterms:modified xsi:type="dcterms:W3CDTF">2014-01-27T15:16:49Z</dcterms:modified>
</cp:coreProperties>
</file>