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2F188-01E9-48CA-9303-A5660BB113E9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EA1CB-E9B6-4A54-91E8-09B11C23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A1CB-E9B6-4A54-91E8-09B11C237E7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A1CB-E9B6-4A54-91E8-09B11C237E7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26EB5F2-03D4-4237-8541-93B127836D33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0DE208-B6E0-4ADB-BB6C-20E3A29E8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B5F2-03D4-4237-8541-93B127836D33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E208-B6E0-4ADB-BB6C-20E3A29E8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B5F2-03D4-4237-8541-93B127836D33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E208-B6E0-4ADB-BB6C-20E3A29E8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6EB5F2-03D4-4237-8541-93B127836D33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0DE208-B6E0-4ADB-BB6C-20E3A29E88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26EB5F2-03D4-4237-8541-93B127836D33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0DE208-B6E0-4ADB-BB6C-20E3A29E8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B5F2-03D4-4237-8541-93B127836D33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E208-B6E0-4ADB-BB6C-20E3A29E88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B5F2-03D4-4237-8541-93B127836D33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E208-B6E0-4ADB-BB6C-20E3A29E88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6EB5F2-03D4-4237-8541-93B127836D33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0DE208-B6E0-4ADB-BB6C-20E3A29E88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B5F2-03D4-4237-8541-93B127836D33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E208-B6E0-4ADB-BB6C-20E3A29E8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6EB5F2-03D4-4237-8541-93B127836D33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0DE208-B6E0-4ADB-BB6C-20E3A29E88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6EB5F2-03D4-4237-8541-93B127836D33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0DE208-B6E0-4ADB-BB6C-20E3A29E88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6EB5F2-03D4-4237-8541-93B127836D33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0DE208-B6E0-4ADB-BB6C-20E3A29E8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285728"/>
            <a:ext cx="5214974" cy="1285884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80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Белки</a:t>
            </a:r>
            <a:endParaRPr lang="ru-RU" sz="80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000240"/>
            <a:ext cx="6715172" cy="1752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Урок №65 Классификация и уровни организации (структуры) белков.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Урок №66 Химические свойства белков.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5643578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Преподаватель:</a:t>
            </a:r>
          </a:p>
          <a:p>
            <a:r>
              <a:rPr lang="ru-RU" sz="2000" dirty="0" err="1" smtClean="0"/>
              <a:t>Грудинина</a:t>
            </a:r>
            <a:r>
              <a:rPr lang="ru-RU" sz="2000" dirty="0" smtClean="0"/>
              <a:t> Т.В.</a:t>
            </a:r>
            <a:endParaRPr lang="ru-RU" sz="2000" dirty="0"/>
          </a:p>
        </p:txBody>
      </p:sp>
      <p:pic>
        <p:nvPicPr>
          <p:cNvPr id="5" name="Рисунок 4" descr="j00761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4929198"/>
            <a:ext cx="2286016" cy="16611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2"/>
          <p:cNvSpPr txBox="1">
            <a:spLocks/>
          </p:cNvSpPr>
          <p:nvPr/>
        </p:nvSpPr>
        <p:spPr>
          <a:xfrm>
            <a:off x="285720" y="714356"/>
            <a:ext cx="8143932" cy="24288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8775" marR="0" lvl="0" indent="-358775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lang="ru-RU" sz="2000" b="1" i="1" u="sng" dirty="0" smtClean="0">
                <a:solidFill>
                  <a:srgbClr val="FF0000"/>
                </a:solidFill>
              </a:rPr>
              <a:t>Гидролиз</a:t>
            </a:r>
            <a:r>
              <a:rPr lang="ru-RU" sz="2000" b="1" i="1" dirty="0" smtClean="0"/>
              <a:t> </a:t>
            </a:r>
            <a:r>
              <a:rPr lang="ru-RU" sz="2000" b="1" dirty="0" smtClean="0"/>
              <a:t>– разрушение молекул белков с помощью воды в присутствии кислот и щелочей до аминокислот.</a:t>
            </a:r>
          </a:p>
          <a:p>
            <a:pPr marL="358775" marR="0" lvl="0" indent="-358775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Денатурация</a:t>
            </a: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это изменение вторичной, третичной и четвертичной структур молекул </a:t>
            </a:r>
            <a:r>
              <a:rPr lang="ru-RU" sz="2000" b="1" dirty="0" smtClean="0"/>
              <a:t>белка под действием нескольких факторов (температуры, механического воздействия, химических веществ).</a:t>
            </a:r>
          </a:p>
          <a:p>
            <a:pPr marL="358775" marR="0" lvl="0" indent="-358775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Качественные реакции</a:t>
            </a:r>
            <a:r>
              <a:rPr kumimoji="0" lang="ru-RU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белки: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57158" y="3857628"/>
            <a:ext cx="5643602" cy="369332"/>
            <a:chOff x="857224" y="5429264"/>
            <a:chExt cx="5214974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857224" y="5429264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белок</a:t>
              </a:r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71604" y="542926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85918" y="5429264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HNO</a:t>
              </a:r>
              <a:r>
                <a:rPr lang="en-US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ru-RU" baseline="-25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конц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.)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Прямая со стрелкой 11"/>
            <p:cNvCxnSpPr>
              <a:stCxn id="10" idx="3"/>
              <a:endCxn id="15" idx="1"/>
            </p:cNvCxnSpPr>
            <p:nvPr/>
          </p:nvCxnSpPr>
          <p:spPr>
            <a:xfrm>
              <a:off x="3214678" y="5613930"/>
              <a:ext cx="71438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929058" y="5429264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ярко-желтый цвет</a:t>
              </a:r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000364" y="5357826"/>
            <a:ext cx="5929354" cy="450653"/>
            <a:chOff x="785786" y="4572008"/>
            <a:chExt cx="5643602" cy="450653"/>
          </a:xfrm>
        </p:grpSpPr>
        <p:sp>
          <p:nvSpPr>
            <p:cNvPr id="20" name="TextBox 19"/>
            <p:cNvSpPr txBox="1"/>
            <p:nvPr/>
          </p:nvSpPr>
          <p:spPr>
            <a:xfrm>
              <a:off x="785786" y="4572008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белок</a:t>
              </a: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00166" y="457200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14480" y="4572008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Cu(OH)</a:t>
              </a:r>
              <a:r>
                <a:rPr lang="en-US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Прямая со стрелкой 22"/>
            <p:cNvCxnSpPr>
              <a:stCxn id="22" idx="3"/>
              <a:endCxn id="24" idx="1"/>
            </p:cNvCxnSpPr>
            <p:nvPr/>
          </p:nvCxnSpPr>
          <p:spPr>
            <a:xfrm>
              <a:off x="2857488" y="4756674"/>
              <a:ext cx="71438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571868" y="4572008"/>
              <a:ext cx="285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красно-фиолетовый цвет</a:t>
              </a:r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14612" y="4714884"/>
              <a:ext cx="928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NaOH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428596" y="142852"/>
            <a:ext cx="8001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Химические свойства белков.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4" name="Текст 2"/>
          <p:cNvSpPr txBox="1">
            <a:spLocks/>
          </p:cNvSpPr>
          <p:nvPr/>
        </p:nvSpPr>
        <p:spPr>
          <a:xfrm>
            <a:off x="642910" y="3071810"/>
            <a:ext cx="364333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8775" marR="0" lvl="0" indent="-358775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Ксанто</a:t>
            </a:r>
            <a:r>
              <a:rPr lang="ru-RU" sz="2400" i="1" dirty="0" smtClean="0"/>
              <a:t>протеиновая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Текст 2"/>
          <p:cNvSpPr txBox="1">
            <a:spLocks/>
          </p:cNvSpPr>
          <p:nvPr/>
        </p:nvSpPr>
        <p:spPr>
          <a:xfrm>
            <a:off x="642910" y="4143380"/>
            <a:ext cx="278608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8775" marR="0" lvl="0" indent="-358775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Биуретовая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2" name="Рисунок 41" descr="image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714884"/>
            <a:ext cx="2700563" cy="197383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1" name="Рисунок 50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857496"/>
            <a:ext cx="2853538" cy="214313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214290"/>
            <a:ext cx="57615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Классификация.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science edi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857760"/>
            <a:ext cx="2725504" cy="17587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28992" y="928670"/>
            <a:ext cx="19553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Белки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000236" y="1643050"/>
            <a:ext cx="1928823" cy="5000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929192" y="1643052"/>
            <a:ext cx="1857386" cy="428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0034" y="2214555"/>
            <a:ext cx="378621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Простые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Протеины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Состоят только из остатков </a:t>
            </a:r>
            <a:r>
              <a:rPr lang="el-GR" sz="2000" b="1" dirty="0" smtClean="0">
                <a:solidFill>
                  <a:schemeClr val="tx1"/>
                </a:solidFill>
              </a:rPr>
              <a:t>α</a:t>
            </a:r>
            <a:r>
              <a:rPr lang="ru-RU" sz="2000" b="1" dirty="0" smtClean="0">
                <a:solidFill>
                  <a:schemeClr val="tx1"/>
                </a:solidFill>
              </a:rPr>
              <a:t>-аминокислот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Примеры: альбумины, глобулины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628" y="2214554"/>
            <a:ext cx="3571900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Сложные</a:t>
            </a:r>
          </a:p>
          <a:p>
            <a:pPr algn="ctr"/>
            <a:r>
              <a:rPr lang="ru-RU" sz="2000" b="1" dirty="0" smtClean="0"/>
              <a:t>Протеиды</a:t>
            </a:r>
          </a:p>
          <a:p>
            <a:pPr algn="ctr"/>
            <a:r>
              <a:rPr lang="ru-RU" sz="2000" b="1" dirty="0" smtClean="0"/>
              <a:t>Кроме аминокислот входят вещества небелковой природы: углеводы, нуклеиновые кислоты и др.</a:t>
            </a:r>
          </a:p>
          <a:p>
            <a:pPr algn="ctr"/>
            <a:r>
              <a:rPr lang="ru-RU" sz="2000" b="1" dirty="0" smtClean="0"/>
              <a:t>Примеры: гликопротеиды, нуклеопротеиды</a:t>
            </a:r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ak&amp;k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286256"/>
            <a:ext cx="2175703" cy="22145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214290"/>
            <a:ext cx="72474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иологическая роль.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000108"/>
            <a:ext cx="778674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Blip>
                <a:blip r:embed="rId3"/>
              </a:buBlip>
            </a:pPr>
            <a:r>
              <a:rPr lang="ru-RU" sz="2000" b="1" dirty="0" smtClean="0"/>
              <a:t>Белки – </a:t>
            </a:r>
            <a:r>
              <a:rPr lang="ru-RU" sz="2000" b="1" i="1" dirty="0" smtClean="0">
                <a:solidFill>
                  <a:srgbClr val="FF0000"/>
                </a:solidFill>
              </a:rPr>
              <a:t>ферменты</a:t>
            </a:r>
            <a:r>
              <a:rPr lang="ru-RU" sz="2000" b="1" dirty="0" smtClean="0"/>
              <a:t> (катализаторы)</a:t>
            </a:r>
          </a:p>
          <a:p>
            <a:pPr marL="358775" indent="-358775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Blip>
                <a:blip r:embed="rId3"/>
              </a:buBlip>
            </a:pPr>
            <a:r>
              <a:rPr lang="ru-RU" sz="2000" b="1" i="1" dirty="0" smtClean="0">
                <a:solidFill>
                  <a:srgbClr val="FF0000"/>
                </a:solidFill>
              </a:rPr>
              <a:t>Регуляторные</a:t>
            </a:r>
            <a:r>
              <a:rPr lang="ru-RU" sz="2000" b="1" dirty="0" smtClean="0"/>
              <a:t> белки влияют на процессы активности генов, рост и развитие организма </a:t>
            </a:r>
          </a:p>
          <a:p>
            <a:pPr marL="358775" indent="-358775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Blip>
                <a:blip r:embed="rId3"/>
              </a:buBlip>
            </a:pPr>
            <a:r>
              <a:rPr lang="ru-RU" sz="2000" b="1" dirty="0" smtClean="0"/>
              <a:t>Белки – </a:t>
            </a:r>
            <a:r>
              <a:rPr lang="ru-RU" sz="2000" b="1" i="1" dirty="0" smtClean="0">
                <a:solidFill>
                  <a:srgbClr val="FF0000"/>
                </a:solidFill>
              </a:rPr>
              <a:t>гормоны</a:t>
            </a:r>
            <a:r>
              <a:rPr lang="ru-RU" sz="2000" b="1" dirty="0" smtClean="0"/>
              <a:t> влияют на процесс обмена веществ </a:t>
            </a:r>
          </a:p>
          <a:p>
            <a:pPr marL="358775" indent="-358775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Blip>
                <a:blip r:embed="rId3"/>
              </a:buBlip>
            </a:pPr>
            <a:r>
              <a:rPr lang="ru-RU" sz="2000" b="1" i="1" dirty="0" smtClean="0">
                <a:solidFill>
                  <a:srgbClr val="FF0000"/>
                </a:solidFill>
              </a:rPr>
              <a:t>Защитные</a:t>
            </a:r>
            <a:r>
              <a:rPr lang="ru-RU" sz="2000" b="1" dirty="0" smtClean="0"/>
              <a:t> белки обеспечивают иммунную защиту организма</a:t>
            </a:r>
          </a:p>
          <a:p>
            <a:pPr marL="358775" indent="-358775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Blip>
                <a:blip r:embed="rId3"/>
              </a:buBlip>
            </a:pPr>
            <a:r>
              <a:rPr lang="ru-RU" sz="2000" b="1" i="1" dirty="0" smtClean="0">
                <a:solidFill>
                  <a:srgbClr val="FF0000"/>
                </a:solidFill>
              </a:rPr>
              <a:t>Рецепторные</a:t>
            </a:r>
            <a:r>
              <a:rPr lang="ru-RU" sz="2000" b="1" dirty="0" smtClean="0"/>
              <a:t> белки (связаны с органами чувств)</a:t>
            </a:r>
          </a:p>
          <a:p>
            <a:pPr marL="358775" indent="-358775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Blip>
                <a:blip r:embed="rId3"/>
              </a:buBlip>
            </a:pPr>
            <a:r>
              <a:rPr lang="ru-RU" sz="2000" b="1" i="1" dirty="0" smtClean="0">
                <a:solidFill>
                  <a:srgbClr val="FF0000"/>
                </a:solidFill>
              </a:rPr>
              <a:t>Транспортные</a:t>
            </a:r>
            <a:r>
              <a:rPr lang="ru-RU" sz="2000" b="1" dirty="0" smtClean="0"/>
              <a:t> белки</a:t>
            </a:r>
          </a:p>
          <a:p>
            <a:pPr marL="358775" indent="-358775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Blip>
                <a:blip r:embed="rId3"/>
              </a:buBlip>
            </a:pPr>
            <a:r>
              <a:rPr lang="ru-RU" sz="2000" b="1" i="1" dirty="0" smtClean="0">
                <a:solidFill>
                  <a:srgbClr val="FF0000"/>
                </a:solidFill>
              </a:rPr>
              <a:t>Сократительные</a:t>
            </a:r>
            <a:r>
              <a:rPr lang="ru-RU" sz="2000" b="1" dirty="0" smtClean="0"/>
              <a:t> белки</a:t>
            </a:r>
          </a:p>
          <a:p>
            <a:pPr marL="358775" indent="-358775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Blip>
                <a:blip r:embed="rId3"/>
              </a:buBlip>
            </a:pPr>
            <a:r>
              <a:rPr lang="ru-RU" sz="2000" b="1" i="1" dirty="0" smtClean="0">
                <a:solidFill>
                  <a:srgbClr val="FF0000"/>
                </a:solidFill>
              </a:rPr>
              <a:t>Структурные</a:t>
            </a:r>
            <a:r>
              <a:rPr lang="ru-RU" sz="2000" b="1" dirty="0" smtClean="0"/>
              <a:t> белки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7554" y="142852"/>
            <a:ext cx="20233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Тест.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00108"/>
            <a:ext cx="792961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indent="-538163" algn="just">
              <a:spcBef>
                <a:spcPts val="600"/>
              </a:spcBef>
              <a:buClr>
                <a:schemeClr val="accent1"/>
              </a:buClr>
              <a:buSzPct val="120000"/>
              <a:buFont typeface="+mj-lt"/>
              <a:buAutoNum type="arabicParenR"/>
            </a:pPr>
            <a:r>
              <a:rPr lang="ru-RU" sz="2200" b="1" dirty="0" smtClean="0"/>
              <a:t>В состав белков входят остатки </a:t>
            </a:r>
            <a:r>
              <a:rPr lang="el-GR" sz="2200" b="1" dirty="0" smtClean="0"/>
              <a:t>α</a:t>
            </a:r>
            <a:r>
              <a:rPr lang="ru-RU" sz="2200" b="1" dirty="0" smtClean="0"/>
              <a:t>-аминокислот.</a:t>
            </a:r>
          </a:p>
          <a:p>
            <a:pPr marL="538163" indent="-538163" algn="just">
              <a:spcBef>
                <a:spcPts val="600"/>
              </a:spcBef>
              <a:buClr>
                <a:schemeClr val="accent1"/>
              </a:buClr>
              <a:buSzPct val="120000"/>
              <a:buFont typeface="+mj-lt"/>
              <a:buAutoNum type="arabicParenR"/>
            </a:pPr>
            <a:r>
              <a:rPr lang="ru-RU" sz="2200" b="1" dirty="0" smtClean="0"/>
              <a:t>Кислота </a:t>
            </a:r>
            <a:r>
              <a:rPr lang="ru-RU" sz="2200" b="1" dirty="0" err="1" smtClean="0"/>
              <a:t>серин</a:t>
            </a:r>
            <a:r>
              <a:rPr lang="ru-RU" sz="2200" b="1" dirty="0" smtClean="0"/>
              <a:t> содержит функциональные группы </a:t>
            </a:r>
            <a:r>
              <a:rPr lang="en-US" sz="2200" b="1" dirty="0" smtClean="0"/>
              <a:t>COOH, NH</a:t>
            </a:r>
            <a:r>
              <a:rPr lang="en-US" sz="2200" b="1" baseline="-25000" dirty="0" smtClean="0"/>
              <a:t>2,</a:t>
            </a:r>
            <a:r>
              <a:rPr lang="en-US" sz="2200" b="1" dirty="0" smtClean="0"/>
              <a:t> SH.</a:t>
            </a:r>
          </a:p>
          <a:p>
            <a:pPr marL="538163" indent="-538163" algn="just">
              <a:spcBef>
                <a:spcPts val="600"/>
              </a:spcBef>
              <a:buClr>
                <a:schemeClr val="accent1"/>
              </a:buClr>
              <a:buSzPct val="120000"/>
              <a:buFont typeface="+mj-lt"/>
              <a:buAutoNum type="arabicParenR"/>
            </a:pPr>
            <a:r>
              <a:rPr lang="ru-RU" sz="2200" b="1" dirty="0" smtClean="0"/>
              <a:t>Аминоуксусная кислота имеет название </a:t>
            </a:r>
            <a:r>
              <a:rPr lang="ru-RU" sz="2200" b="1" dirty="0" err="1" smtClean="0"/>
              <a:t>валин</a:t>
            </a:r>
            <a:r>
              <a:rPr lang="ru-RU" sz="2200" b="1" dirty="0" smtClean="0"/>
              <a:t>.</a:t>
            </a:r>
          </a:p>
          <a:p>
            <a:pPr marL="538163" indent="-538163" algn="just">
              <a:spcBef>
                <a:spcPts val="600"/>
              </a:spcBef>
              <a:buClr>
                <a:schemeClr val="accent1"/>
              </a:buClr>
              <a:buSzPct val="120000"/>
              <a:buFont typeface="+mj-lt"/>
              <a:buAutoNum type="arabicParenR"/>
            </a:pPr>
            <a:r>
              <a:rPr lang="ru-RU" sz="2200" b="1" dirty="0" smtClean="0"/>
              <a:t>При действии концентрированной  азотной кислоты белок окрашивается в желтый цвет.</a:t>
            </a:r>
          </a:p>
          <a:p>
            <a:pPr marL="538163" indent="-538163" algn="just">
              <a:spcBef>
                <a:spcPts val="600"/>
              </a:spcBef>
              <a:buClr>
                <a:schemeClr val="accent1"/>
              </a:buClr>
              <a:buSzPct val="120000"/>
              <a:buFont typeface="+mj-lt"/>
              <a:buAutoNum type="arabicParenR"/>
            </a:pPr>
            <a:r>
              <a:rPr lang="ru-RU" sz="2200" b="1" dirty="0" smtClean="0"/>
              <a:t>Гемоглобин выполняет транспортную функцию.</a:t>
            </a:r>
          </a:p>
          <a:p>
            <a:pPr marL="538163" indent="-538163" algn="just">
              <a:spcBef>
                <a:spcPts val="600"/>
              </a:spcBef>
              <a:buClr>
                <a:schemeClr val="accent1"/>
              </a:buClr>
              <a:buSzPct val="120000"/>
              <a:buFont typeface="+mj-lt"/>
              <a:buAutoNum type="arabicParenR"/>
            </a:pPr>
            <a:r>
              <a:rPr lang="ru-RU" sz="2200" b="1" dirty="0" smtClean="0"/>
              <a:t>Вторичная структура – это последовательность аминокислотных остатков в полипептидной цепи</a:t>
            </a:r>
            <a:r>
              <a:rPr lang="ru-RU" sz="2000" b="1" dirty="0" smtClean="0"/>
              <a:t>.</a:t>
            </a:r>
            <a:endParaRPr lang="ru-RU" sz="22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QdiwC-Fq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035778"/>
            <a:ext cx="3143272" cy="25529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034" y="428604"/>
            <a:ext cx="8143932" cy="384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indent="-627063" algn="just">
              <a:spcBef>
                <a:spcPts val="600"/>
              </a:spcBef>
              <a:buClr>
                <a:schemeClr val="accent1"/>
              </a:buClr>
              <a:buSzPct val="120000"/>
              <a:buFont typeface="+mj-lt"/>
              <a:buAutoNum type="arabicParenR" startAt="7"/>
            </a:pPr>
            <a:r>
              <a:rPr lang="ru-RU" sz="2200" b="1" dirty="0" smtClean="0"/>
              <a:t>Ферменты – это биологические катализаторы.  </a:t>
            </a:r>
          </a:p>
          <a:p>
            <a:pPr marL="627063" indent="-627063" algn="just">
              <a:spcBef>
                <a:spcPts val="600"/>
              </a:spcBef>
              <a:buClr>
                <a:schemeClr val="accent1"/>
              </a:buClr>
              <a:buSzPct val="120000"/>
              <a:buFont typeface="+mj-lt"/>
              <a:buAutoNum type="arabicParenR" startAt="7"/>
            </a:pPr>
            <a:r>
              <a:rPr lang="ru-RU" sz="2200" b="1" dirty="0" smtClean="0"/>
              <a:t>Нитеобразные белки называются глобулярными.</a:t>
            </a:r>
            <a:endParaRPr lang="en-US" sz="2200" b="1" dirty="0" smtClean="0"/>
          </a:p>
          <a:p>
            <a:pPr marL="627063" indent="-627063" algn="just">
              <a:spcBef>
                <a:spcPts val="600"/>
              </a:spcBef>
              <a:buClr>
                <a:schemeClr val="accent1"/>
              </a:buClr>
              <a:buSzPct val="120000"/>
              <a:buFont typeface="+mj-lt"/>
              <a:buAutoNum type="arabicParenR" startAt="7"/>
            </a:pPr>
            <a:r>
              <a:rPr lang="ru-RU" sz="2200" b="1" dirty="0" smtClean="0"/>
              <a:t>В полимерной цепи соседние остатки аминокислот связаны  друг с другом водородной связью.</a:t>
            </a:r>
          </a:p>
          <a:p>
            <a:pPr marL="627063" indent="-627063" algn="just">
              <a:spcBef>
                <a:spcPts val="600"/>
              </a:spcBef>
              <a:buClr>
                <a:schemeClr val="accent1"/>
              </a:buClr>
              <a:buSzPct val="120000"/>
              <a:buFont typeface="+mj-lt"/>
              <a:buAutoNum type="arabicParenR" startAt="7"/>
            </a:pPr>
            <a:r>
              <a:rPr lang="ru-RU" sz="2200" b="1" dirty="0" smtClean="0"/>
              <a:t>Денатурация – это разрушение пространственной структуры белков, при сохранении первичной.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sz="20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itchFamily="18" charset="0"/>
              </a:rPr>
              <a:t>Урок окончен! Благодарю</a:t>
            </a:r>
            <a:r>
              <a:rPr lang="ru-RU" sz="66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itchFamily="18" charset="0"/>
              </a:rPr>
              <a:t> за внимание!</a:t>
            </a:r>
            <a:endParaRPr lang="ru-RU" sz="66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itchFamily="18" charset="0"/>
            </a:endParaRPr>
          </a:p>
        </p:txBody>
      </p:sp>
      <p:pic>
        <p:nvPicPr>
          <p:cNvPr id="4" name="Рисунок 3" descr="36571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357562"/>
            <a:ext cx="5214954" cy="310289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399 0.0088 L 0.00399 -0.0645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5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1670" y="1357298"/>
            <a:ext cx="6643734" cy="3071834"/>
          </a:xfrm>
        </p:spPr>
        <p:txBody>
          <a:bodyPr>
            <a:noAutofit/>
          </a:bodyPr>
          <a:lstStyle/>
          <a:p>
            <a:pPr marL="358775" indent="-358775" algn="just">
              <a:lnSpc>
                <a:spcPct val="15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ru-RU" sz="2400" dirty="0" smtClean="0"/>
              <a:t>Ознакомить учащихся с природными полимерами – белками. </a:t>
            </a:r>
          </a:p>
          <a:p>
            <a:pPr marL="358775" indent="-358775" algn="just">
              <a:lnSpc>
                <a:spcPct val="150000"/>
              </a:lnSpc>
              <a:buBlip>
                <a:blip r:embed="rId2"/>
              </a:buBlip>
            </a:pPr>
            <a:r>
              <a:rPr lang="ru-RU" sz="2400" dirty="0" smtClean="0"/>
              <a:t>Изучить их классификацию, строение и свойства.</a:t>
            </a:r>
          </a:p>
          <a:p>
            <a:pPr marL="358775" indent="-358775" algn="just">
              <a:lnSpc>
                <a:spcPct val="150000"/>
              </a:lnSpc>
              <a:buBlip>
                <a:blip r:embed="rId2"/>
              </a:buBlip>
            </a:pPr>
            <a:r>
              <a:rPr lang="ru-RU" sz="2400" dirty="0" smtClean="0"/>
              <a:t>Кратко рассмотреть биологическую роль белков.</a:t>
            </a:r>
          </a:p>
          <a:p>
            <a:pPr marL="358775" indent="-358775" algn="just">
              <a:lnSpc>
                <a:spcPct val="150000"/>
              </a:lnSpc>
            </a:pPr>
            <a:endParaRPr lang="ru-RU" sz="2400" dirty="0" smtClean="0"/>
          </a:p>
          <a:p>
            <a:pPr marL="358775" indent="-358775" algn="just">
              <a:lnSpc>
                <a:spcPct val="150000"/>
              </a:lnSpc>
              <a:spcBef>
                <a:spcPts val="600"/>
              </a:spcBef>
              <a:buBlip>
                <a:blip r:embed="rId2"/>
              </a:buBlip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285728"/>
            <a:ext cx="5559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Цели уроков: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prote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4286256"/>
            <a:ext cx="2082472" cy="244831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41-21kopiy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428604"/>
            <a:ext cx="2145291" cy="38095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8662" y="428604"/>
            <a:ext cx="5125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План урока: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857224" y="1500174"/>
            <a:ext cx="6929486" cy="30718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8775" indent="-358775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Blip>
                <a:blip r:embed="rId3"/>
              </a:buBlip>
            </a:pPr>
            <a:r>
              <a:rPr lang="ru-RU" sz="2600" b="1" i="1" dirty="0" smtClean="0"/>
              <a:t>Организационный момент</a:t>
            </a:r>
          </a:p>
          <a:p>
            <a:pPr marL="358775" indent="-358775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Blip>
                <a:blip r:embed="rId3"/>
              </a:buBlip>
            </a:pPr>
            <a:r>
              <a:rPr lang="ru-RU" sz="2600" b="1" i="1" dirty="0" smtClean="0"/>
              <a:t>Проверка домашнего задания</a:t>
            </a:r>
          </a:p>
          <a:p>
            <a:pPr marL="358775" lvl="0" indent="-358775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Blip>
                <a:blip r:embed="rId3"/>
              </a:buBlip>
            </a:pPr>
            <a:r>
              <a:rPr lang="ru-RU" sz="2600" b="1" i="1" dirty="0" smtClean="0"/>
              <a:t>Изучение нового материала</a:t>
            </a:r>
          </a:p>
          <a:p>
            <a:pPr marL="358775" lvl="0" indent="-358775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Blip>
                <a:blip r:embed="rId3"/>
              </a:buBlip>
            </a:pPr>
            <a:r>
              <a:rPr lang="ru-RU" sz="2600" b="1" i="1" dirty="0" smtClean="0"/>
              <a:t>Закрепление нового материала</a:t>
            </a:r>
            <a:endParaRPr kumimoji="0" lang="ru-RU" sz="2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775" indent="-358775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Blip>
                <a:blip r:embed="rId3"/>
              </a:buBlip>
            </a:pPr>
            <a:r>
              <a:rPr lang="ru-RU" sz="2600" b="1" i="1" dirty="0" smtClean="0"/>
              <a:t>Подведение итогов урока</a:t>
            </a:r>
          </a:p>
          <a:p>
            <a:pPr marL="358775" marR="0" lvl="0" indent="-358775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Blip>
                <a:blip r:embed="rId3"/>
              </a:buBlip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698387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429132"/>
            <a:ext cx="2007090" cy="196215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928662" y="142852"/>
            <a:ext cx="71670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Проверка домашнего задания.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357158" y="1428736"/>
            <a:ext cx="7786742" cy="51435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8775" marR="0" lvl="0" indent="-358775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Какие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соединения называются аминокислотами?</a:t>
            </a:r>
          </a:p>
          <a:p>
            <a:pPr marL="358775" marR="0" lvl="0" indent="-358775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sz="2400" dirty="0" smtClean="0">
                <a:cs typeface="Times New Roman" pitchFamily="18" charset="0"/>
              </a:rPr>
              <a:t>Как строятся названия аминокислот?</a:t>
            </a:r>
          </a:p>
          <a:p>
            <a:pPr marL="358775" marR="0" lvl="0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cs typeface="Times New Roman" pitchFamily="18" charset="0"/>
              </a:rPr>
              <a:t>Дать название:</a:t>
            </a:r>
          </a:p>
          <a:p>
            <a:pPr marL="358775" marR="0" lvl="0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 smtClean="0">
              <a:cs typeface="Times New Roman" pitchFamily="18" charset="0"/>
            </a:endParaRPr>
          </a:p>
          <a:p>
            <a:pPr marL="358775" marR="0" lvl="0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 smtClean="0">
              <a:cs typeface="Times New Roman" pitchFamily="18" charset="0"/>
            </a:endParaRPr>
          </a:p>
          <a:p>
            <a:pPr marL="358775" marR="0" lvl="0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 smtClean="0">
              <a:cs typeface="Times New Roman" pitchFamily="18" charset="0"/>
            </a:endParaRPr>
          </a:p>
          <a:p>
            <a:pPr marL="358775" marR="0" lvl="0" indent="-358775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Какие химические свойства характерны для аминокислот?</a:t>
            </a:r>
          </a:p>
          <a:p>
            <a:pPr marL="358775" marR="0" lvl="0" indent="-358775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sz="2400" dirty="0" smtClean="0">
                <a:cs typeface="Times New Roman" pitchFamily="18" charset="0"/>
              </a:rPr>
              <a:t>Какие реакции называют реакциями конденсации?</a:t>
            </a:r>
          </a:p>
          <a:p>
            <a:pPr marL="358775" marR="0" lvl="0" indent="-358775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sz="2400" dirty="0" smtClean="0">
                <a:cs typeface="Times New Roman" pitchFamily="18" charset="0"/>
              </a:rPr>
              <a:t>Какая группа атомов называется амидной?</a:t>
            </a:r>
          </a:p>
          <a:p>
            <a:pPr marL="358775" marR="0" lvl="0" indent="-358775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sz="2400" dirty="0" smtClean="0">
                <a:cs typeface="Times New Roman" pitchFamily="18" charset="0"/>
              </a:rPr>
              <a:t>Что такое пептиды?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58775" marR="0" lvl="0" indent="-358775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Blip>
                <a:blip r:embed="rId2"/>
              </a:buBlip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14678" y="3286124"/>
            <a:ext cx="44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-амино-3-метилбутановая кислота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3286116" y="2428868"/>
            <a:ext cx="2928958" cy="940836"/>
            <a:chOff x="3571868" y="4857760"/>
            <a:chExt cx="2928958" cy="940836"/>
          </a:xfrm>
        </p:grpSpPr>
        <p:sp>
          <p:nvSpPr>
            <p:cNvPr id="4" name="TextBox 3"/>
            <p:cNvSpPr txBox="1"/>
            <p:nvPr/>
          </p:nvSpPr>
          <p:spPr>
            <a:xfrm>
              <a:off x="3571868" y="485776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CH</a:t>
              </a:r>
              <a:r>
                <a:rPr lang="en-US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86248" y="485776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CH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29190" y="4857760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CH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72132" y="4857760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COOH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86248" y="5429264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CH</a:t>
              </a:r>
              <a:r>
                <a:rPr lang="en-US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29190" y="5429264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71934" y="485776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−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14876" y="485776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−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57818" y="485776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−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57686" y="514351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│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00628" y="514351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Arial" pitchFamily="34" charset="0"/>
                  <a:cs typeface="Arial" pitchFamily="34" charset="0"/>
                </a:rPr>
                <a:t>│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214678" y="3643314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метилмасляная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кислота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500174"/>
            <a:ext cx="5715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sz="2200" b="1" dirty="0" smtClean="0"/>
              <a:t>Определение аминокислотного состава белков было сделано на рубеже </a:t>
            </a:r>
            <a:r>
              <a:rPr lang="en-US" sz="2200" b="1" dirty="0" smtClean="0"/>
              <a:t>XIX-XX </a:t>
            </a:r>
            <a:r>
              <a:rPr lang="ru-RU" sz="2200" b="1" dirty="0" smtClean="0"/>
              <a:t>веков работами ученого </a:t>
            </a:r>
            <a:r>
              <a:rPr lang="ru-RU" sz="2200" b="1" i="1" dirty="0" smtClean="0"/>
              <a:t>Эмиля Фишера</a:t>
            </a:r>
            <a:r>
              <a:rPr lang="ru-RU" sz="2200" b="1" dirty="0" smtClean="0"/>
              <a:t>.</a:t>
            </a:r>
          </a:p>
          <a:p>
            <a:pPr indent="358775" algn="just"/>
            <a:r>
              <a:rPr lang="ru-RU" sz="2200" b="1" dirty="0" smtClean="0"/>
              <a:t>Определили более 20 различных</a:t>
            </a:r>
          </a:p>
          <a:p>
            <a:pPr algn="just"/>
            <a:r>
              <a:rPr lang="el-GR" sz="2200" b="1" dirty="0" smtClean="0"/>
              <a:t>α</a:t>
            </a:r>
            <a:r>
              <a:rPr lang="ru-RU" sz="2200" b="1" dirty="0" smtClean="0"/>
              <a:t>-аминокислот. Дали им </a:t>
            </a:r>
            <a:r>
              <a:rPr lang="ru-RU" sz="2200" b="1" dirty="0" err="1" smtClean="0"/>
              <a:t>индиви-дуальные</a:t>
            </a:r>
            <a:r>
              <a:rPr lang="ru-RU" sz="2200" b="1" dirty="0" smtClean="0"/>
              <a:t> названия.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Например:</a:t>
            </a:r>
            <a:endParaRPr lang="ru-RU" sz="2200" b="1" dirty="0"/>
          </a:p>
        </p:txBody>
      </p:sp>
      <p:pic>
        <p:nvPicPr>
          <p:cNvPr id="1026" name="Picture 2" descr="http://upload.wikimedia.org/wikipedia/commons/3/39/Hermann_Emil_Fischer.jpg?uselang=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071546"/>
            <a:ext cx="1857388" cy="2626878"/>
          </a:xfrm>
          <a:prstGeom prst="rect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20" y="5000636"/>
            <a:ext cx="7786742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-аминоуксусная кислота			глицин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оксипропионовая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кислота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серин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тиопропионовая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кислота	цистеин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64379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Изучение нового материала.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5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50"/>
                            </p:stCondLst>
                            <p:childTnLst>
                              <p:par>
                                <p:cTn id="3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5357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151063" algn="just"/>
            <a:r>
              <a:rPr lang="ru-RU" sz="2200" b="1" dirty="0" smtClean="0"/>
              <a:t>– первый белок у которого было определено строение. Для этого английскому ученому </a:t>
            </a:r>
            <a:r>
              <a:rPr lang="ru-RU" sz="2200" b="1" i="1" dirty="0" smtClean="0"/>
              <a:t>Фредерику </a:t>
            </a:r>
            <a:r>
              <a:rPr lang="ru-RU" sz="2200" b="1" i="1" dirty="0" err="1" smtClean="0"/>
              <a:t>Сенгеру</a:t>
            </a:r>
            <a:r>
              <a:rPr lang="ru-RU" sz="2200" b="1" i="1" dirty="0" smtClean="0"/>
              <a:t> (</a:t>
            </a:r>
            <a:r>
              <a:rPr lang="ru-RU" sz="2200" b="1" i="1" dirty="0" err="1" smtClean="0"/>
              <a:t>Сенджеру</a:t>
            </a:r>
            <a:r>
              <a:rPr lang="ru-RU" sz="2200" b="1" i="1" dirty="0" smtClean="0"/>
              <a:t>) </a:t>
            </a:r>
            <a:r>
              <a:rPr lang="ru-RU" sz="2200" b="1" dirty="0" smtClean="0"/>
              <a:t>потребовалось </a:t>
            </a:r>
            <a:r>
              <a:rPr lang="ru-RU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10 лет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pic>
        <p:nvPicPr>
          <p:cNvPr id="13" name="Рисунок 12" descr="1918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57166"/>
            <a:ext cx="2028573" cy="24967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57158" y="292893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09838" algn="r"/>
            <a:r>
              <a:rPr lang="ru-RU" sz="2400" b="1" dirty="0" smtClean="0"/>
              <a:t>– это определенная аминокислотная последовательность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6" name="Рисунок 5" descr="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786190"/>
            <a:ext cx="4214842" cy="2815514"/>
          </a:xfrm>
          <a:prstGeom prst="rect">
            <a:avLst/>
          </a:prstGeom>
        </p:spPr>
      </p:pic>
      <p:pic>
        <p:nvPicPr>
          <p:cNvPr id="7" name="Рисунок 6" descr="Peptid_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429132"/>
            <a:ext cx="3638550" cy="11811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1472" y="642918"/>
            <a:ext cx="18982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Инсулин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857496"/>
            <a:ext cx="50720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Первичная структура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393024"/>
            <a:ext cx="3571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может быть в виде: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500034" y="4286256"/>
            <a:ext cx="7715304" cy="1754326"/>
            <a:chOff x="500034" y="4286256"/>
            <a:chExt cx="7715304" cy="1754326"/>
          </a:xfrm>
        </p:grpSpPr>
        <p:sp>
          <p:nvSpPr>
            <p:cNvPr id="3" name="TextBox 2"/>
            <p:cNvSpPr txBox="1"/>
            <p:nvPr/>
          </p:nvSpPr>
          <p:spPr>
            <a:xfrm>
              <a:off x="500034" y="4286256"/>
              <a:ext cx="771530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358775" algn="just">
                <a:lnSpc>
                  <a:spcPct val="150000"/>
                </a:lnSpc>
              </a:pPr>
              <a:r>
                <a:rPr lang="ru-RU" b="1" dirty="0"/>
                <a:t>О</a:t>
              </a:r>
              <a:r>
                <a:rPr lang="ru-RU" b="1" dirty="0" smtClean="0"/>
                <a:t>бразуется с помощью водородных связей между положительно заряженными </a:t>
              </a:r>
              <a:r>
                <a:rPr lang="ru-RU" b="1" dirty="0" err="1" smtClean="0"/>
                <a:t>иминогруппами</a:t>
              </a:r>
              <a:r>
                <a:rPr lang="ru-RU" b="1" dirty="0" smtClean="0"/>
                <a:t>  (		)  и отрицательно заряженными карбонильными группами             (	   ).</a:t>
              </a:r>
              <a:endParaRPr lang="ru-RU" b="1" dirty="0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6715140" y="4786322"/>
              <a:ext cx="1011334" cy="369332"/>
              <a:chOff x="3846418" y="4357694"/>
              <a:chExt cx="1011334" cy="36933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071934" y="4357694"/>
                <a:ext cx="357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N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86248" y="4357694"/>
                <a:ext cx="357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−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00562" y="4357694"/>
                <a:ext cx="357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H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3846418" y="4392986"/>
                <a:ext cx="214314" cy="11322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10800000" flipV="1">
                <a:off x="3857620" y="4572008"/>
                <a:ext cx="214314" cy="10108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Группа 36"/>
            <p:cNvGrpSpPr/>
            <p:nvPr/>
          </p:nvGrpSpPr>
          <p:grpSpPr>
            <a:xfrm>
              <a:off x="783006" y="5423367"/>
              <a:ext cx="928694" cy="583646"/>
              <a:chOff x="3500430" y="5572140"/>
              <a:chExt cx="928694" cy="58364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3643306" y="5786454"/>
                <a:ext cx="357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C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3500430" y="5857892"/>
                <a:ext cx="214314" cy="11322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10800000" flipV="1">
                <a:off x="3500430" y="6000768"/>
                <a:ext cx="214314" cy="10108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rot="10800000" flipV="1">
                <a:off x="3911129" y="5804384"/>
                <a:ext cx="214314" cy="11322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10800000" flipV="1">
                <a:off x="3946708" y="5830998"/>
                <a:ext cx="214314" cy="11322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4071934" y="5572140"/>
                <a:ext cx="357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O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8" name="Прямоугольник 17"/>
          <p:cNvSpPr/>
          <p:nvPr/>
        </p:nvSpPr>
        <p:spPr>
          <a:xfrm>
            <a:off x="285720" y="0"/>
            <a:ext cx="37593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Вторичная структура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6380" y="928670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-спирали</a:t>
            </a:r>
          </a:p>
        </p:txBody>
      </p:sp>
      <p:pic>
        <p:nvPicPr>
          <p:cNvPr id="20" name="Рисунок 19" descr="struktu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857232"/>
            <a:ext cx="1428760" cy="325935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57158" y="92867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-структуры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(складчатая)</a:t>
            </a:r>
          </a:p>
        </p:txBody>
      </p:sp>
      <p:pic>
        <p:nvPicPr>
          <p:cNvPr id="23" name="Рисунок 22" descr="Безымянны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1714488"/>
            <a:ext cx="4078515" cy="24288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>
          <a:xfrm>
            <a:off x="285720" y="1285860"/>
            <a:ext cx="492922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8775" indent="-358775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i="1" u="sng" dirty="0" smtClean="0">
                <a:solidFill>
                  <a:srgbClr val="FF0000"/>
                </a:solidFill>
              </a:rPr>
              <a:t>Фибриллярные белки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– сильно вытянутые (нитеобразные) нерастворимые в воде соединения.</a:t>
            </a:r>
          </a:p>
          <a:p>
            <a:pPr marL="358775" indent="-358775" algn="just"/>
            <a:r>
              <a:rPr lang="ru-RU" sz="2000" dirty="0" smtClean="0"/>
              <a:t>	</a:t>
            </a:r>
            <a:endParaRPr lang="ru-RU" sz="2000" b="1" dirty="0" smtClean="0"/>
          </a:p>
          <a:p>
            <a:pPr marL="358775" indent="-358775"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ru-RU" sz="2000" dirty="0" smtClean="0"/>
          </a:p>
          <a:p>
            <a:pPr marL="358775" marR="0" lvl="0" indent="-358775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000" i="1" dirty="0" smtClean="0"/>
          </a:p>
          <a:p>
            <a:pPr marL="358775" indent="-358775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i="1" u="sng" dirty="0" smtClean="0">
                <a:solidFill>
                  <a:srgbClr val="FF0000"/>
                </a:solidFill>
              </a:rPr>
              <a:t>Глобулярные белки</a:t>
            </a:r>
            <a:r>
              <a:rPr lang="ru-RU" sz="2000" b="1" dirty="0" smtClean="0"/>
              <a:t>. Их полипептидные цепи свернуты в трехмерные, сферические образования (глобулы), растворимые в воде.</a:t>
            </a:r>
          </a:p>
          <a:p>
            <a:pPr marL="358775" marR="0" lvl="0" indent="-358775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0166" y="214290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79500" algn="r"/>
            <a:r>
              <a:rPr lang="ru-RU" sz="2400" b="1" dirty="0" smtClean="0"/>
              <a:t>– это положение в пространстве полипептидной цепи.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550070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Примеры: альбумин (яйцо), гемоглобин (кровь)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290"/>
            <a:ext cx="37080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Третичная структура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928670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Различают: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643182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Примеры: коллаген (сухожилия), кератин (волосы), фиброин (натуральный шелк).</a:t>
            </a:r>
            <a:endParaRPr lang="ru-RU" dirty="0"/>
          </a:p>
        </p:txBody>
      </p:sp>
      <p:pic>
        <p:nvPicPr>
          <p:cNvPr id="8" name="Рисунок 7" descr="al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4071942"/>
            <a:ext cx="2857520" cy="2143140"/>
          </a:xfrm>
          <a:prstGeom prst="rect">
            <a:avLst/>
          </a:prstGeom>
        </p:spPr>
      </p:pic>
      <p:pic>
        <p:nvPicPr>
          <p:cNvPr id="9" name="Рисунок 8" descr="Collage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214422"/>
            <a:ext cx="2662244" cy="236474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Крупные белковые молекулы, как правило состоят из нескольких частей (субъединиц) относительно небольшой молекулярной массы. Такая структура называется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228599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Пример: гемоглобин</a:t>
            </a:r>
            <a:endParaRPr lang="ru-RU" sz="2400" b="1" dirty="0"/>
          </a:p>
        </p:txBody>
      </p:sp>
      <p:pic>
        <p:nvPicPr>
          <p:cNvPr id="4" name="Рисунок 3" descr="1280889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071810"/>
            <a:ext cx="3986240" cy="32861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57752" y="1643050"/>
            <a:ext cx="40222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</a:t>
            </a:r>
            <a:r>
              <a:rPr lang="ru-RU" sz="3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етвертичной.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2bd3a0bda00d2164e55138411639bf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643182"/>
            <a:ext cx="3432545" cy="257176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676</TotalTime>
  <Words>549</Words>
  <Application>Microsoft Office PowerPoint</Application>
  <PresentationFormat>Экран (4:3)</PresentationFormat>
  <Paragraphs>125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Белки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Белки</dc:title>
  <dc:creator>Grudinina</dc:creator>
  <cp:lastModifiedBy>Grudinina</cp:lastModifiedBy>
  <cp:revision>76</cp:revision>
  <dcterms:created xsi:type="dcterms:W3CDTF">2013-05-06T09:11:01Z</dcterms:created>
  <dcterms:modified xsi:type="dcterms:W3CDTF">2013-05-26T10:20:52Z</dcterms:modified>
</cp:coreProperties>
</file>