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78" autoAdjust="0"/>
  </p:normalViewPr>
  <p:slideViewPr>
    <p:cSldViewPr>
      <p:cViewPr varScale="1">
        <p:scale>
          <a:sx n="105" d="100"/>
          <a:sy n="105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B8B99-9DD3-42BF-9352-C5213450C27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DAC0-C2E6-4124-AE2F-7A0F71EF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2DAC0-C2E6-4124-AE2F-7A0F71EF3B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85F80A-08CD-4ABD-8C24-8AE8BB0BB6E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332374-0EC8-4A33-A91D-93D71EDD1DA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357430"/>
            <a:ext cx="7429552" cy="1828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92D050"/>
                </a:solidFill>
              </a:rPr>
              <a:t>Урок №53. Жиры. Мыла.</a:t>
            </a:r>
            <a:endParaRPr lang="ru-RU" sz="66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857760"/>
            <a:ext cx="7854696" cy="1752600"/>
          </a:xfrm>
        </p:spPr>
        <p:txBody>
          <a:bodyPr anchor="b">
            <a:normAutofit/>
          </a:bodyPr>
          <a:lstStyle/>
          <a:p>
            <a:r>
              <a:rPr lang="ru-RU" sz="2400" dirty="0" smtClean="0"/>
              <a:t>Преподаватель химии:</a:t>
            </a:r>
          </a:p>
          <a:p>
            <a:r>
              <a:rPr lang="ru-RU" sz="2400" dirty="0" err="1" smtClean="0"/>
              <a:t>Грудинина</a:t>
            </a:r>
            <a:r>
              <a:rPr lang="ru-RU" sz="2400" dirty="0" smtClean="0"/>
              <a:t> Т.В.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b="1" dirty="0" smtClean="0"/>
              <a:t>1839 г. Жан Батист Дюма и Пьер </a:t>
            </a:r>
            <a:r>
              <a:rPr lang="ru-RU" sz="2400" b="1" dirty="0" err="1" smtClean="0"/>
              <a:t>Жозеф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Пельтье</a:t>
            </a:r>
            <a:r>
              <a:rPr lang="ru-RU" sz="2400" b="1" dirty="0" smtClean="0"/>
              <a:t> сделали вывод о том, что: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8592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2800" b="1" i="1" u="sng" dirty="0" smtClean="0">
                <a:solidFill>
                  <a:srgbClr val="FF0000"/>
                </a:solidFill>
              </a:rPr>
              <a:t>Жиры</a:t>
            </a:r>
            <a:r>
              <a:rPr lang="ru-RU" sz="2400" b="1" i="1" dirty="0" smtClean="0">
                <a:solidFill>
                  <a:srgbClr val="FF0000"/>
                </a:solidFill>
              </a:rPr>
              <a:t>  − это сложные эфиры глицерина и карбоновых кислот.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071670" y="2428868"/>
            <a:ext cx="2714644" cy="2222185"/>
            <a:chOff x="3571868" y="4643446"/>
            <a:chExt cx="1928826" cy="2091002"/>
          </a:xfrm>
        </p:grpSpPr>
        <p:sp>
          <p:nvSpPr>
            <p:cNvPr id="5" name="TextBox 4"/>
            <p:cNvSpPr txBox="1"/>
            <p:nvPr/>
          </p:nvSpPr>
          <p:spPr>
            <a:xfrm>
              <a:off x="4000496" y="5072074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9124" y="5072074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14810" y="5072074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1868" y="5072074"/>
              <a:ext cx="71438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1868" y="6357958"/>
              <a:ext cx="71438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1868" y="5715016"/>
              <a:ext cx="571504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00496" y="5715016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9124" y="5715016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4810" y="5715016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00496" y="6357958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9124" y="6357958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4810" y="6357958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3438" y="5072074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98614" y="4848795"/>
              <a:ext cx="428628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3438" y="4643446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3438" y="5715016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98614" y="5491737"/>
              <a:ext cx="428628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3438" y="5286388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3438" y="6357958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98614" y="6134679"/>
              <a:ext cx="428628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3438" y="5929330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57752" y="5072074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57752" y="5715016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7752" y="6357958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2066" y="5072074"/>
              <a:ext cx="428628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066" y="5715016"/>
              <a:ext cx="428628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2066" y="6357958"/>
              <a:ext cx="428628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71868" y="5357826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71868" y="6000768"/>
              <a:ext cx="357190" cy="37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5720" y="5072074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en-US" sz="2400" b="1" dirty="0" smtClean="0"/>
              <a:t>1</a:t>
            </a:r>
            <a:r>
              <a:rPr lang="ru-RU" sz="2400" b="1" dirty="0" smtClean="0"/>
              <a:t>8</a:t>
            </a:r>
            <a:r>
              <a:rPr lang="en-US" sz="2400" b="1" dirty="0" smtClean="0"/>
              <a:t>54 </a:t>
            </a:r>
            <a:r>
              <a:rPr lang="ru-RU" sz="2400" b="1" dirty="0" smtClean="0"/>
              <a:t>г. Пьер </a:t>
            </a:r>
            <a:r>
              <a:rPr lang="ru-RU" sz="2400" b="1" dirty="0" err="1" smtClean="0"/>
              <a:t>Эжен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Марселен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Бертло</a:t>
            </a:r>
            <a:r>
              <a:rPr lang="ru-RU" sz="2400" b="1" dirty="0" smtClean="0"/>
              <a:t> синтезировал жир.</a:t>
            </a:r>
            <a:endParaRPr lang="ru-RU" sz="2400" b="1" dirty="0"/>
          </a:p>
        </p:txBody>
      </p:sp>
      <p:pic>
        <p:nvPicPr>
          <p:cNvPr id="35" name="Рисунок 34" descr="1166fa3c3234d2952fb089523e67b1c4bf23a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286124"/>
            <a:ext cx="2494920" cy="3329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2514600"/>
            <a:ext cx="4283106" cy="3845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предельные кислоты</a:t>
            </a:r>
          </a:p>
          <a:p>
            <a:r>
              <a:rPr lang="ru-RU" sz="2400" b="1" dirty="0" err="1" smtClean="0"/>
              <a:t>миристиновая</a:t>
            </a:r>
            <a:r>
              <a:rPr lang="ru-RU" sz="2400" b="1" dirty="0" smtClean="0"/>
              <a:t> кислота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пальмитиновая кислота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стеариновая кислота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непредельные кислоты</a:t>
            </a:r>
            <a:endParaRPr lang="en-US" sz="2400" b="1" dirty="0" smtClean="0"/>
          </a:p>
          <a:p>
            <a:r>
              <a:rPr lang="ru-RU" sz="2400" b="1" dirty="0" smtClean="0"/>
              <a:t>олеиновая кислота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err="1" smtClean="0"/>
              <a:t>линолевая</a:t>
            </a:r>
            <a:r>
              <a:rPr lang="ru-RU" sz="2400" b="1" dirty="0" smtClean="0"/>
              <a:t> кислота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линоленовая кислота</a:t>
            </a:r>
            <a:endParaRPr lang="ru-RU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85852" y="3357562"/>
            <a:ext cx="1928826" cy="400110"/>
            <a:chOff x="5357818" y="5786454"/>
            <a:chExt cx="1928826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5357818" y="5786454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43636" y="5786454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6512" y="5786454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COOH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85852" y="4286256"/>
            <a:ext cx="2000264" cy="400110"/>
            <a:chOff x="3288762" y="5000636"/>
            <a:chExt cx="1926180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3288762" y="5000636"/>
              <a:ext cx="926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71934" y="5000636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810" y="5000636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COOH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85852" y="5143512"/>
            <a:ext cx="1928826" cy="400110"/>
            <a:chOff x="3500430" y="6072206"/>
            <a:chExt cx="1928826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3500430" y="6072206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35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6248" y="6072206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29124" y="6072206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COOH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500694" y="3357562"/>
            <a:ext cx="1928826" cy="400110"/>
            <a:chOff x="3286116" y="5000636"/>
            <a:chExt cx="1928826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3286116" y="5000636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1934" y="5000636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14810" y="5000636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COOH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500694" y="4286256"/>
            <a:ext cx="1928826" cy="400110"/>
            <a:chOff x="3500430" y="6072206"/>
            <a:chExt cx="1928826" cy="400110"/>
          </a:xfrm>
        </p:grpSpPr>
        <p:sp>
          <p:nvSpPr>
            <p:cNvPr id="28" name="TextBox 27"/>
            <p:cNvSpPr txBox="1"/>
            <p:nvPr/>
          </p:nvSpPr>
          <p:spPr>
            <a:xfrm>
              <a:off x="3500430" y="6072206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6248" y="6072206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9124" y="6072206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COOH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00694" y="5143512"/>
            <a:ext cx="1928826" cy="400110"/>
            <a:chOff x="5357818" y="5786454"/>
            <a:chExt cx="1928826" cy="400110"/>
          </a:xfrm>
        </p:grpSpPr>
        <p:sp>
          <p:nvSpPr>
            <p:cNvPr id="32" name="TextBox 31"/>
            <p:cNvSpPr txBox="1"/>
            <p:nvPr/>
          </p:nvSpPr>
          <p:spPr>
            <a:xfrm>
              <a:off x="5357818" y="5786454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="1" baseline="-25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43636" y="5786454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86512" y="5786454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COOH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428596" y="1857364"/>
            <a:ext cx="38677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Твердые жиры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43438" y="1857364"/>
            <a:ext cx="38677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Жидкие жиры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жиров: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857364"/>
            <a:ext cx="597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ru-RU" sz="2400" b="1" dirty="0" smtClean="0"/>
              <a:t>Гидролиз:</a:t>
            </a:r>
            <a:endParaRPr lang="ru-RU" sz="2400" b="1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428596" y="3500438"/>
            <a:ext cx="3714776" cy="2083844"/>
            <a:chOff x="357158" y="3500438"/>
            <a:chExt cx="3714776" cy="2083844"/>
          </a:xfrm>
        </p:grpSpPr>
        <p:sp>
          <p:nvSpPr>
            <p:cNvPr id="4" name="TextBox 3"/>
            <p:cNvSpPr txBox="1"/>
            <p:nvPr/>
          </p:nvSpPr>
          <p:spPr>
            <a:xfrm>
              <a:off x="785786" y="392906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158" y="392906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0100" y="392906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4414" y="392906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28728" y="392906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88847" y="3690147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28728" y="350043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43042" y="392906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57356" y="3929066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158" y="457200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5786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0100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4414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28728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8847" y="4333089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28728" y="414338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3042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57356" y="457200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7158" y="428625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158" y="492919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158" y="521495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5786" y="521495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0100" y="521495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4414" y="521495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728" y="521495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88847" y="4976031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28728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43042" y="521495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57356" y="521495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71736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86050" y="457200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NaOH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Прямая со стрелкой 70"/>
            <p:cNvCxnSpPr>
              <a:stCxn id="50" idx="3"/>
              <a:endCxn id="53" idx="1"/>
            </p:cNvCxnSpPr>
            <p:nvPr/>
          </p:nvCxnSpPr>
          <p:spPr>
            <a:xfrm>
              <a:off x="3786182" y="4756674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357158" y="2285992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en-US" sz="2200" b="1" dirty="0" smtClean="0"/>
              <a:t>a)</a:t>
            </a:r>
            <a:r>
              <a:rPr lang="ru-RU" sz="2200" b="1" dirty="0" smtClean="0"/>
              <a:t> </a:t>
            </a:r>
            <a:r>
              <a:rPr lang="en-US" sz="2200" b="1" dirty="0" smtClean="0"/>
              <a:t> </a:t>
            </a:r>
            <a:r>
              <a:rPr lang="ru-RU" sz="2200" b="1" dirty="0" smtClean="0"/>
              <a:t>в кислой среде: образуется глицерин и карбоновые кислоты</a:t>
            </a:r>
            <a:endParaRPr lang="ru-RU" sz="2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57158" y="2928934"/>
            <a:ext cx="3214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ru-RU" sz="2200" b="1" dirty="0" smtClean="0"/>
              <a:t>б</a:t>
            </a:r>
            <a:r>
              <a:rPr lang="en-US" sz="2200" b="1" dirty="0" smtClean="0"/>
              <a:t>)</a:t>
            </a:r>
            <a:r>
              <a:rPr lang="ru-RU" sz="2200" b="1" dirty="0" smtClean="0"/>
              <a:t> </a:t>
            </a:r>
            <a:r>
              <a:rPr lang="en-US" sz="2200" b="1" dirty="0" smtClean="0"/>
              <a:t> </a:t>
            </a:r>
            <a:r>
              <a:rPr lang="ru-RU" sz="2200" b="1" dirty="0" smtClean="0"/>
              <a:t>в щелочной среде:</a:t>
            </a:r>
            <a:endParaRPr lang="ru-RU" sz="2200" b="1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4071934" y="3929066"/>
            <a:ext cx="4714908" cy="1708018"/>
            <a:chOff x="4071934" y="3929066"/>
            <a:chExt cx="4714908" cy="1708018"/>
          </a:xfrm>
        </p:grpSpPr>
        <p:sp>
          <p:nvSpPr>
            <p:cNvPr id="51" name="TextBox 50"/>
            <p:cNvSpPr txBox="1"/>
            <p:nvPr/>
          </p:nvSpPr>
          <p:spPr>
            <a:xfrm>
              <a:off x="4500562" y="392906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71934" y="392906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71934" y="457200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00562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71934" y="428625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71934" y="492919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00562" y="521495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71934" y="521495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14876" y="392906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14876" y="457200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14876" y="521495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43504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86380" y="457200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2 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COONa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929454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072330" y="4572008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COONa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29256" y="4857760"/>
              <a:ext cx="1571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стеарат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натрия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215206" y="4929198"/>
              <a:ext cx="1571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пальминат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натрия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57158" y="5857892"/>
            <a:ext cx="3429024" cy="726522"/>
            <a:chOff x="4572000" y="1643050"/>
            <a:chExt cx="3429024" cy="726522"/>
          </a:xfrm>
        </p:grpSpPr>
        <p:sp>
          <p:nvSpPr>
            <p:cNvPr id="85" name="TextBox 84"/>
            <p:cNvSpPr txBox="1"/>
            <p:nvPr/>
          </p:nvSpPr>
          <p:spPr>
            <a:xfrm>
              <a:off x="4572000" y="2000240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COONa</a:t>
              </a: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572000" y="1643050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COONa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Правая фигурная скобка 86"/>
            <p:cNvSpPr/>
            <p:nvPr/>
          </p:nvSpPr>
          <p:spPr>
            <a:xfrm>
              <a:off x="6143636" y="1643050"/>
              <a:ext cx="214314" cy="714380"/>
            </a:xfrm>
            <a:prstGeom prst="rightBrace">
              <a:avLst>
                <a:gd name="adj1" fmla="val 91667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57950" y="1785926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твердое мыло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214810" y="600076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Калиевые соли − жидкое мыло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14298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2"/>
            </a:pPr>
            <a:r>
              <a:rPr lang="ru-RU" sz="2400" b="1" dirty="0" smtClean="0"/>
              <a:t>Гидрирование жидких жиров</a:t>
            </a:r>
            <a:endParaRPr lang="ru-RU" sz="2400" b="1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642910" y="1500174"/>
            <a:ext cx="3714776" cy="2083844"/>
            <a:chOff x="642910" y="1500174"/>
            <a:chExt cx="3714776" cy="2083844"/>
          </a:xfrm>
        </p:grpSpPr>
        <p:sp>
          <p:nvSpPr>
            <p:cNvPr id="4" name="TextBox 3"/>
            <p:cNvSpPr txBox="1"/>
            <p:nvPr/>
          </p:nvSpPr>
          <p:spPr>
            <a:xfrm>
              <a:off x="1071538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2910" y="192880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5852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00166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4480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4599" y="1689883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4480" y="150017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28794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43108" y="192880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910" y="257174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1538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85852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00166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4480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4599" y="2332825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4480" y="214311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28794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3108" y="2571744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2910" y="22859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2910" y="292893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2910" y="321468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71538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85852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00166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4480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4599" y="2975767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14480" y="278605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28794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43108" y="3214686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28926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43240" y="257174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>
              <a:stCxn id="63" idx="3"/>
              <a:endCxn id="42" idx="1"/>
            </p:cNvCxnSpPr>
            <p:nvPr/>
          </p:nvCxnSpPr>
          <p:spPr>
            <a:xfrm>
              <a:off x="3786182" y="2756410"/>
              <a:ext cx="571504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714744" y="271462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t°, p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57620" y="242886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Ni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42844" y="4429132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2400" b="1" dirty="0" smtClean="0"/>
              <a:t>Маргарин был получен в 1869 г. французским химиком </a:t>
            </a:r>
            <a:r>
              <a:rPr lang="ru-RU" sz="2400" b="1" dirty="0" err="1" smtClean="0"/>
              <a:t>Меж-Мурье</a:t>
            </a:r>
            <a:r>
              <a:rPr lang="ru-RU" sz="2400" b="1" dirty="0" smtClean="0"/>
              <a:t>. (греч. «</a:t>
            </a:r>
            <a:r>
              <a:rPr lang="ru-RU" sz="2400" b="1" dirty="0" err="1" smtClean="0"/>
              <a:t>маргон</a:t>
            </a:r>
            <a:r>
              <a:rPr lang="ru-RU" sz="2400" b="1" dirty="0" smtClean="0"/>
              <a:t>» − жемчуг)</a:t>
            </a:r>
            <a:endParaRPr lang="ru-RU" sz="2400" b="1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4357686" y="1500174"/>
            <a:ext cx="3857652" cy="2400374"/>
            <a:chOff x="4357686" y="1500174"/>
            <a:chExt cx="3857652" cy="2400374"/>
          </a:xfrm>
        </p:grpSpPr>
        <p:sp>
          <p:nvSpPr>
            <p:cNvPr id="33" name="TextBox 32"/>
            <p:cNvSpPr txBox="1"/>
            <p:nvPr/>
          </p:nvSpPr>
          <p:spPr>
            <a:xfrm>
              <a:off x="4786314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7686" y="192880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00628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14942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29256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89375" y="1689883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29256" y="150017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43570" y="19288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57884" y="192880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57686" y="257174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86314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00628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14942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29256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9375" y="2332825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9256" y="214311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43570" y="257174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57884" y="2571744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57686" y="22859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7686" y="292893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57686" y="321468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86314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00628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14942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29256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89375" y="2975767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29256" y="278605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43570" y="321468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57884" y="3214686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29388" y="350043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твердый жир</a:t>
              </a:r>
              <a:endParaRPr lang="ru-RU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29190" y="3500438"/>
              <a:ext cx="157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саломас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714480" y="1214422"/>
            <a:ext cx="6988884" cy="2207412"/>
            <a:chOff x="1071538" y="571480"/>
            <a:chExt cx="6347047" cy="22074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8321" y="571480"/>
              <a:ext cx="2000264" cy="2207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1071538" y="1500174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COONa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6116" y="1500174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COO</a:t>
              </a:r>
              <a:r>
                <a:rPr lang="en-US" b="1" baseline="30000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>
              <a:stCxn id="14" idx="3"/>
              <a:endCxn id="15" idx="1"/>
            </p:cNvCxnSpPr>
            <p:nvPr/>
          </p:nvCxnSpPr>
          <p:spPr>
            <a:xfrm>
              <a:off x="2714612" y="1684840"/>
              <a:ext cx="57150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43438" y="150017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57752" y="150017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b="1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7772400" cy="12144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Мыло и синтетические моющие средства.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429000"/>
            <a:ext cx="8429684" cy="292895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Опыт: К раствору мыла добавили 2 капли фенолфталеина . </a:t>
            </a:r>
          </a:p>
          <a:p>
            <a:r>
              <a:rPr lang="ru-RU" dirty="0" smtClean="0"/>
              <a:t>Наблюдение: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Затем приливаем раствор соляной кислоты.</a:t>
            </a:r>
          </a:p>
          <a:p>
            <a:r>
              <a:rPr lang="ru-RU" dirty="0" smtClean="0"/>
              <a:t>Наблюдение: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14810" y="257174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мыло</a:t>
            </a:r>
            <a:endParaRPr lang="ru-RU" sz="2000" b="1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3714744" y="4214818"/>
            <a:ext cx="2500330" cy="369332"/>
            <a:chOff x="3714744" y="4214818"/>
            <a:chExt cx="250033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3714744" y="421481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COOH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43504" y="421481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7818" y="421481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NaOH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57224" y="4214818"/>
            <a:ext cx="2857520" cy="369332"/>
            <a:chOff x="857224" y="4214818"/>
            <a:chExt cx="2857520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857224" y="4214818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COONa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>
              <a:stCxn id="27" idx="3"/>
              <a:endCxn id="23" idx="1"/>
            </p:cNvCxnSpPr>
            <p:nvPr/>
          </p:nvCxnSpPr>
          <p:spPr>
            <a:xfrm>
              <a:off x="3286116" y="4399484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00298" y="421481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57422" y="421481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rot="10800000" flipV="1">
              <a:off x="3274385" y="4461963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785786" y="6000768"/>
            <a:ext cx="2857520" cy="369332"/>
            <a:chOff x="1142976" y="6000768"/>
            <a:chExt cx="2857520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1142976" y="6000768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COONa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>
              <a:stCxn id="36" idx="3"/>
              <a:endCxn id="32" idx="1"/>
            </p:cNvCxnSpPr>
            <p:nvPr/>
          </p:nvCxnSpPr>
          <p:spPr>
            <a:xfrm>
              <a:off x="3571868" y="6185434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86050" y="600076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HCl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43174" y="600076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rot="10800000" flipV="1">
              <a:off x="3560137" y="6247913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3643306" y="6000768"/>
            <a:ext cx="2357454" cy="369332"/>
            <a:chOff x="4000496" y="6000768"/>
            <a:chExt cx="2357454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4000496" y="600076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COOH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29256" y="600076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3570" y="600076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NaCl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 rot="5400000">
              <a:off x="5357818" y="6143644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071538" y="450057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гидролиз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8358246" cy="3522683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Опыт 2.</a:t>
            </a:r>
          </a:p>
          <a:p>
            <a:r>
              <a:rPr lang="ru-RU" dirty="0" smtClean="0"/>
              <a:t>К 1 мл раствора мыла добавляют 1-2 мл 5% раствора </a:t>
            </a:r>
            <a:r>
              <a:rPr lang="en-US" dirty="0" smtClean="0"/>
              <a:t>CaCl</a:t>
            </a:r>
            <a:r>
              <a:rPr lang="en-US" baseline="-25000" dirty="0" smtClean="0"/>
              <a:t>2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Наблюдение: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Этих недостатков лишены синтетические моющие средства: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857224" y="2643182"/>
            <a:ext cx="3071834" cy="369332"/>
            <a:chOff x="857224" y="2643182"/>
            <a:chExt cx="3071834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857224" y="2643182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COONa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>
              <a:stCxn id="10" idx="3"/>
              <a:endCxn id="6" idx="1"/>
            </p:cNvCxnSpPr>
            <p:nvPr/>
          </p:nvCxnSpPr>
          <p:spPr>
            <a:xfrm>
              <a:off x="3571868" y="2827848"/>
              <a:ext cx="3571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86050" y="264318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aCl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71736" y="264318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929058" y="2643182"/>
            <a:ext cx="2928958" cy="369332"/>
            <a:chOff x="3929058" y="2643182"/>
            <a:chExt cx="292895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929058" y="2643182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(C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COO)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8" y="264318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9322" y="264318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NaCl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5400000">
              <a:off x="5643570" y="2786058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1000100" y="4286256"/>
            <a:ext cx="7072362" cy="624306"/>
            <a:chOff x="500034" y="1357298"/>
            <a:chExt cx="7072362" cy="624306"/>
          </a:xfrm>
        </p:grpSpPr>
        <p:sp>
          <p:nvSpPr>
            <p:cNvPr id="14" name="TextBox 13"/>
            <p:cNvSpPr txBox="1"/>
            <p:nvPr/>
          </p:nvSpPr>
          <p:spPr>
            <a:xfrm>
              <a:off x="500034" y="150017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8992" y="150017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OSO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>
              <a:stCxn id="17" idx="3"/>
              <a:endCxn id="15" idx="1"/>
            </p:cNvCxnSpPr>
            <p:nvPr/>
          </p:nvCxnSpPr>
          <p:spPr>
            <a:xfrm>
              <a:off x="2643174" y="1684840"/>
              <a:ext cx="78581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85918" y="1500174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1604" y="150017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>
              <a:stCxn id="15" idx="3"/>
              <a:endCxn id="21" idx="1"/>
            </p:cNvCxnSpPr>
            <p:nvPr/>
          </p:nvCxnSpPr>
          <p:spPr>
            <a:xfrm>
              <a:off x="5000628" y="1684840"/>
              <a:ext cx="85725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43174" y="1643050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− H</a:t>
              </a:r>
              <a:r>
                <a:rPr lang="ru-RU" sz="16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57884" y="1500174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OSO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29190" y="1357298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</a:rPr>
                <a:t>NaOH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2066" y="1643050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− H</a:t>
              </a:r>
              <a:r>
                <a:rPr lang="ru-RU" sz="16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5786" y="471488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лауриловый</a:t>
            </a:r>
            <a:r>
              <a:rPr lang="ru-RU" dirty="0" smtClean="0"/>
              <a:t> спирт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57620" y="471488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лаурилсульфат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471488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натриевая соль </a:t>
            </a:r>
            <a:r>
              <a:rPr lang="ru-RU" dirty="0" err="1" smtClean="0"/>
              <a:t>лаурилсульфата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68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86676" cy="586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496"/>
            <a:ext cx="7858180" cy="2900370"/>
          </a:xfrm>
        </p:spPr>
        <p:txBody>
          <a:bodyPr/>
          <a:lstStyle/>
          <a:p>
            <a:pPr algn="just"/>
            <a:r>
              <a:rPr lang="ru-RU" b="1" dirty="0" smtClean="0"/>
              <a:t>Рассмотреть состав, строение и свойства жиров.</a:t>
            </a:r>
          </a:p>
          <a:p>
            <a:pPr algn="just"/>
            <a:r>
              <a:rPr lang="ru-RU" b="1" dirty="0" smtClean="0"/>
              <a:t>Привести классификацию жиров.</a:t>
            </a:r>
          </a:p>
          <a:p>
            <a:pPr algn="just"/>
            <a:r>
              <a:rPr lang="ru-RU" b="1" dirty="0" smtClean="0"/>
              <a:t>Дать понятие о мылах и моющих средствах.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b="1" dirty="0" smtClean="0"/>
              <a:t>Тест по пройденному материалу</a:t>
            </a:r>
          </a:p>
          <a:p>
            <a:pPr marL="571500" indent="-571500">
              <a:buFont typeface="+mj-lt"/>
              <a:buAutoNum type="romanUcPeriod"/>
            </a:pPr>
            <a:r>
              <a:rPr lang="ru-RU" b="1" dirty="0" smtClean="0"/>
              <a:t>Новый материал</a:t>
            </a:r>
          </a:p>
          <a:p>
            <a:pPr marL="971550" lvl="1" indent="-571500">
              <a:buFont typeface="+mj-lt"/>
              <a:buAutoNum type="arabicPeriod"/>
            </a:pPr>
            <a:r>
              <a:rPr lang="ru-RU" b="1" dirty="0" smtClean="0"/>
              <a:t>Использование жиров в повседневной жизни человека</a:t>
            </a:r>
          </a:p>
          <a:p>
            <a:pPr marL="971550" lvl="1" indent="-571500">
              <a:buFont typeface="+mj-lt"/>
              <a:buAutoNum type="arabicPeriod"/>
            </a:pPr>
            <a:r>
              <a:rPr lang="ru-RU" b="1" dirty="0" smtClean="0"/>
              <a:t>Классификация жиров</a:t>
            </a:r>
          </a:p>
          <a:p>
            <a:pPr marL="971550" lvl="1" indent="-571500">
              <a:buFont typeface="+mj-lt"/>
              <a:buAutoNum type="arabicPeriod"/>
            </a:pPr>
            <a:r>
              <a:rPr lang="ru-RU" b="1" dirty="0" smtClean="0"/>
              <a:t>Открытие состава жиров</a:t>
            </a:r>
          </a:p>
          <a:p>
            <a:pPr marL="971550" lvl="1" indent="-571500">
              <a:buFont typeface="+mj-lt"/>
              <a:buAutoNum type="arabicPeriod"/>
            </a:pPr>
            <a:r>
              <a:rPr lang="ru-RU" b="1" dirty="0" smtClean="0"/>
              <a:t>Свойства жиров</a:t>
            </a:r>
          </a:p>
          <a:p>
            <a:pPr marL="971550" lvl="1" indent="-571500">
              <a:buFont typeface="+mj-lt"/>
              <a:buAutoNum type="arabicPeriod"/>
            </a:pPr>
            <a:r>
              <a:rPr lang="ru-RU" b="1" dirty="0" smtClean="0"/>
              <a:t>Мыла и синтетические моющие средства</a:t>
            </a:r>
          </a:p>
          <a:p>
            <a:pPr marL="571500" indent="-571500">
              <a:buFont typeface="+mj-lt"/>
              <a:buAutoNum type="romanUcPeriod"/>
            </a:pPr>
            <a:r>
              <a:rPr lang="ru-RU" b="1" dirty="0" smtClean="0"/>
              <a:t>Закрепление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3357586" cy="857232"/>
          </a:xfrm>
        </p:spPr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507209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ru-RU" sz="2400" b="1" dirty="0" smtClean="0"/>
              <a:t>Формулой </a:t>
            </a:r>
            <a:r>
              <a:rPr lang="ru-RU" sz="2400" b="1" dirty="0" err="1" smtClean="0"/>
              <a:t>этилформиата</a:t>
            </a:r>
            <a:r>
              <a:rPr lang="ru-RU" sz="2400" b="1" dirty="0" smtClean="0"/>
              <a:t> является:</a:t>
            </a:r>
          </a:p>
          <a:p>
            <a:pPr marL="914400" lvl="1" indent="-514350">
              <a:spcAft>
                <a:spcPts val="300"/>
              </a:spcAft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а)</a:t>
            </a:r>
            <a:r>
              <a:rPr lang="ru-RU" sz="2000" b="1" dirty="0" smtClean="0"/>
              <a:t>			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б)</a:t>
            </a:r>
            <a:r>
              <a:rPr lang="ru-RU" sz="2000" b="1" dirty="0" smtClean="0"/>
              <a:t>			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 smtClean="0"/>
              <a:t>Какая кислота образуется при гидролизе данного эфира				:</a:t>
            </a:r>
            <a:endParaRPr lang="ru-RU" sz="2400" b="1" dirty="0"/>
          </a:p>
          <a:p>
            <a:pPr marL="914400" lvl="1" indent="-10795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а) </a:t>
            </a:r>
            <a:r>
              <a:rPr lang="ru-RU" sz="2000" b="1" dirty="0" smtClean="0"/>
              <a:t>уксусная;</a:t>
            </a:r>
          </a:p>
          <a:p>
            <a:pPr marL="914400" lvl="1" indent="-10795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б) </a:t>
            </a:r>
            <a:r>
              <a:rPr lang="ru-RU" sz="2000" b="1" dirty="0" err="1" smtClean="0"/>
              <a:t>пропионовая</a:t>
            </a:r>
            <a:r>
              <a:rPr lang="ru-RU" sz="2000" b="1" dirty="0" smtClean="0"/>
              <a:t>;</a:t>
            </a:r>
          </a:p>
          <a:p>
            <a:pPr marL="914400" lvl="1" indent="-10795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в)</a:t>
            </a:r>
            <a:r>
              <a:rPr lang="ru-RU" sz="2000" b="1" dirty="0" smtClean="0"/>
              <a:t> муравьиная;</a:t>
            </a:r>
            <a:endParaRPr lang="ru-RU" sz="2000" b="1" dirty="0"/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При взаимодействии метилового спирта с уксусной кислотой образуется:</a:t>
            </a:r>
          </a:p>
          <a:p>
            <a:pPr marL="914400" lvl="1" indent="-10795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а)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метилацетат</a:t>
            </a:r>
            <a:r>
              <a:rPr lang="ru-RU" sz="2000" b="1" dirty="0" smtClean="0"/>
              <a:t>;</a:t>
            </a:r>
          </a:p>
          <a:p>
            <a:pPr marL="914400" lvl="1" indent="-10795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б)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этилформиат</a:t>
            </a:r>
            <a:r>
              <a:rPr lang="ru-RU" sz="2000" b="1" dirty="0" smtClean="0"/>
              <a:t>;</a:t>
            </a:r>
          </a:p>
          <a:p>
            <a:pPr marL="914400" lvl="1" indent="-10795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в)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метилпропионат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57224" y="1857364"/>
            <a:ext cx="2143140" cy="797960"/>
            <a:chOff x="4929190" y="4572008"/>
            <a:chExt cx="2143140" cy="797960"/>
          </a:xfrm>
        </p:grpSpPr>
        <p:sp>
          <p:nvSpPr>
            <p:cNvPr id="5" name="TextBox 4"/>
            <p:cNvSpPr txBox="1"/>
            <p:nvPr/>
          </p:nvSpPr>
          <p:spPr>
            <a:xfrm>
              <a:off x="4929190" y="500063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9388" y="500063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86446" y="500063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74" y="500063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57818" y="500063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2132" y="500063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0760" y="500063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7308" y="4777357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72132" y="4572008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357554" y="1857364"/>
            <a:ext cx="2143140" cy="797960"/>
            <a:chOff x="5214942" y="5429264"/>
            <a:chExt cx="2143140" cy="797960"/>
          </a:xfrm>
        </p:grpSpPr>
        <p:sp>
          <p:nvSpPr>
            <p:cNvPr id="15" name="TextBox 14"/>
            <p:cNvSpPr txBox="1"/>
            <p:nvPr/>
          </p:nvSpPr>
          <p:spPr>
            <a:xfrm>
              <a:off x="5214942" y="585789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72264" y="585789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9322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7950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0694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8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43636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70184" y="5634613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5008" y="542926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00760" y="1857364"/>
            <a:ext cx="2143140" cy="797960"/>
            <a:chOff x="5214942" y="5429264"/>
            <a:chExt cx="2143140" cy="797960"/>
          </a:xfrm>
        </p:grpSpPr>
        <p:sp>
          <p:nvSpPr>
            <p:cNvPr id="25" name="TextBox 24"/>
            <p:cNvSpPr txBox="1"/>
            <p:nvPr/>
          </p:nvSpPr>
          <p:spPr>
            <a:xfrm>
              <a:off x="5214942" y="585789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72264" y="585789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29322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57950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00694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5008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43636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70184" y="5634613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15008" y="542926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71538" y="3000372"/>
            <a:ext cx="2928958" cy="797960"/>
            <a:chOff x="1500166" y="2214554"/>
            <a:chExt cx="2928958" cy="797960"/>
          </a:xfrm>
        </p:grpSpPr>
        <p:sp>
          <p:nvSpPr>
            <p:cNvPr id="35" name="TextBox 34"/>
            <p:cNvSpPr txBox="1"/>
            <p:nvPr/>
          </p:nvSpPr>
          <p:spPr>
            <a:xfrm>
              <a:off x="1500166" y="264318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0232" y="264318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14546" y="264318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14612" y="264318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28926" y="264318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91609" y="2385037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28926" y="221455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43240" y="264318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57554" y="264318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71868" y="264318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14744" y="264318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1143000"/>
          </a:xfrm>
        </p:spPr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857364"/>
            <a:ext cx="8572592" cy="37147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 startAt="4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Межклассовым изомером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метилацетата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является:</a:t>
            </a:r>
          </a:p>
          <a:p>
            <a:pPr marL="1258888" marR="0" lvl="1" indent="-4524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масляная кислота;	   </a:t>
            </a:r>
          </a:p>
          <a:p>
            <a:pPr marL="1258888" marR="0" lvl="1" indent="-4524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уксусная кислота;	</a:t>
            </a:r>
          </a:p>
          <a:p>
            <a:pPr marL="1258888" marR="0" lvl="1" indent="-4524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пропионовая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кислота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 startAt="4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щелочном гидролизе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р-р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NaOH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образуется:</a:t>
            </a:r>
          </a:p>
          <a:p>
            <a:pPr marL="914400" marR="0" lvl="1" indent="-107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метанол и муравьиная кислота</a:t>
            </a:r>
          </a:p>
          <a:p>
            <a:pPr marL="914400" marR="0" lvl="1" indent="-107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метилат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натрия и муравьиная кислота</a:t>
            </a:r>
          </a:p>
          <a:p>
            <a:pPr marL="914400" marR="0" lvl="1" indent="-107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метанол и формиат натрия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412823" y="2991043"/>
            <a:ext cx="2000264" cy="797960"/>
            <a:chOff x="5214942" y="5429264"/>
            <a:chExt cx="2000264" cy="797960"/>
          </a:xfrm>
        </p:grpSpPr>
        <p:sp>
          <p:nvSpPr>
            <p:cNvPr id="6" name="TextBox 5"/>
            <p:cNvSpPr txBox="1"/>
            <p:nvPr/>
          </p:nvSpPr>
          <p:spPr>
            <a:xfrm>
              <a:off x="5214942" y="585789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9322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57950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62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−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8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43636" y="585789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70184" y="5634613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||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8" y="542926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00826" y="585789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-salo-hrebtov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500570"/>
            <a:ext cx="3429024" cy="221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жиров.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Продукты питания</a:t>
            </a:r>
            <a:endParaRPr lang="ru-RU" sz="2400" b="1" dirty="0"/>
          </a:p>
        </p:txBody>
      </p:sp>
      <p:pic>
        <p:nvPicPr>
          <p:cNvPr id="23554" name="Picture 2" descr="http://www.4fc.ru/uploads/posts/2012-09/1347259490_8w50xdktf9scen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928803"/>
            <a:ext cx="2428891" cy="2210290"/>
          </a:xfrm>
          <a:prstGeom prst="rect">
            <a:avLst/>
          </a:prstGeom>
          <a:noFill/>
        </p:spPr>
      </p:pic>
      <p:pic>
        <p:nvPicPr>
          <p:cNvPr id="10" name="Рисунок 9" descr="artleo.com_3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85992"/>
            <a:ext cx="3429024" cy="2143140"/>
          </a:xfrm>
          <a:prstGeom prst="rect">
            <a:avLst/>
          </a:prstGeom>
        </p:spPr>
      </p:pic>
      <p:pic>
        <p:nvPicPr>
          <p:cNvPr id="11" name="Рисунок 10" descr="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1714488"/>
            <a:ext cx="1838325" cy="2524125"/>
          </a:xfrm>
          <a:prstGeom prst="rect">
            <a:avLst/>
          </a:prstGeom>
        </p:spPr>
      </p:pic>
      <p:pic>
        <p:nvPicPr>
          <p:cNvPr id="13" name="Рисунок 12" descr="12526_250x250.gifx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4214818"/>
            <a:ext cx="2095500" cy="2381250"/>
          </a:xfrm>
          <a:prstGeom prst="rect">
            <a:avLst/>
          </a:prstGeom>
        </p:spPr>
      </p:pic>
      <p:pic>
        <p:nvPicPr>
          <p:cNvPr id="14" name="Рисунок 13" descr="1252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026" y="4185678"/>
            <a:ext cx="2095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di-kras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643446"/>
            <a:ext cx="2533655" cy="2069373"/>
          </a:xfrm>
          <a:prstGeom prst="rect">
            <a:avLst/>
          </a:prstGeom>
        </p:spPr>
      </p:pic>
      <p:pic>
        <p:nvPicPr>
          <p:cNvPr id="8" name="Рисунок 7" descr="soapsam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28802"/>
            <a:ext cx="3423620" cy="1945958"/>
          </a:xfrm>
          <a:prstGeom prst="rect">
            <a:avLst/>
          </a:prstGeom>
        </p:spPr>
      </p:pic>
      <p:pic>
        <p:nvPicPr>
          <p:cNvPr id="6" name="Рисунок 5" descr="3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928670"/>
            <a:ext cx="2938799" cy="2205640"/>
          </a:xfrm>
          <a:prstGeom prst="rect">
            <a:avLst/>
          </a:prstGeom>
        </p:spPr>
      </p:pic>
      <p:pic>
        <p:nvPicPr>
          <p:cNvPr id="7" name="Рисунок 6" descr="vib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1357298"/>
            <a:ext cx="2137782" cy="2714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1000108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косметических средствах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414338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Изготовление лаков и красок (олифа)</a:t>
            </a:r>
            <a:endParaRPr lang="ru-RU" sz="2400" b="1" dirty="0"/>
          </a:p>
        </p:txBody>
      </p:sp>
      <p:pic>
        <p:nvPicPr>
          <p:cNvPr id="10" name="Рисунок 9" descr="lak-dlja-parketu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643446"/>
            <a:ext cx="2674934" cy="2006201"/>
          </a:xfrm>
          <a:prstGeom prst="rect">
            <a:avLst/>
          </a:prstGeom>
        </p:spPr>
      </p:pic>
      <p:pic>
        <p:nvPicPr>
          <p:cNvPr id="11" name="Рисунок 10" descr="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500438"/>
            <a:ext cx="2858848" cy="2895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lenMasloKomp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143248"/>
            <a:ext cx="743516" cy="17859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1143000"/>
          </a:xfrm>
        </p:spPr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00496" y="150017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Жиры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214554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растительные</a:t>
            </a:r>
          </a:p>
          <a:p>
            <a:pPr algn="ctr"/>
            <a:r>
              <a:rPr lang="ru-RU" sz="2000" b="1" dirty="0" smtClean="0"/>
              <a:t>жидкие (масла)</a:t>
            </a:r>
          </a:p>
          <a:p>
            <a:pPr algn="ctr"/>
            <a:r>
              <a:rPr lang="ru-RU" sz="2000" b="1" dirty="0" smtClean="0"/>
              <a:t>исключение: твердое пальмовое масло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2214554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животные</a:t>
            </a:r>
          </a:p>
          <a:p>
            <a:pPr algn="ctr"/>
            <a:r>
              <a:rPr lang="ru-RU" sz="2000" b="1" dirty="0" smtClean="0"/>
              <a:t>твердые</a:t>
            </a:r>
          </a:p>
          <a:p>
            <a:pPr algn="ctr"/>
            <a:r>
              <a:rPr lang="ru-RU" sz="2000" b="1" dirty="0" smtClean="0"/>
              <a:t>исключение: рыбий жир</a:t>
            </a:r>
            <a:endParaRPr lang="ru-RU" sz="20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714612" y="2000240"/>
            <a:ext cx="1643074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72066" y="2000240"/>
            <a:ext cx="1214446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ovoshnoi_salat_s_tuncom-28187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5072074"/>
            <a:ext cx="1846502" cy="1643074"/>
          </a:xfrm>
          <a:prstGeom prst="rect">
            <a:avLst/>
          </a:prstGeom>
        </p:spPr>
      </p:pic>
      <p:pic>
        <p:nvPicPr>
          <p:cNvPr id="18" name="Рисунок 17" descr="2-semena-posevmaterial-ly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643314"/>
            <a:ext cx="1661875" cy="2214554"/>
          </a:xfrm>
          <a:prstGeom prst="rect">
            <a:avLst/>
          </a:prstGeom>
        </p:spPr>
      </p:pic>
      <p:pic>
        <p:nvPicPr>
          <p:cNvPr id="20" name="Рисунок 19" descr="7mbqsky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412" y="3500438"/>
            <a:ext cx="448358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3857628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400" b="1" dirty="0" smtClean="0"/>
              <a:t>В 1811 г. </a:t>
            </a:r>
            <a:r>
              <a:rPr lang="ru-RU" sz="2400" b="1" dirty="0" smtClean="0">
                <a:solidFill>
                  <a:srgbClr val="FF0000"/>
                </a:solidFill>
              </a:rPr>
              <a:t>Мишель </a:t>
            </a:r>
            <a:r>
              <a:rPr lang="ru-RU" sz="2400" b="1" dirty="0" err="1" smtClean="0">
                <a:solidFill>
                  <a:srgbClr val="FF0000"/>
                </a:solidFill>
              </a:rPr>
              <a:t>Эжен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Шеврель</a:t>
            </a:r>
            <a:r>
              <a:rPr lang="ru-RU" sz="2400" b="1" dirty="0" smtClean="0"/>
              <a:t> получил при гидролизе жиров глицерин и карбоновые кислоты: стеариновую, капроновую, масляную и другие.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5715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b="1" dirty="0" smtClean="0"/>
              <a:t>1779 г. шведский химик </a:t>
            </a:r>
            <a:r>
              <a:rPr lang="ru-RU" sz="2400" b="1" dirty="0" smtClean="0">
                <a:solidFill>
                  <a:srgbClr val="FF0000"/>
                </a:solidFill>
              </a:rPr>
              <a:t>Карл </a:t>
            </a:r>
            <a:r>
              <a:rPr lang="ru-RU" sz="2400" b="1" dirty="0" err="1" smtClean="0">
                <a:solidFill>
                  <a:srgbClr val="FF0000"/>
                </a:solidFill>
              </a:rPr>
              <a:t>Шееле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нагрел оливковое масло с кислотой и получил вязкую желтоватую жидкость, сладкого вкуса («жировой сахар»).</a:t>
            </a:r>
          </a:p>
          <a:p>
            <a:endParaRPr lang="ru-RU" dirty="0"/>
          </a:p>
        </p:txBody>
      </p:sp>
      <p:pic>
        <p:nvPicPr>
          <p:cNvPr id="4" name="Рисунок 3" descr="6.Karl_Vilgelm_SHee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785794"/>
            <a:ext cx="2054981" cy="2844604"/>
          </a:xfrm>
          <a:prstGeom prst="rect">
            <a:avLst/>
          </a:prstGeom>
        </p:spPr>
      </p:pic>
      <p:pic>
        <p:nvPicPr>
          <p:cNvPr id="5" name="Рисунок 4" descr="0016-039-Mishel-Ezhen-SHevr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2245521" cy="3514728"/>
          </a:xfrm>
          <a:prstGeom prst="rect">
            <a:avLst/>
          </a:prstGeom>
        </p:spPr>
      </p:pic>
      <p:pic>
        <p:nvPicPr>
          <p:cNvPr id="7" name="Рисунок 6" descr="chimera1350old_brass32x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4000504"/>
            <a:ext cx="1643074" cy="24523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700</Words>
  <Application>Microsoft Office PowerPoint</Application>
  <PresentationFormat>Экран (4:3)</PresentationFormat>
  <Paragraphs>335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Урок №53. Жиры. Мыла.</vt:lpstr>
      <vt:lpstr>Цели урока:</vt:lpstr>
      <vt:lpstr>Содержание</vt:lpstr>
      <vt:lpstr>Тест</vt:lpstr>
      <vt:lpstr>Тест</vt:lpstr>
      <vt:lpstr>Использование жиров.</vt:lpstr>
      <vt:lpstr>Слайд 7</vt:lpstr>
      <vt:lpstr>Классификация </vt:lpstr>
      <vt:lpstr>Слайд 9</vt:lpstr>
      <vt:lpstr>Слайд 10</vt:lpstr>
      <vt:lpstr>Состав:</vt:lpstr>
      <vt:lpstr>Свойства жиров:</vt:lpstr>
      <vt:lpstr>Слайд 13</vt:lpstr>
      <vt:lpstr>Мыло и синтетические моющие средства.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№53. Жиры. Мыла</dc:title>
  <dc:creator>Grudinina</dc:creator>
  <cp:lastModifiedBy>Grudinina</cp:lastModifiedBy>
  <cp:revision>48</cp:revision>
  <dcterms:created xsi:type="dcterms:W3CDTF">2013-05-25T10:24:46Z</dcterms:created>
  <dcterms:modified xsi:type="dcterms:W3CDTF">2014-03-16T19:18:01Z</dcterms:modified>
</cp:coreProperties>
</file>