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62" r:id="rId4"/>
    <p:sldId id="257" r:id="rId5"/>
    <p:sldId id="258" r:id="rId6"/>
    <p:sldId id="259" r:id="rId7"/>
    <p:sldId id="260" r:id="rId8"/>
    <p:sldId id="261" r:id="rId9"/>
    <p:sldId id="290" r:id="rId10"/>
    <p:sldId id="263" r:id="rId11"/>
    <p:sldId id="265" r:id="rId12"/>
    <p:sldId id="264" r:id="rId13"/>
    <p:sldId id="287" r:id="rId14"/>
    <p:sldId id="288" r:id="rId15"/>
    <p:sldId id="282" r:id="rId16"/>
    <p:sldId id="283" r:id="rId17"/>
    <p:sldId id="284" r:id="rId18"/>
    <p:sldId id="286" r:id="rId19"/>
    <p:sldId id="268" r:id="rId20"/>
    <p:sldId id="269" r:id="rId21"/>
    <p:sldId id="270" r:id="rId22"/>
    <p:sldId id="279" r:id="rId23"/>
    <p:sldId id="273" r:id="rId24"/>
    <p:sldId id="276" r:id="rId25"/>
    <p:sldId id="278" r:id="rId26"/>
    <p:sldId id="277" r:id="rId27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FFCD"/>
    <a:srgbClr val="FFEC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ABB62-EE34-41D9-AA1E-01A64C3761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728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1629A-8BF9-434A-BAA8-79AA7578E2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0105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C176F-0646-48D7-B93F-46ADEB0CF3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1886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8D80F-46A4-454C-9828-6511903924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8935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2BF76-31D5-458F-A806-5BC5AEE9A1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461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34FD2-9CC6-4E5E-9FE2-3F3D361DC3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667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9FF47-A2DD-49F9-A0F7-6438686C25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500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90791-D58E-49BB-B7F1-6F97506DEF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432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51B53-1546-49F3-A3FA-2FDDA2E60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198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79384-1B23-4EA8-A8F5-46D84FA7BB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2239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DBA6A-076A-4C8C-AFAC-E04B11E941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61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F519F-A0FC-415D-8B3A-94BCD5E748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38938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AAB8F-C538-4E37-B691-A21388A2B9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7642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6AC2B-A524-4EE6-872D-D40B9E7F2C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0561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37665-AF9D-4CDB-97DA-CC83851DF4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0585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D64A0-13C8-46D5-9400-A42FA63426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210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28C20-23B2-40EC-80D1-82CA35EAAD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6463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35889-8615-4E7F-BFF1-1E578AE8C8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7552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B005F-A311-4A83-BAEC-A30A2DDA69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2122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4D391-F2EB-4643-BFA4-477B1E9634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8763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061AE-B558-41AA-9E15-5CE52BB1DD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721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1073E-80DC-491A-BD11-CE7A3FF218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3122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274AC-204D-4E02-A760-20D569C439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780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F83D0A6-BC7C-400C-A9E4-A2B74D5FFA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8D6E6A1F-50F5-453E-A0C6-0EFD44400D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945063" cy="309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852738"/>
            <a:ext cx="7772400" cy="1470025"/>
          </a:xfrm>
        </p:spPr>
        <p:txBody>
          <a:bodyPr/>
          <a:lstStyle/>
          <a:p>
            <a:pPr eaLnBrk="1" hangingPunct="1"/>
            <a:r>
              <a:rPr lang="ru-RU" altLang="ru-RU" sz="6600" smtClean="0">
                <a:latin typeface="Times New Roman" pitchFamily="18" charset="0"/>
              </a:rPr>
              <a:t>Система подготовки к ЕГЭ по химии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556125"/>
            <a:ext cx="6400800" cy="1752600"/>
          </a:xfrm>
        </p:spPr>
        <p:txBody>
          <a:bodyPr/>
          <a:lstStyle/>
          <a:p>
            <a:pPr eaLnBrk="1" hangingPunct="1"/>
            <a:endParaRPr lang="ru-RU" altLang="ru-RU" sz="2800" smtClean="0">
              <a:latin typeface="Times New Roman" pitchFamily="18" charset="0"/>
            </a:endParaRPr>
          </a:p>
        </p:txBody>
      </p:sp>
      <p:pic>
        <p:nvPicPr>
          <p:cNvPr id="3077" name="Picture 8" descr="2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506913"/>
            <a:ext cx="3527425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smtClean="0">
                <a:latin typeface="Times New Roman" pitchFamily="18" charset="0"/>
              </a:rPr>
              <a:t>ДИФФЕРЕНЦИРОВАННЫЙ ПОДХОД НА УРОКАХ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ko-KR" smtClean="0">
                <a:latin typeface="Times New Roman" pitchFamily="18" charset="0"/>
              </a:rPr>
              <a:t>Подготовка к ЕГЭ небольшой группы учащихся.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ko-KR" smtClean="0">
                <a:latin typeface="Times New Roman" pitchFamily="18" charset="0"/>
              </a:rPr>
              <a:t>Учитель должен подготовить задания более высокого уровня, задания в формате ЕГЭ.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ko-KR" smtClean="0">
                <a:latin typeface="Times New Roman" pitchFamily="18" charset="0"/>
              </a:rPr>
              <a:t>Учитель предлагает дополнительное свободное домашнее задание.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ko-KR" smtClean="0">
                <a:latin typeface="Times New Roman" pitchFamily="18" charset="0"/>
              </a:rPr>
              <a:t> Привлечение этих учеников в качестве помощников учителя, тьюторов при организации взаимообучения и взаимоконтроля в учебном процессе.</a:t>
            </a:r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-468313" y="44450"/>
            <a:ext cx="8229601" cy="1143000"/>
          </a:xfrm>
        </p:spPr>
        <p:txBody>
          <a:bodyPr/>
          <a:lstStyle/>
          <a:p>
            <a:pPr eaLnBrk="1" hangingPunct="1"/>
            <a:r>
              <a:rPr lang="ru-RU" altLang="ru-RU" sz="3200" smtClean="0">
                <a:latin typeface="Times New Roman" pitchFamily="18" charset="0"/>
              </a:rPr>
              <a:t>САМОСТОЯТЕЛЬНАЯ РАБОТА УЧАЩИХСЯ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39863"/>
            <a:ext cx="8229600" cy="54451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ko-KR" sz="2600" smtClean="0">
                <a:latin typeface="Times New Roman" pitchFamily="18" charset="0"/>
              </a:rPr>
              <a:t>Часть тестов для самостоятельной работы может даваться ученикам с готовыми ответами.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ko-KR" sz="2600" smtClean="0">
                <a:latin typeface="Times New Roman" pitchFamily="18" charset="0"/>
              </a:rPr>
              <a:t>Выполняя такие тесты, ученик сверяет свои ответы с «ключом», отмечает допущенные ошибки.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ko-KR" sz="2600" smtClean="0">
                <a:latin typeface="Times New Roman" pitchFamily="18" charset="0"/>
              </a:rPr>
              <a:t>Затем он должен проанализировать их.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ko-KR" sz="2600" smtClean="0">
                <a:latin typeface="Times New Roman" pitchFamily="18" charset="0"/>
              </a:rPr>
              <a:t> Особым значком отмечаются </a:t>
            </a:r>
            <a:r>
              <a:rPr lang="ru-RU" altLang="ko-KR" sz="2600" smtClean="0">
                <a:solidFill>
                  <a:srgbClr val="FF0000"/>
                </a:solidFill>
                <a:latin typeface="Times New Roman" pitchFamily="18" charset="0"/>
              </a:rPr>
              <a:t>ошибки</a:t>
            </a:r>
            <a:r>
              <a:rPr lang="ru-RU" altLang="ko-KR" sz="2600" smtClean="0">
                <a:latin typeface="Times New Roman" pitchFamily="18" charset="0"/>
              </a:rPr>
              <a:t>, </a:t>
            </a:r>
            <a:r>
              <a:rPr lang="ru-RU" altLang="ko-KR" sz="2600" smtClean="0">
                <a:solidFill>
                  <a:srgbClr val="FF0000"/>
                </a:solidFill>
                <a:latin typeface="Times New Roman" pitchFamily="18" charset="0"/>
              </a:rPr>
              <a:t>допущенные по невнимательности</a:t>
            </a:r>
            <a:r>
              <a:rPr lang="ru-RU" altLang="ko-KR" sz="2600" smtClean="0">
                <a:latin typeface="Times New Roman" pitchFamily="18" charset="0"/>
              </a:rPr>
              <a:t>, особым – те, </a:t>
            </a:r>
            <a:r>
              <a:rPr lang="ru-RU" altLang="ko-KR" sz="2600" smtClean="0">
                <a:solidFill>
                  <a:srgbClr val="FF0000"/>
                </a:solidFill>
                <a:latin typeface="Times New Roman" pitchFamily="18" charset="0"/>
              </a:rPr>
              <a:t>которые удалось исправить с помощью пособия</a:t>
            </a:r>
            <a:r>
              <a:rPr lang="ru-RU" altLang="ko-KR" sz="2600" smtClean="0">
                <a:latin typeface="Times New Roman" pitchFamily="18" charset="0"/>
              </a:rPr>
              <a:t>, особым – те, </a:t>
            </a:r>
            <a:r>
              <a:rPr lang="ru-RU" altLang="ko-KR" sz="2600" smtClean="0">
                <a:solidFill>
                  <a:srgbClr val="FF0000"/>
                </a:solidFill>
                <a:latin typeface="Times New Roman" pitchFamily="18" charset="0"/>
              </a:rPr>
              <a:t>которые ученик не смог понять.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ko-KR" sz="2600" smtClean="0">
                <a:latin typeface="Times New Roman" pitchFamily="18" charset="0"/>
              </a:rPr>
              <a:t> Результаты этого разбора ученик показывает учителю на собеседованиях-консультациях или в любое удобное время.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ko-KR" sz="2600" smtClean="0">
                <a:latin typeface="Times New Roman" pitchFamily="18" charset="0"/>
              </a:rPr>
              <a:t> Могут быть и контрольные тесты, которые проверяются непосредственно на консультациях.</a:t>
            </a:r>
            <a:endParaRPr lang="ru-RU" altLang="ru-RU" sz="2600" smtClean="0">
              <a:latin typeface="Times New Roman" pitchFamily="18" charset="0"/>
            </a:endParaRPr>
          </a:p>
        </p:txBody>
      </p:sp>
      <p:pic>
        <p:nvPicPr>
          <p:cNvPr id="13316" name="Picture 5" descr="1241431684_1167598_200905041157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4450"/>
            <a:ext cx="180022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250825" y="115888"/>
            <a:ext cx="90011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/>
              <a:t>Для подготовки к ЕГЭ используются разнообразные методические пособия, но приоритет следует отдать тем пособиям, которые выпущены под редакцией Корощенко,Снастиной, Добротина, Кавериной, выпущенные под знаком ФИПИ. 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1728788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176338"/>
            <a:ext cx="1719262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989013"/>
            <a:ext cx="1873250" cy="276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068388"/>
            <a:ext cx="1800225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3986213"/>
            <a:ext cx="19050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225" y="4221163"/>
            <a:ext cx="19177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 descr="ЕГЭ-2014. Химия. Самое полное издание типовых вариантов заданий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819525"/>
            <a:ext cx="1584325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179388" y="260350"/>
            <a:ext cx="85693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/>
              <a:t>Предлагаемый в этих пособиях материал может быть с успехом применѐн для контроля, изучения и повторения школьного курса химии. Постановка вопросов в тестовых заданиях соответствует таковой в КИМах. </a:t>
            </a:r>
          </a:p>
          <a:p>
            <a:pPr eaLnBrk="1" hangingPunct="1"/>
            <a:r>
              <a:rPr lang="ru-RU" altLang="ru-RU"/>
              <a:t>В данных пособии предложены тренировочные задания с ответами, методическими рекомендациями.</a:t>
            </a:r>
          </a:p>
          <a:p>
            <a:pPr eaLnBrk="1" hangingPunct="1"/>
            <a:r>
              <a:rPr lang="ru-RU" altLang="ru-RU"/>
              <a:t>Даны алгоритмы решения заданий всех типов.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ъект 2"/>
          <p:cNvSpPr>
            <a:spLocks noGrp="1"/>
          </p:cNvSpPr>
          <p:nvPr>
            <p:ph idx="4294967295"/>
          </p:nvPr>
        </p:nvSpPr>
        <p:spPr>
          <a:xfrm>
            <a:off x="0" y="476250"/>
            <a:ext cx="8229600" cy="6481763"/>
          </a:xfrm>
        </p:spPr>
        <p:txBody>
          <a:bodyPr/>
          <a:lstStyle/>
          <a:p>
            <a:r>
              <a:rPr lang="ru-RU" altLang="ru-RU" sz="1800" smtClean="0"/>
              <a:t>Известно, что готовиться к ЕГЭ школьник начинает в основном за год до проведения экзамена, в лучшем случае за два. Не секрет, что бывают даже случаи, что, к сожалению, не редкость, когда ученики и их родители «хватаются за голову» за месяц до экзамена. Смена экзамена напрямую связана с проблемой выбора вуза.</a:t>
            </a:r>
          </a:p>
          <a:p>
            <a:r>
              <a:rPr lang="ru-RU" altLang="ru-RU" sz="1800" smtClean="0"/>
              <a:t>В такой непростой ситуации, когда «поджимает» время, а знания подопечного фактически нулевые, необходимо грамотно организовать учебно-познавательную деятельность ребёнка.  Кроме того, нужно уметь выбрать из содержания учебного предмета важные, ключевые моменты, на которых заостряется внимание составителей КИМ.</a:t>
            </a:r>
          </a:p>
          <a:p>
            <a:r>
              <a:rPr lang="ru-RU" altLang="ru-RU" sz="1800" smtClean="0"/>
              <a:t>Целью нашей группы было изучение именно данной ситуации, рекомендации по интенсивной структуре подготовки «перебежчиков».</a:t>
            </a:r>
          </a:p>
          <a:p>
            <a:r>
              <a:rPr lang="ru-RU" altLang="ru-RU" sz="1800" smtClean="0"/>
              <a:t> В зависимости от уровня подготовки, проверка которого осуществляется на первом занятии, для каждого учащегося составляется индивидуальный учебный план. Обучение осуществляется по индивидуальным образовательным траекториям. </a:t>
            </a:r>
          </a:p>
          <a:p>
            <a:r>
              <a:rPr lang="ru-RU" altLang="ru-RU" sz="1800" smtClean="0"/>
              <a:t>Содержание учебной дисциплины при этом сгруппировано в несколько блоков. </a:t>
            </a:r>
          </a:p>
          <a:p>
            <a:endParaRPr lang="ru-RU" altLang="ru-RU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0" y="476250"/>
            <a:ext cx="9036050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/>
              <a:t> По химии: </a:t>
            </a:r>
          </a:p>
          <a:p>
            <a:pPr eaLnBrk="1" hangingPunct="1"/>
            <a:r>
              <a:rPr lang="ru-RU" altLang="ru-RU"/>
              <a:t>Химический элемент. </a:t>
            </a:r>
          </a:p>
          <a:p>
            <a:pPr eaLnBrk="1" hangingPunct="1"/>
            <a:r>
              <a:rPr lang="ru-RU" altLang="ru-RU"/>
              <a:t>Вещество. </a:t>
            </a:r>
          </a:p>
          <a:p>
            <a:pPr eaLnBrk="1" hangingPunct="1"/>
            <a:r>
              <a:rPr lang="ru-RU" altLang="ru-RU"/>
              <a:t>Химическая реакция. </a:t>
            </a:r>
          </a:p>
          <a:p>
            <a:pPr eaLnBrk="1" hangingPunct="1"/>
            <a:r>
              <a:rPr lang="ru-RU" altLang="ru-RU"/>
              <a:t>Познание и применения веществ и химических реакций.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Исходя из строгой структуры содержания, становится возможной </a:t>
            </a:r>
          </a:p>
          <a:p>
            <a:pPr eaLnBrk="1" hangingPunct="1"/>
            <a:r>
              <a:rPr lang="ru-RU" altLang="ru-RU"/>
              <a:t>подготовка к частям А и В (для учащихся с низким уровнем подготовки и большими пробелами в знаниях); </a:t>
            </a:r>
          </a:p>
          <a:p>
            <a:pPr eaLnBrk="1" hangingPunct="1"/>
            <a:r>
              <a:rPr lang="ru-RU" altLang="ru-RU"/>
              <a:t>подготовка к части С (для тех, кто отлично справился с подготовкой к частям A и В); 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Отметим, что подготовка по блокам содержания носит вариативный характер. То есть, для конкретных целей и для конкретных школьников можно блоки «переставлять местами». 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Подготовку к экзамену по химии со школьниками с низким и средним уровнями подготовки целесообразнее начинать с тем «Основные понятия химии. Номенклатура неорганических и органических веществ». С сильными школьниками, при этом, лучше идти дедуктивным путём, т.е. начинать повторение с тем «Строение атома. Химическая связь». 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 </a:t>
            </a: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250825" y="58738"/>
            <a:ext cx="8893175" cy="646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/>
              <a:t>Отметим, что в настоящий момент у подавляющего большинства школьников слабые знания по разделу «Органическая химия», что вполне может быть связано с переходом на концентрическую систему построения школьных программ, т.е. часть материала этого раздела изучается в 9 классе, а углубляются знания в 10 классе. У учащихся в голове возникает, не побоимся этого слова, «каша». Поэтому начинать подготовку к этому разделу лучше всего с «белого листа» и обратить на него особое внимание. 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Особое внимание в химии следует уделить также решению расчётных задач и упражнений по типу «цепочки превращений». «Цепочки превращений» хороши, тем, что с их помощью в короткие сроки можно изучить довольно большое число химических реакций. И не только изучить, но и закрепить полученные знания. 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Что еще может использовать для интенсификации курса подготовки к ЕГЭ?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В настоящее время интенсивно развивается дистанционная форма обучения школьников. И будет, по крайней мере, неразумно не воспользоваться её достижениями в практике подготовки к ЕГЭ. </a:t>
            </a:r>
          </a:p>
          <a:p>
            <a:pPr eaLnBrk="1" hangingPunct="1"/>
            <a:r>
              <a:rPr lang="ru-RU" altLang="ru-RU"/>
              <a:t>Дальнейший этап работы нашей группы – разработка дистанционных курсов по разным предметам.</a:t>
            </a:r>
          </a:p>
          <a:p>
            <a:pPr eaLnBrk="1" hangingPunct="1"/>
            <a:r>
              <a:rPr lang="ru-RU" altLang="ru-RU"/>
              <a:t>А сей час мы даем подробные рекомендации об использовании Интернет –сайтов.</a:t>
            </a: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4763" y="260350"/>
            <a:ext cx="87852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/>
              <a:t>Часть содержания учебного материала (относительно простые темы, тесты, домашнее задание и т.д.) переносится на дистанционную форму. На очных занятиях при этом внимание уделяется только сложным теоретическим вопросам. Колоссальная часть ценного учебного времени высвобождается. Ученик уже не может относиться к домашним заданиям халатно, или попросту их не выполнять. Он прекрасно знает, что любое его действие, любой шаг, любое задание будут преподавателем проверены и оценены.</a:t>
            </a:r>
          </a:p>
          <a:p>
            <a:pPr eaLnBrk="1" hangingPunct="1"/>
            <a:r>
              <a:rPr lang="ru-RU" altLang="ru-RU"/>
              <a:t> Родители, так же как и учитель могут контролировать работу ребёнка. 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Бывают случаи, когда ученик заболел, ну что делать, с кем не случается. В этой ситуации так же занятия можно проводить в дистанционной форме, не теряя времени. </a:t>
            </a:r>
          </a:p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smtClean="0">
                <a:latin typeface="Times New Roman" pitchFamily="18" charset="0"/>
              </a:rPr>
              <a:t>ОСОБЕННОСТИ ПОДГОТОВКИ СИЛЬНЫХ УЧЕНИКОВ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ko-KR" sz="2800" smtClean="0">
                <a:latin typeface="Times New Roman" pitchFamily="18" charset="0"/>
              </a:rPr>
              <a:t>Целью подготовки к ЕГЭ для сильных учеников является овладение навыками выполнения наиболее сложных заданий части С.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ko-KR" sz="2800" smtClean="0">
                <a:latin typeface="Times New Roman" pitchFamily="18" charset="0"/>
              </a:rPr>
              <a:t>Однако они должны регулярно тренировать себя на выполнении заданий части А и В.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ko-KR" sz="2800" smtClean="0">
                <a:latin typeface="Times New Roman" pitchFamily="18" charset="0"/>
              </a:rPr>
              <a:t> При этом перед ними ставятся задачи:</a:t>
            </a:r>
          </a:p>
          <a:p>
            <a:pPr eaLnBrk="1" hangingPunct="1">
              <a:lnSpc>
                <a:spcPct val="90000"/>
              </a:lnSpc>
            </a:pPr>
            <a:r>
              <a:rPr lang="ru-RU" altLang="ko-KR" sz="2800" smtClean="0">
                <a:latin typeface="Times New Roman" pitchFamily="18" charset="0"/>
              </a:rPr>
              <a:t> а) свести к минимуму ошибки, допускаемые по невнимательности;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ko-KR" sz="2800" smtClean="0">
                <a:latin typeface="Times New Roman" pitchFamily="18" charset="0"/>
              </a:rPr>
              <a:t> б) выявить те темы курса химии, где ошибки допускаются по незнанию, изучить эти разделы, отработать полученные знания на тематических тестах.</a:t>
            </a:r>
            <a:endParaRPr lang="ru-RU" altLang="ru-RU" sz="280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smtClean="0">
                <a:latin typeface="Times New Roman" pitchFamily="18" charset="0"/>
              </a:rPr>
              <a:t>ПОДГОТОВКА СЛАБЫХ И СРЕДНИХ УЧЕНИКОВ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12875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ko-KR" sz="2800" smtClean="0">
                <a:latin typeface="Times New Roman" pitchFamily="18" charset="0"/>
              </a:rPr>
              <a:t>Ориентирована на успешную сдачу ЕГЭ как минимум на удовлетворительную отметку.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ko-KR" sz="2800" smtClean="0">
                <a:latin typeface="Times New Roman" pitchFamily="18" charset="0"/>
              </a:rPr>
              <a:t>Для этого достаточно уверенного выполнения части А контрольно-измерительных материалов (30 первичных баллов, которые можно набрать в части А, примерно соответствуют 50 баллам по шкале ЕГЭ).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ko-KR" sz="2800" smtClean="0">
                <a:latin typeface="Times New Roman" pitchFamily="18" charset="0"/>
              </a:rPr>
              <a:t>Подготовку надо вести по самым характерным свойствам веществ, наиболее распространенным типам реакций, самым простым и чаще всего используемым алгоритмам решения задач. </a:t>
            </a:r>
          </a:p>
          <a:p>
            <a:pPr eaLnBrk="1" hangingPunct="1">
              <a:lnSpc>
                <a:spcPct val="90000"/>
              </a:lnSpc>
            </a:pPr>
            <a:endParaRPr lang="ru-RU" altLang="ru-RU" sz="2800" smtClean="0">
              <a:latin typeface="Times New Roman" pitchFamily="18" charset="0"/>
            </a:endParaRPr>
          </a:p>
        </p:txBody>
      </p:sp>
      <p:pic>
        <p:nvPicPr>
          <p:cNvPr id="21508" name="Picture 4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5589588"/>
            <a:ext cx="14287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755650" y="1628775"/>
            <a:ext cx="71294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323850" y="939800"/>
            <a:ext cx="8280400" cy="558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ko-KR" sz="3600">
                <a:latin typeface="Times New Roman" pitchFamily="18" charset="0"/>
              </a:rPr>
              <a:t>Единый государственный экзамен является итогом всего школьного курса химии.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ko-KR" sz="3600">
                <a:latin typeface="Times New Roman" pitchFamily="18" charset="0"/>
              </a:rPr>
              <a:t> Подготовка к нему – это задача не 2-3 месяцев, не последнего года или даже двух. 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ko-KR" sz="3600">
                <a:latin typeface="Times New Roman" pitchFamily="18" charset="0"/>
              </a:rPr>
              <a:t>Такая подготовка должна вестись системно, на протяжении всего процесса обучения химии в школе. </a:t>
            </a:r>
            <a:endParaRPr lang="ru-RU" altLang="ru-RU" sz="3600">
              <a:latin typeface="Times New Roman" pitchFamily="18" charset="0"/>
            </a:endParaRPr>
          </a:p>
        </p:txBody>
      </p:sp>
      <p:pic>
        <p:nvPicPr>
          <p:cNvPr id="4100" name="Picture 6" descr="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14287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188913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latin typeface="Times New Roman" pitchFamily="18" charset="0"/>
              </a:rPr>
              <a:t>СТРАТЕГИЯ РАБОТЫ НА ЭКЗАМЕНЕ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ko-KR" b="1" smtClean="0">
                <a:latin typeface="Times New Roman" pitchFamily="18" charset="0"/>
              </a:rPr>
              <a:t>Правила первого круга: Отмечай верное и пропускай сложное.(45мин.)</a:t>
            </a:r>
          </a:p>
          <a:p>
            <a:pPr eaLnBrk="1" hangingPunct="1"/>
            <a:r>
              <a:rPr lang="ru-RU" altLang="ko-KR" b="1" smtClean="0">
                <a:latin typeface="Times New Roman" pitchFamily="18" charset="0"/>
              </a:rPr>
              <a:t>Правила второго круга: Проверяй сделанное, отбрасывай неверное, используй «три шпаргалки» и законы химии.(95мин.)</a:t>
            </a:r>
          </a:p>
          <a:p>
            <a:pPr eaLnBrk="1" hangingPunct="1"/>
            <a:r>
              <a:rPr lang="ru-RU" altLang="ko-KR" b="1" smtClean="0">
                <a:latin typeface="Times New Roman" pitchFamily="18" charset="0"/>
              </a:rPr>
              <a:t>Правило третьего круга: Проверяй сделанное и угадывай ненайденное.</a:t>
            </a:r>
            <a:endParaRPr lang="ru-RU" altLang="ru-RU" b="1" smtClean="0">
              <a:latin typeface="Times New Roman" pitchFamily="18" charset="0"/>
            </a:endParaRPr>
          </a:p>
        </p:txBody>
      </p:sp>
      <p:pic>
        <p:nvPicPr>
          <p:cNvPr id="22532" name="Picture 4" descr="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925" y="5614988"/>
            <a:ext cx="14287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6" descr="image0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128905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3556" name="Picture 2" descr="C:\Users\Таня\Desktop\егэ\Снимок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727075"/>
            <a:ext cx="7850188" cy="591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3924300" y="193675"/>
            <a:ext cx="174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400" b="1">
                <a:solidFill>
                  <a:srgbClr val="FFFF99"/>
                </a:solidFill>
                <a:latin typeface="Times New Roman" pitchFamily="18" charset="0"/>
              </a:rPr>
              <a:t>www.fipi.ru</a:t>
            </a:r>
            <a:endParaRPr lang="ru-RU" altLang="ru-RU" sz="2400" b="1">
              <a:solidFill>
                <a:srgbClr val="FFFF99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5604" name="Picture 2" descr="C:\Users\Таня\Desktop\егэ\Снимо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6628" name="Picture 2" descr="C:\Users\Таня\Desktop\егэ\Снимок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27652" name="Picture 2" descr="C:\Users\Таня\Desktop\егэ\Снимок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0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latin typeface="Times New Roman" pitchFamily="18" charset="0"/>
              </a:rPr>
              <a:t>ЭТАПЫ ПОДГОТОВКИ УЧАЩИХСЯ К ЕГЭ ПО ХИМИИ</a:t>
            </a:r>
          </a:p>
        </p:txBody>
      </p:sp>
      <p:graphicFrame>
        <p:nvGraphicFramePr>
          <p:cNvPr id="3114" name="Group 42"/>
          <p:cNvGraphicFramePr>
            <a:graphicFrameLocks noGrp="1"/>
          </p:cNvGraphicFramePr>
          <p:nvPr>
            <p:ph idx="1"/>
          </p:nvPr>
        </p:nvGraphicFramePr>
        <p:xfrm>
          <a:off x="250825" y="1412875"/>
          <a:ext cx="8569325" cy="5256213"/>
        </p:xfrm>
        <a:graphic>
          <a:graphicData uri="http://schemas.openxmlformats.org/drawingml/2006/table">
            <a:tbl>
              <a:tblPr/>
              <a:tblGrid>
                <a:gridCol w="835025"/>
                <a:gridCol w="6407150"/>
                <a:gridCol w="1327150"/>
              </a:tblGrid>
              <a:tr h="631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№п</a:t>
                      </a:r>
                      <a:r>
                        <a:rPr kumimoji="0" lang="en-US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Содержание этапа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период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24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Формирование: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ko-K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интереса к предмету и мотивации его изучения;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ko-K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прочных базовых знаний;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ko-K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умений самостоятельно работать с литературой, систематически заниматься решением задач;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ko-K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умений работать с тестами различных типов. 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8-9класс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latin typeface="Times New Roman" pitchFamily="18" charset="0"/>
              </a:rPr>
              <a:t>ЭТАПЫ ПОДГОТОВКИ УЧАЩИХСЯ К ЕГЭ ПО ХИМИИ</a:t>
            </a:r>
          </a:p>
        </p:txBody>
      </p:sp>
      <p:graphicFrame>
        <p:nvGraphicFramePr>
          <p:cNvPr id="6164" name="Group 20"/>
          <p:cNvGraphicFramePr>
            <a:graphicFrameLocks noGrp="1"/>
          </p:cNvGraphicFramePr>
          <p:nvPr>
            <p:ph idx="1"/>
          </p:nvPr>
        </p:nvGraphicFramePr>
        <p:xfrm>
          <a:off x="250825" y="1412875"/>
          <a:ext cx="8640763" cy="5275554"/>
        </p:xfrm>
        <a:graphic>
          <a:graphicData uri="http://schemas.openxmlformats.org/drawingml/2006/table">
            <a:tbl>
              <a:tblPr/>
              <a:tblGrid>
                <a:gridCol w="841375"/>
                <a:gridCol w="6311900"/>
                <a:gridCol w="1487488"/>
              </a:tblGrid>
              <a:tr h="5999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№п</a:t>
                      </a:r>
                      <a:r>
                        <a:rPr kumimoji="0" lang="en-US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Содержание этапа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период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753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621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1762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ko-K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altLang="ko-K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Профильная ориентация учащихся</a:t>
                      </a:r>
                    </a:p>
                    <a:p>
                      <a:pPr marL="1762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ko-K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Определение круга предметов, по которым необходима подготовка к  ГИА и ЕГЭ </a:t>
                      </a:r>
                    </a:p>
                    <a:p>
                      <a:pPr marL="1762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ko-K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Формирование группы учащихся, которым необходима подготовка к ГИА и ЕГЭ по химии </a:t>
                      </a: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9-10класс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latin typeface="Times New Roman" pitchFamily="18" charset="0"/>
              </a:rPr>
              <a:t>ЭТАПЫ ПОДГОТОВКИ УЧАЩИХСЯ К ЕГЭ ПО ХИМИИ</a:t>
            </a:r>
          </a:p>
        </p:txBody>
      </p:sp>
      <p:graphicFrame>
        <p:nvGraphicFramePr>
          <p:cNvPr id="7188" name="Group 20"/>
          <p:cNvGraphicFramePr>
            <a:graphicFrameLocks noGrp="1"/>
          </p:cNvGraphicFramePr>
          <p:nvPr>
            <p:ph idx="1"/>
          </p:nvPr>
        </p:nvGraphicFramePr>
        <p:xfrm>
          <a:off x="323850" y="1412875"/>
          <a:ext cx="8496300" cy="4997450"/>
        </p:xfrm>
        <a:graphic>
          <a:graphicData uri="http://schemas.openxmlformats.org/drawingml/2006/table">
            <a:tbl>
              <a:tblPr/>
              <a:tblGrid>
                <a:gridCol w="792163"/>
                <a:gridCol w="6480175"/>
                <a:gridCol w="1223962"/>
              </a:tblGrid>
              <a:tr h="600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№п</a:t>
                      </a:r>
                      <a:r>
                        <a:rPr kumimoji="0" lang="en-US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Содержание этапа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период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Углубленная подготовка группы учащихся по химии: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ko-K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дифференцированный подход на уроках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ko-K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элективные курсы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ko-K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индивидуальные консультации</a:t>
                      </a:r>
                      <a:r>
                        <a:rPr kumimoji="0" lang="ru-RU" altLang="ko-K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10-11класс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latin typeface="Times New Roman" pitchFamily="18" charset="0"/>
              </a:rPr>
              <a:t>ЭТАПЫ ПОДГОТОВКИ УЧАЩИХСЯ К ЕГЭ ПО ХИМИИ</a:t>
            </a:r>
          </a:p>
        </p:txBody>
      </p:sp>
      <p:graphicFrame>
        <p:nvGraphicFramePr>
          <p:cNvPr id="8211" name="Group 19"/>
          <p:cNvGraphicFramePr>
            <a:graphicFrameLocks noGrp="1"/>
          </p:cNvGraphicFramePr>
          <p:nvPr>
            <p:ph idx="1"/>
          </p:nvPr>
        </p:nvGraphicFramePr>
        <p:xfrm>
          <a:off x="457200" y="1268413"/>
          <a:ext cx="8362950" cy="5400675"/>
        </p:xfrm>
        <a:graphic>
          <a:graphicData uri="http://schemas.openxmlformats.org/drawingml/2006/table">
            <a:tbl>
              <a:tblPr/>
              <a:tblGrid>
                <a:gridCol w="814388"/>
                <a:gridCol w="6253162"/>
                <a:gridCol w="1295400"/>
              </a:tblGrid>
              <a:tr h="647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№п</a:t>
                      </a:r>
                      <a:r>
                        <a:rPr kumimoji="0" lang="en-US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Содержание этапа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период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52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65125" indent="8413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Непосредственная подготовка к экзамену: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ko-K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знакомство с структурой КИМ по химии, нормативными документами;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ko-K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выделение особо сложных тем, подбор заданий разного уровня сложности по этим темам;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ko-K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изучение материала по темам, при этом:</a:t>
                      </a:r>
                    </a:p>
                    <a:p>
                      <a:pPr marL="365125" marR="0" lvl="1" indent="841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повторение теории;</a:t>
                      </a:r>
                    </a:p>
                    <a:p>
                      <a:pPr marL="365125" marR="0" lvl="1" indent="841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самостоятельная работа с заданиями ЕГЭ, относящимися к данной теме;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- разбор всего непонятого и нерешенного. 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10-11класс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000" b="1" smtClean="0">
                <a:latin typeface="Times New Roman" pitchFamily="18" charset="0"/>
              </a:rPr>
              <a:t>ЭТАПЫ ПОДГОТОВКИ УЧАЩИХСЯ К ЕГЭ ПО ХИМИИ</a:t>
            </a:r>
          </a:p>
        </p:txBody>
      </p:sp>
      <p:graphicFrame>
        <p:nvGraphicFramePr>
          <p:cNvPr id="9219" name="Group 3"/>
          <p:cNvGraphicFramePr>
            <a:graphicFrameLocks noGrp="1"/>
          </p:cNvGraphicFramePr>
          <p:nvPr>
            <p:ph idx="1"/>
          </p:nvPr>
        </p:nvGraphicFramePr>
        <p:xfrm>
          <a:off x="323850" y="1600200"/>
          <a:ext cx="8496300" cy="4997450"/>
        </p:xfrm>
        <a:graphic>
          <a:graphicData uri="http://schemas.openxmlformats.org/drawingml/2006/table">
            <a:tbl>
              <a:tblPr/>
              <a:tblGrid>
                <a:gridCol w="792163"/>
                <a:gridCol w="6480175"/>
                <a:gridCol w="1223962"/>
              </a:tblGrid>
              <a:tr h="600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№п</a:t>
                      </a:r>
                      <a:r>
                        <a:rPr kumimoji="0" lang="en-US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Содержание этапа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период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ko-K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Тренировка в форме и по материалам ЕГЭ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ko-K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Пробное тестирование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ko-K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Формирование умений распределения времени и работы с бланками </a:t>
                      </a: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11класс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2700" y="9525"/>
            <a:ext cx="9128125" cy="7278688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/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План подготовки к ЕГЭ по химии  </a:t>
            </a:r>
            <a:endParaRPr lang="ru-RU" altLang="ru-RU" b="1">
              <a:latin typeface="Times New Roman" pitchFamily="18" charset="0"/>
              <a:cs typeface="Times New Roman" pitchFamily="18" charset="0"/>
            </a:endParaRPr>
          </a:p>
          <a:p>
            <a:pPr eaLnBrk="1">
              <a:spcAft>
                <a:spcPts val="600"/>
              </a:spcAft>
              <a:buSzPts val="1100"/>
              <a:buFont typeface="Arial" charset="0"/>
              <a:buAutoNum type="arabicPeriod"/>
            </a:pP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Объяснение учащимся целей ЕГЭ: 1. Оценить знания учащихся по предмету за курс полной средней школы; </a:t>
            </a:r>
          </a:p>
          <a:p>
            <a:pPr eaLnBrk="1">
              <a:spcAft>
                <a:spcPts val="600"/>
              </a:spcAft>
              <a:buSzPts val="1100"/>
              <a:buFont typeface="Arial" charset="0"/>
              <a:buAutoNum type="arabicPeriod"/>
            </a:pP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Объяснение нормативной базы ЕГЭ по химии, структуры тестов и типы проверочных заданий (сентябрь).</a:t>
            </a:r>
          </a:p>
          <a:p>
            <a:pPr eaLnBrk="1">
              <a:spcAft>
                <a:spcPts val="600"/>
              </a:spcAft>
              <a:buSzPts val="1100"/>
              <a:buFont typeface="Arial" charset="0"/>
              <a:buAutoNum type="arabicPeriod"/>
            </a:pP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Повторение изученного материала в школьном курсе (сентябрь-февраль).</a:t>
            </a:r>
          </a:p>
          <a:p>
            <a:pPr eaLnBrk="1">
              <a:buSzPts val="1100"/>
              <a:buFont typeface="Arial" charset="0"/>
              <a:buAutoNum type="arabicPeriod"/>
            </a:pP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Базовые темы для повторения.</a:t>
            </a:r>
          </a:p>
          <a:p>
            <a:pPr eaLnBrk="1">
              <a:buSzPts val="1100"/>
              <a:buFont typeface="Arial" charset="0"/>
              <a:buAutoNum type="arabicPeriod"/>
            </a:pPr>
            <a:r>
              <a:rPr lang="ru-RU" altLang="ru-RU" b="1" i="1">
                <a:latin typeface="Times New Roman" pitchFamily="18" charset="0"/>
                <a:cs typeface="Times New Roman" pitchFamily="18" charset="0"/>
              </a:rPr>
              <a:t>Периодический закон и строение атома</a:t>
            </a:r>
          </a:p>
          <a:p>
            <a:pPr eaLnBrk="1">
              <a:buSzPts val="1100"/>
              <a:buFont typeface="Arial" charset="0"/>
              <a:buAutoNum type="arabicPeriod"/>
            </a:pPr>
            <a:r>
              <a:rPr lang="ru-RU" altLang="ru-RU" b="1" i="1">
                <a:latin typeface="Times New Roman" pitchFamily="18" charset="0"/>
                <a:cs typeface="Times New Roman" pitchFamily="18" charset="0"/>
              </a:rPr>
              <a:t>Строение вещества</a:t>
            </a:r>
          </a:p>
          <a:p>
            <a:pPr eaLnBrk="1">
              <a:buSzPts val="1100"/>
              <a:buFont typeface="Arial" charset="0"/>
              <a:buAutoNum type="arabicPeriod"/>
            </a:pPr>
            <a:r>
              <a:rPr lang="ru-RU" altLang="ru-RU" b="1" i="1">
                <a:latin typeface="Times New Roman" pitchFamily="18" charset="0"/>
                <a:cs typeface="Times New Roman" pitchFamily="18" charset="0"/>
              </a:rPr>
              <a:t>Классификация неорганических веществ. Свойства веществ различных классов</a:t>
            </a:r>
          </a:p>
          <a:p>
            <a:pPr eaLnBrk="1">
              <a:buSzPts val="1100"/>
              <a:buFont typeface="Arial" charset="0"/>
              <a:buAutoNum type="arabicPeriod"/>
            </a:pPr>
            <a:r>
              <a:rPr lang="ru-RU" altLang="ru-RU" b="1" i="1">
                <a:latin typeface="Times New Roman" pitchFamily="18" charset="0"/>
                <a:cs typeface="Times New Roman" pitchFamily="18" charset="0"/>
              </a:rPr>
              <a:t>Многообразие органических веществ</a:t>
            </a:r>
          </a:p>
          <a:p>
            <a:pPr eaLnBrk="1">
              <a:buSzPts val="1100"/>
              <a:buFont typeface="Arial" charset="0"/>
              <a:buAutoNum type="arabicPeriod"/>
            </a:pPr>
            <a:r>
              <a:rPr lang="ru-RU" altLang="ru-RU" b="1" i="1">
                <a:latin typeface="Times New Roman" pitchFamily="18" charset="0"/>
                <a:cs typeface="Times New Roman" pitchFamily="18" charset="0"/>
              </a:rPr>
              <a:t>Химические свойства и способы получения органических веществ</a:t>
            </a:r>
          </a:p>
          <a:p>
            <a:pPr eaLnBrk="1">
              <a:buSzPts val="1100"/>
              <a:buFont typeface="Arial" charset="0"/>
              <a:buAutoNum type="arabicPeriod"/>
            </a:pPr>
            <a:r>
              <a:rPr lang="ru-RU" altLang="ru-RU" b="1" i="1">
                <a:latin typeface="Times New Roman" pitchFamily="18" charset="0"/>
                <a:cs typeface="Times New Roman" pitchFamily="18" charset="0"/>
              </a:rPr>
              <a:t>Химические реакции</a:t>
            </a:r>
          </a:p>
          <a:p>
            <a:pPr eaLnBrk="1">
              <a:buSzPts val="1100"/>
              <a:buFont typeface="Arial" charset="0"/>
              <a:buAutoNum type="arabicPeriod"/>
            </a:pPr>
            <a:r>
              <a:rPr lang="ru-RU" altLang="ru-RU" b="1" i="1">
                <a:latin typeface="Times New Roman" pitchFamily="18" charset="0"/>
                <a:cs typeface="Times New Roman" pitchFamily="18" charset="0"/>
              </a:rPr>
              <a:t>Промышленное получение веществ и охрана окружающей среды</a:t>
            </a:r>
          </a:p>
          <a:p>
            <a:pPr eaLnBrk="1">
              <a:buSzPts val="1100"/>
              <a:buFont typeface="Arial" charset="0"/>
              <a:buAutoNum type="arabicPeriod"/>
            </a:pPr>
            <a:r>
              <a:rPr lang="ru-RU" altLang="ru-RU" b="1" i="1">
                <a:latin typeface="Times New Roman" pitchFamily="18" charset="0"/>
                <a:cs typeface="Times New Roman" pitchFamily="18" charset="0"/>
              </a:rPr>
              <a:t>Расчетные задачи.</a:t>
            </a:r>
          </a:p>
          <a:p>
            <a:pPr eaLnBrk="1">
              <a:buSzPts val="1100"/>
              <a:buFont typeface="Arial" charset="0"/>
              <a:buAutoNum type="arabicPeriod"/>
            </a:pP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Работа на элективных курсах «Подготовка к ЕГЭ по химии. 11 класс», «Решение расчетных задач» (в течение года).</a:t>
            </a:r>
          </a:p>
          <a:p>
            <a:pPr eaLnBrk="1">
              <a:buSzPts val="1100"/>
              <a:buFont typeface="Arial" charset="0"/>
              <a:buAutoNum type="arabicPeriod"/>
            </a:pP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Использование интернет-технологий и предоставление возможности выпускникам  работать с образовательными сайтами: mioo.ru, ege.edu.ru, rustest.ru, ed.gov.ru. Работа с демонстрационными версиями ЕГЭ, кодификаторами и спецификацией тестов по химии. Заполнение бланков (в течение года).</a:t>
            </a:r>
          </a:p>
          <a:p>
            <a:pPr eaLnBrk="1">
              <a:buSzPts val="1100"/>
              <a:buFont typeface="Arial" charset="0"/>
              <a:buAutoNum type="arabicPeriod"/>
            </a:pP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Проведение диагностических контрольных работ в формате ЕГЭ в системе СтатГрад (апрель, май) и анализ ошибок каждого учащегося.</a:t>
            </a:r>
          </a:p>
          <a:p>
            <a:pPr eaLnBrk="1"/>
            <a:r>
              <a:rPr lang="ru-RU" altLang="ru-RU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0488"/>
            <a:ext cx="8229600" cy="1143001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latin typeface="Times New Roman" pitchFamily="18" charset="0"/>
              </a:rPr>
              <a:t>РАБОТА С РОДИТЕЛЯМИ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496300" cy="59769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ko-KR" sz="2800" smtClean="0">
                <a:latin typeface="Times New Roman" pitchFamily="18" charset="0"/>
              </a:rPr>
              <a:t>Целью работы: осознание определенной их частью того факта, что для реализации жизненных целей их детьми им необходима углубленная естественнонаучная подготовка.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ko-KR" sz="2800" smtClean="0">
                <a:latin typeface="Times New Roman" pitchFamily="18" charset="0"/>
              </a:rPr>
              <a:t>Федеральный стандарт базового уровня не предусматривает своей целью подготовки учащихся к поступлению в вуз по данному направлению.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ko-KR" sz="2800" smtClean="0">
                <a:latin typeface="Times New Roman" pitchFamily="18" charset="0"/>
              </a:rPr>
              <a:t>Ученик, выбирающий этот экзамен, должен планировать большой объем самостоятельной работы по предмету.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ko-KR" sz="2800" smtClean="0">
                <a:latin typeface="Times New Roman" pitchFamily="18" charset="0"/>
              </a:rPr>
              <a:t>Обратить внимание родителей на роль их помощи в подготовке своих детей.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ko-KR" sz="2800" smtClean="0">
                <a:latin typeface="Times New Roman" pitchFamily="18" charset="0"/>
              </a:rPr>
              <a:t>Учитель должен рассказать и о той помощи, какую он способен оказать ученикам в их работе (материалы, консультации).</a:t>
            </a:r>
            <a:endParaRPr lang="ru-RU" altLang="ru-RU" sz="280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1440</Words>
  <Application>Microsoft Office PowerPoint</Application>
  <PresentationFormat>Экран (4:3)</PresentationFormat>
  <Paragraphs>165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Calibri</vt:lpstr>
      <vt:lpstr>Tahoma</vt:lpstr>
      <vt:lpstr>Wingdings</vt:lpstr>
      <vt:lpstr>Times New Roman</vt:lpstr>
      <vt:lpstr>Оформление по умолчанию</vt:lpstr>
      <vt:lpstr>Текстура</vt:lpstr>
      <vt:lpstr>Система подготовки к ЕГЭ по химии</vt:lpstr>
      <vt:lpstr>Презентация PowerPoint</vt:lpstr>
      <vt:lpstr>ЭТАПЫ ПОДГОТОВКИ УЧАЩИХСЯ К ЕГЭ ПО ХИМИИ</vt:lpstr>
      <vt:lpstr>ЭТАПЫ ПОДГОТОВКИ УЧАЩИХСЯ К ЕГЭ ПО ХИМИИ</vt:lpstr>
      <vt:lpstr>ЭТАПЫ ПОДГОТОВКИ УЧАЩИХСЯ К ЕГЭ ПО ХИМИИ</vt:lpstr>
      <vt:lpstr>ЭТАПЫ ПОДГОТОВКИ УЧАЩИХСЯ К ЕГЭ ПО ХИМИИ</vt:lpstr>
      <vt:lpstr>ЭТАПЫ ПОДГОТОВКИ УЧАЩИХСЯ К ЕГЭ ПО ХИМИИ</vt:lpstr>
      <vt:lpstr>Презентация PowerPoint</vt:lpstr>
      <vt:lpstr>РАБОТА С РОДИТЕЛЯМИ</vt:lpstr>
      <vt:lpstr>ДИФФЕРЕНЦИРОВАННЫЙ ПОДХОД НА УРОКАХ</vt:lpstr>
      <vt:lpstr>САМОСТОЯТЕЛЬНАЯ РАБОТА УЧАЩИХСЯ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ОСОБЕННОСТИ ПОДГОТОВКИ СИЛЬНЫХ УЧЕНИКОВ</vt:lpstr>
      <vt:lpstr>ПОДГОТОВКА СЛАБЫХ И СРЕДНИХ УЧЕНИКОВ</vt:lpstr>
      <vt:lpstr>СТРАТЕГИЯ РАБОТЫ НА ЭКЗАМЕНЕ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Общая система подготовки к ЕГЭ по химии</dc:title>
  <dc:creator>user</dc:creator>
  <cp:lastModifiedBy>Таня</cp:lastModifiedBy>
  <cp:revision>19</cp:revision>
  <cp:lastPrinted>2014-04-06T18:02:09Z</cp:lastPrinted>
  <dcterms:created xsi:type="dcterms:W3CDTF">2012-01-14T18:31:16Z</dcterms:created>
  <dcterms:modified xsi:type="dcterms:W3CDTF">2014-04-15T18:16:14Z</dcterms:modified>
</cp:coreProperties>
</file>