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6" r:id="rId4"/>
    <p:sldId id="258" r:id="rId5"/>
    <p:sldId id="259" r:id="rId6"/>
    <p:sldId id="260" r:id="rId7"/>
    <p:sldId id="262" r:id="rId8"/>
    <p:sldId id="268" r:id="rId9"/>
    <p:sldId id="263" r:id="rId10"/>
    <p:sldId id="264" r:id="rId11"/>
    <p:sldId id="266" r:id="rId12"/>
    <p:sldId id="269" r:id="rId13"/>
    <p:sldId id="270" r:id="rId14"/>
    <p:sldId id="271" r:id="rId15"/>
    <p:sldId id="272" r:id="rId16"/>
    <p:sldId id="26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3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DAF14-522D-43F6-8DF2-BA2BF43B3CC1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C3AB6-97A3-40BB-A7E2-DE219CDCE1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8228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DAF14-522D-43F6-8DF2-BA2BF43B3CC1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C3AB6-97A3-40BB-A7E2-DE219CDCE1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8375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DAF14-522D-43F6-8DF2-BA2BF43B3CC1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C3AB6-97A3-40BB-A7E2-DE219CDCE1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7414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DAF14-522D-43F6-8DF2-BA2BF43B3CC1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C3AB6-97A3-40BB-A7E2-DE219CDCE1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8100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DAF14-522D-43F6-8DF2-BA2BF43B3CC1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C3AB6-97A3-40BB-A7E2-DE219CDCE1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8827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DAF14-522D-43F6-8DF2-BA2BF43B3CC1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C3AB6-97A3-40BB-A7E2-DE219CDCE1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0223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DAF14-522D-43F6-8DF2-BA2BF43B3CC1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C3AB6-97A3-40BB-A7E2-DE219CDCE1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4194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DAF14-522D-43F6-8DF2-BA2BF43B3CC1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C3AB6-97A3-40BB-A7E2-DE219CDCE1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6939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DAF14-522D-43F6-8DF2-BA2BF43B3CC1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C3AB6-97A3-40BB-A7E2-DE219CDCE1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374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DAF14-522D-43F6-8DF2-BA2BF43B3CC1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C3AB6-97A3-40BB-A7E2-DE219CDCE1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0492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DAF14-522D-43F6-8DF2-BA2BF43B3CC1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C3AB6-97A3-40BB-A7E2-DE219CDCE1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7507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DAF14-522D-43F6-8DF2-BA2BF43B3CC1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C3AB6-97A3-40BB-A7E2-DE219CDCE1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6403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3" y="0"/>
            <a:ext cx="9132507" cy="68580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Исследовательская работа</a:t>
            </a:r>
            <a:br>
              <a:rPr lang="ru-RU" b="1" dirty="0"/>
            </a:br>
            <a:r>
              <a:rPr lang="ru-RU" b="1" dirty="0"/>
              <a:t>Экологические исследования природных объектов поселка – воды.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Значение воды в жизни п. г. т. Ерофея Павловича.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5512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3" y="0"/>
            <a:ext cx="9132507" cy="68580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Определение содержания хлоридов</a:t>
            </a:r>
            <a:br>
              <a:rPr lang="ru-RU" b="1" dirty="0"/>
            </a:b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0619464"/>
              </p:ext>
            </p:extLst>
          </p:nvPr>
        </p:nvGraphicFramePr>
        <p:xfrm>
          <a:off x="611560" y="2204864"/>
          <a:ext cx="8208912" cy="29523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91924"/>
                <a:gridCol w="4716988"/>
              </a:tblGrid>
              <a:tr h="5731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Осадок или помутнение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  <a:tab pos="449580" algn="l"/>
                          <a:tab pos="2969895" algn="ctr"/>
                          <a:tab pos="5940425" algn="r"/>
                        </a:tabLst>
                      </a:pPr>
                      <a:r>
                        <a:rPr lang="ru-RU" sz="1200">
                          <a:effectLst/>
                        </a:rPr>
                        <a:t>Концентрация хлоридов, мг/л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819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Слабая муть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1-10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819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Сильная муть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10-50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9334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Образуются хлопья, но осаждаются не сразу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50-100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819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Белый объёмистый осадок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Более 100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79792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3" y="0"/>
            <a:ext cx="9132507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Характер и род запаха воды естественного происхождения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5291543"/>
              </p:ext>
            </p:extLst>
          </p:nvPr>
        </p:nvGraphicFramePr>
        <p:xfrm>
          <a:off x="653310" y="1484784"/>
          <a:ext cx="7848872" cy="46085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62225"/>
                <a:gridCol w="5086647"/>
              </a:tblGrid>
              <a:tr h="756174">
                <a:tc>
                  <a:txBody>
                    <a:bodyPr/>
                    <a:lstStyle/>
                    <a:p>
                      <a:pPr marL="412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5">
                          <a:effectLst/>
                        </a:rPr>
                        <a:t>Характер запаха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21971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Примерный род запаха</a:t>
                      </a:r>
                    </a:p>
                    <a:p>
                      <a:pPr marL="21971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68039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spc="-50">
                          <a:effectLst/>
                        </a:rPr>
                        <a:t>Ароматический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Огуречный, цветочный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5271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Болотный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Илистый, тинистый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5853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Гнилостный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Фекальный, сточной воды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5188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Древесный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spc="-30">
                          <a:effectLst/>
                        </a:rPr>
                        <a:t>Мокрой щепы, древесной коры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5604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Землистый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spc="-35">
                          <a:effectLst/>
                        </a:rPr>
                        <a:t>Прелый, свежевспаханной земли, </a:t>
                      </a:r>
                      <a:r>
                        <a:rPr lang="ru-RU" sz="1200">
                          <a:effectLst/>
                        </a:rPr>
                        <a:t>глинистый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502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Плесневый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Затхлый, застойный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5521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Рыбный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Рыбы, рыбьего жира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3691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spc="-45">
                          <a:effectLst/>
                        </a:rPr>
                        <a:t>Сероводородный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Тухлых яиц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5271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Травянистый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Скошенной травы, сена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5770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spc="-45">
                          <a:effectLst/>
                        </a:rPr>
                        <a:t>Неопределенный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45720" indent="444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spc="-40" dirty="0">
                          <a:effectLst/>
                        </a:rPr>
                        <a:t>Не подходящий под предыдущие </a:t>
                      </a:r>
                      <a:r>
                        <a:rPr lang="ru-RU" sz="1200" dirty="0">
                          <a:effectLst/>
                        </a:rPr>
                        <a:t>определения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79792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3" y="0"/>
            <a:ext cx="9132507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Исследование качества питьевой воды</a:t>
            </a:r>
            <a:br>
              <a:rPr lang="ru-RU" b="1" dirty="0"/>
            </a:b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3192003"/>
              </p:ext>
            </p:extLst>
          </p:nvPr>
        </p:nvGraphicFramePr>
        <p:xfrm>
          <a:off x="395536" y="1124743"/>
          <a:ext cx="8136903" cy="53285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09225"/>
                <a:gridCol w="5227678"/>
              </a:tblGrid>
              <a:tr h="53778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Показатели качества питьевой воды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Наблюдения и выводы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552" marR="59552" marT="0" marB="0"/>
                </a:tc>
              </a:tr>
              <a:tr h="2688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1. Прозрачность воды.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Прозрачная.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552" marR="59552" marT="0" marB="0"/>
                </a:tc>
              </a:tr>
              <a:tr h="2688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2. Запах.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Без запаха.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552" marR="59552" marT="0" marB="0"/>
                </a:tc>
              </a:tr>
              <a:tr h="488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3. Водородный показатель.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РН=8, что близко к границе повышенного уровня.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552" marR="59552" marT="0" marB="0"/>
                </a:tc>
              </a:tr>
              <a:tr h="188225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4. Наличие: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а) хлоридов,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б) сульфатов.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Образуются хлопья, но осаждаются не сразу. Концентрация ионов хлора составляет 50-100 мг/л, что выше нормы.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Сильная, быстро оседающая муть, что свидетельствует о достаточно высоком содержании сульфат-ионов (более 100 мг/л).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552" marR="59552" marT="0" marB="0"/>
                </a:tc>
              </a:tr>
              <a:tr h="161336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5. Наличие ионов тяжёлых металлов: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а) свинца,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б) меди.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 наличие катионов свинца указывает слабая жёлтая окраска раствора.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Появляется характерное фиолетовое окрашивание – ионы меди присутствуют.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552" marR="59552" marT="0" marB="0"/>
                </a:tc>
              </a:tr>
              <a:tr h="2688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6. Жёсткость воды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Вода жёсткая не даёт пены с мылом.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552" marR="5955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95341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3" y="0"/>
            <a:ext cx="9132507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2946" y="2420888"/>
            <a:ext cx="8229600" cy="149817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Заболевания, возникающие при токсичном воздействии химических элементов и субстанций, находящихся в питьевой воде.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95341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3" y="0"/>
            <a:ext cx="9132507" cy="68580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5341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3" y="0"/>
            <a:ext cx="9132507" cy="68580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5341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3" y="0"/>
            <a:ext cx="9132507" cy="68580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7979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3" y="0"/>
            <a:ext cx="9132507" cy="68580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11560" y="2924944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ru-RU" b="1" u="sng" dirty="0"/>
              <a:t>Нет ничего более изобретательного, чем природа.</a:t>
            </a:r>
            <a:r>
              <a:rPr lang="ru-RU" dirty="0"/>
              <a:t/>
            </a:r>
            <a:br>
              <a:rPr lang="ru-RU" dirty="0"/>
            </a:br>
            <a:r>
              <a:rPr lang="ru-RU" i="1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i="1" dirty="0"/>
              <a:t>Вода!... . Ты не просто необходима для жизни,</a:t>
            </a:r>
            <a:r>
              <a:rPr lang="ru-RU" dirty="0"/>
              <a:t/>
            </a:r>
            <a:br>
              <a:rPr lang="ru-RU" dirty="0"/>
            </a:br>
            <a:r>
              <a:rPr lang="ru-RU" i="1" dirty="0"/>
              <a:t>Ты и есть сама жизнь.</a:t>
            </a:r>
            <a:r>
              <a:rPr lang="ru-RU" dirty="0"/>
              <a:t/>
            </a:r>
            <a:br>
              <a:rPr lang="ru-RU" dirty="0"/>
            </a:br>
            <a:r>
              <a:rPr lang="ru-RU" i="1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i="1" dirty="0"/>
              <a:t>А. Экзюпери.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551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591"/>
            <a:ext cx="9132507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13250" y="404664"/>
            <a:ext cx="892899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/>
              <a:t>Цель работы – изучить и  составить характеристику питьевой  воды п. Ерофей Павлович, привлечь внимание жителей и общественности к проблеме чистой воды, составить обзор состояния окружающей среды поселка </a:t>
            </a:r>
          </a:p>
        </p:txBody>
      </p:sp>
    </p:spTree>
    <p:extLst>
      <p:ext uri="{BB962C8B-B14F-4D97-AF65-F5344CB8AC3E}">
        <p14:creationId xmlns:p14="http://schemas.microsoft.com/office/powerpoint/2010/main" val="715203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3" y="0"/>
            <a:ext cx="9132507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1493" y="0"/>
            <a:ext cx="9132507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Для достижения этой цели были поставлены и выполнены следующие задачи: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200" dirty="0"/>
              <a:t>Изучение литературных источников о мировых экологических проблемах.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200" dirty="0" smtClean="0"/>
              <a:t>Практическое </a:t>
            </a:r>
            <a:r>
              <a:rPr lang="ru-RU" sz="3200" dirty="0"/>
              <a:t>ознакомление с методиками определения качества воды.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200" dirty="0"/>
              <a:t>Проведение анализа питьевой воды.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200" dirty="0"/>
              <a:t>Встреча с представителями администрации, ведущими специалистами посёлка для обсуждения вопроса об улучшении экологического состояния воды в посёлке.</a:t>
            </a:r>
          </a:p>
        </p:txBody>
      </p:sp>
    </p:spTree>
    <p:extLst>
      <p:ext uri="{BB962C8B-B14F-4D97-AF65-F5344CB8AC3E}">
        <p14:creationId xmlns:p14="http://schemas.microsoft.com/office/powerpoint/2010/main" val="204551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3" y="-28601"/>
            <a:ext cx="9132507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1493" y="662067"/>
            <a:ext cx="92139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Методика проведения исследований</a:t>
            </a:r>
          </a:p>
          <a:p>
            <a:pPr algn="just"/>
            <a:r>
              <a:rPr lang="ru-RU" dirty="0"/>
              <a:t>Помимо изучения литературных источников об экологическом состоянии воды, нас интересовали и практические исследования.</a:t>
            </a:r>
          </a:p>
          <a:p>
            <a:pPr algn="just"/>
            <a:r>
              <a:rPr lang="ru-RU" dirty="0"/>
              <a:t>1. Определение качества воды методами химического анализа </a:t>
            </a:r>
          </a:p>
          <a:p>
            <a:pPr algn="just"/>
            <a:r>
              <a:rPr lang="ru-RU" b="1" dirty="0"/>
              <a:t>Определение пригодности воды для питья</a:t>
            </a:r>
            <a:endParaRPr lang="ru-RU" dirty="0"/>
          </a:p>
          <a:p>
            <a:pPr algn="just"/>
            <a:r>
              <a:rPr lang="ru-RU" dirty="0"/>
              <a:t> </a:t>
            </a:r>
          </a:p>
          <a:p>
            <a:pPr algn="just"/>
            <a:r>
              <a:rPr lang="ru-RU" dirty="0"/>
              <a:t>Некоторые показатели, обеспечивающие благоприятные свойства воды</a:t>
            </a:r>
          </a:p>
          <a:p>
            <a:pPr algn="just"/>
            <a:r>
              <a:rPr lang="ru-RU" dirty="0"/>
              <a:t> </a:t>
            </a:r>
          </a:p>
          <a:p>
            <a:pPr lvl="0" algn="just"/>
            <a:r>
              <a:rPr lang="ru-RU" b="1" dirty="0"/>
              <a:t>ЦВЕТ.</a:t>
            </a:r>
            <a:r>
              <a:rPr lang="ru-RU" dirty="0"/>
              <a:t> Для определения цветности воды нужны стеклянный сосуд и лист белой бумаги. В сосуд набирают воду и на белом фоне бумаги определяют цвет воды (голубой, зелёный, серый, жёлтый, коричневый) – показатель определённого вида загрязнения Чистая вода – бесцветная жидкость.</a:t>
            </a:r>
          </a:p>
          <a:p>
            <a:pPr lvl="0" algn="just"/>
            <a:r>
              <a:rPr lang="ru-RU" b="1" dirty="0"/>
              <a:t> Прозрачность  </a:t>
            </a:r>
            <a:r>
              <a:rPr lang="ru-RU" dirty="0"/>
              <a:t>Для определения прозрачности воды используют прозрачный мерный цилиндр с плоским дном, в который наливают воду, подкладывают под цилиндр на расстоянии 4 см от его дна шрифт, высота букв которого 2 мм, а толщина линий букв – 0,5 мм, и сливают воду до тех пор, пока сверху через слой воды не будет виден этот шрифт. Измеряют высоту столба оставшейся воды линейкой и выражают степень прозрачности в см.  При попадании в воду нерастворимых частиц она становиться мутной. При использовании такой воды требуется ее предварительная очистка</a:t>
            </a:r>
          </a:p>
          <a:p>
            <a:pPr lvl="0" algn="just"/>
            <a:r>
              <a:rPr lang="ru-RU" dirty="0" smtClean="0"/>
              <a:t>ее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551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3" y="0"/>
            <a:ext cx="9132507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1493" y="1"/>
            <a:ext cx="9132507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b="1" dirty="0" smtClean="0"/>
              <a:t>КИСЛОТНОСТЬ Водородный показатель (рН)</a:t>
            </a:r>
            <a:endParaRPr lang="ru-RU" dirty="0" smtClean="0"/>
          </a:p>
          <a:p>
            <a:pPr algn="just"/>
            <a:r>
              <a:rPr lang="ru-RU" dirty="0" smtClean="0"/>
              <a:t> Норма </a:t>
            </a:r>
            <a:r>
              <a:rPr lang="en-US" dirty="0" smtClean="0"/>
              <a:t>pH</a:t>
            </a:r>
            <a:r>
              <a:rPr lang="ru-RU" dirty="0" smtClean="0"/>
              <a:t>=6,5-8,5.</a:t>
            </a:r>
            <a:r>
              <a:rPr lang="ru-RU" b="1" dirty="0" smtClean="0"/>
              <a:t> </a:t>
            </a:r>
            <a:r>
              <a:rPr lang="ru-RU" dirty="0" smtClean="0"/>
              <a:t>Питьевая вода должна иметь нейтральную реакцию (рН около 7). Значение рН воды водоемов хозяйственного, питьевого, куль­турно-бытового назначения регламентирует­ся в пределах 6,5-8,5.</a:t>
            </a:r>
          </a:p>
          <a:p>
            <a:pPr algn="just"/>
            <a:r>
              <a:rPr lang="ru-RU" dirty="0" smtClean="0"/>
              <a:t>Оценивать значение рН можно разными способами.</a:t>
            </a:r>
          </a:p>
          <a:p>
            <a:pPr algn="just"/>
            <a:r>
              <a:rPr lang="ru-RU" dirty="0" smtClean="0"/>
              <a:t>1.	 Приближенное  значение рН определя­ют  следующим образом. В пробирку наливают 5 мл исследуемой воды, 0,1 мл универ­сального индикатора, перемешивают и по окраске раствора определяют рН:</a:t>
            </a:r>
          </a:p>
          <a:p>
            <a:pPr lvl="0" algn="just"/>
            <a:r>
              <a:rPr lang="ru-RU" dirty="0" smtClean="0"/>
              <a:t>розово-оранжевая — рН около 5;</a:t>
            </a:r>
          </a:p>
          <a:p>
            <a:pPr lvl="0" algn="just"/>
            <a:r>
              <a:rPr lang="ru-RU" dirty="0" smtClean="0"/>
              <a:t>светло-желтая — 6;</a:t>
            </a:r>
          </a:p>
          <a:p>
            <a:pPr lvl="0" algn="just"/>
            <a:r>
              <a:rPr lang="ru-RU" dirty="0" smtClean="0"/>
              <a:t>зеленовато-голубая — 8.</a:t>
            </a:r>
          </a:p>
          <a:p>
            <a:pPr lvl="0" algn="just"/>
            <a:r>
              <a:rPr lang="ru-RU" dirty="0" smtClean="0"/>
              <a:t>Можно определить рН с помощью уни­версальной индикаторной бумаги, сравнивая ее окраску со шкалой.</a:t>
            </a:r>
          </a:p>
          <a:p>
            <a:pPr lvl="0" algn="just"/>
            <a:r>
              <a:rPr lang="ru-RU" b="1" dirty="0" smtClean="0"/>
              <a:t> Запах</a:t>
            </a:r>
          </a:p>
          <a:p>
            <a:pPr algn="just"/>
            <a:r>
              <a:rPr lang="ru-RU" dirty="0" smtClean="0"/>
              <a:t>Запах воды обусловлен наличием в ней пахнущих веществ, которые попадают в нее естественным путем и со сточными водами. Запах воды водоемов, обнаруживаемый не­посредственно в воде или (водоемов хозяй­ственно-питьевого назначения) после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551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3" y="0"/>
            <a:ext cx="9132507" cy="68580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7979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3" y="0"/>
            <a:ext cx="9132507" cy="68580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0289405"/>
              </p:ext>
            </p:extLst>
          </p:nvPr>
        </p:nvGraphicFramePr>
        <p:xfrm>
          <a:off x="11494" y="1"/>
          <a:ext cx="9132506" cy="68579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88823"/>
                <a:gridCol w="1409182"/>
                <a:gridCol w="1634987"/>
                <a:gridCol w="1396063"/>
                <a:gridCol w="1460714"/>
                <a:gridCol w="1742737"/>
              </a:tblGrid>
              <a:tr h="1034715">
                <a:tc>
                  <a:txBody>
                    <a:bodyPr/>
                    <a:lstStyle/>
                    <a:p>
                      <a:pPr marL="21590" marR="65405"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Свойства,</a:t>
                      </a:r>
                    </a:p>
                    <a:p>
                      <a:pPr indent="111760"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Образцы воды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</a:pPr>
                      <a:r>
                        <a:rPr lang="ru-RU" sz="1100">
                          <a:effectLst/>
                        </a:rPr>
                        <a:t>Цвет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Наличие газов,</a:t>
                      </a:r>
                    </a:p>
                    <a:p>
                      <a:pPr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примесей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</a:pPr>
                      <a:r>
                        <a:rPr lang="ru-RU" sz="1100">
                          <a:effectLst/>
                        </a:rPr>
                        <a:t>Мутность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</a:pPr>
                      <a:r>
                        <a:rPr lang="ru-RU" sz="1100">
                          <a:effectLst/>
                        </a:rPr>
                        <a:t>Кислотность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</a:pPr>
                      <a:r>
                        <a:rPr lang="ru-RU" sz="1100">
                          <a:effectLst/>
                        </a:rPr>
                        <a:t>Запах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794084">
                <a:tc>
                  <a:txBody>
                    <a:bodyPr/>
                    <a:lstStyle/>
                    <a:p>
                      <a:pPr algn="just"/>
                      <a:r>
                        <a:rPr lang="ru-RU" sz="1100">
                          <a:effectLst/>
                        </a:rPr>
                        <a:t>Образец воды из реки </a:t>
                      </a:r>
                    </a:p>
                    <a:p>
                      <a:pPr algn="just"/>
                      <a:r>
                        <a:rPr lang="ru-RU" sz="1100">
                          <a:effectLst/>
                        </a:rPr>
                        <a:t>Урки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>
                          <a:effectLst/>
                        </a:rPr>
                        <a:t>Бесцветный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Газов и примесей нет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>
                          <a:effectLst/>
                        </a:rPr>
                        <a:t>Прозрачный 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>
                          <a:effectLst/>
                        </a:rPr>
                        <a:t>Среда нейтрал.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>
                          <a:effectLst/>
                        </a:rPr>
                        <a:t>Отсутств.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794084">
                <a:tc>
                  <a:txBody>
                    <a:bodyPr/>
                    <a:lstStyle/>
                    <a:p>
                      <a:pPr algn="just"/>
                      <a:r>
                        <a:rPr lang="ru-RU" sz="1100">
                          <a:effectLst/>
                        </a:rPr>
                        <a:t>Образец воды из скважины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</a:pPr>
                      <a:r>
                        <a:rPr lang="ru-RU" sz="1100">
                          <a:effectLst/>
                        </a:rPr>
                        <a:t>Бесцветный 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ru-RU" sz="1100">
                          <a:effectLst/>
                        </a:rPr>
                        <a:t>Газов нет, легкая взвесь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</a:pPr>
                      <a:r>
                        <a:rPr lang="ru-RU" sz="1100">
                          <a:effectLst/>
                        </a:rPr>
                        <a:t>Слегка мутная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</a:pPr>
                      <a:r>
                        <a:rPr lang="ru-RU" sz="1100">
                          <a:effectLst/>
                        </a:rPr>
                        <a:t>Среда нейтрал.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</a:pPr>
                      <a:r>
                        <a:rPr lang="ru-RU" sz="1100">
                          <a:effectLst/>
                        </a:rPr>
                        <a:t>Отсутств.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1588168">
                <a:tc>
                  <a:txBody>
                    <a:bodyPr/>
                    <a:lstStyle/>
                    <a:p>
                      <a:pPr algn="just"/>
                      <a:r>
                        <a:rPr lang="ru-RU" sz="1100">
                          <a:effectLst/>
                        </a:rPr>
                        <a:t>Образец воды природного объекта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</a:pPr>
                      <a:r>
                        <a:rPr lang="ru-RU" sz="1100">
                          <a:effectLst/>
                        </a:rPr>
                        <a:t>Коричневый 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ru-RU" sz="1100">
                          <a:effectLst/>
                        </a:rPr>
                        <a:t>В наличии примеси (трава, листья, и т.д.), и большое количество пузырьков газа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</a:pPr>
                      <a:r>
                        <a:rPr lang="ru-RU" sz="1100">
                          <a:effectLst/>
                        </a:rPr>
                        <a:t>Мутная 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</a:pPr>
                      <a:r>
                        <a:rPr lang="ru-RU" sz="1100">
                          <a:effectLst/>
                        </a:rPr>
                        <a:t>Среда слабо - кислая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</a:pPr>
                      <a:r>
                        <a:rPr lang="ru-RU" sz="1100">
                          <a:effectLst/>
                        </a:rPr>
                        <a:t>Заметный, неприятный,</a:t>
                      </a:r>
                    </a:p>
                    <a:p>
                      <a:pPr algn="just">
                        <a:spcBef>
                          <a:spcPts val="1200"/>
                        </a:spcBef>
                      </a:pPr>
                      <a:r>
                        <a:rPr lang="ru-RU" sz="1100">
                          <a:effectLst/>
                        </a:rPr>
                        <a:t>гнилостний 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1588168">
                <a:tc>
                  <a:txBody>
                    <a:bodyPr/>
                    <a:lstStyle/>
                    <a:p>
                      <a:pPr algn="just"/>
                      <a:r>
                        <a:rPr lang="ru-RU" sz="1100">
                          <a:effectLst/>
                        </a:rPr>
                        <a:t>Образец снеговой воды взятые около железной дороги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</a:pPr>
                      <a:r>
                        <a:rPr lang="ru-RU" sz="1100">
                          <a:effectLst/>
                        </a:rPr>
                        <a:t>Серый 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ru-RU" sz="1100">
                          <a:effectLst/>
                        </a:rPr>
                        <a:t>В наличии посторонние примеси в виде сажи, земли и др.  инородные частицы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</a:pPr>
                      <a:r>
                        <a:rPr lang="ru-RU" sz="1100">
                          <a:effectLst/>
                        </a:rPr>
                        <a:t>Мутная 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</a:pPr>
                      <a:r>
                        <a:rPr lang="ru-RU" sz="1100">
                          <a:effectLst/>
                        </a:rPr>
                        <a:t>Среда слабо - кислая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</a:pPr>
                      <a:r>
                        <a:rPr lang="ru-RU" sz="1100">
                          <a:effectLst/>
                        </a:rPr>
                        <a:t>Специфический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1058779">
                <a:tc>
                  <a:txBody>
                    <a:bodyPr/>
                    <a:lstStyle/>
                    <a:p>
                      <a:pPr algn="just"/>
                      <a:r>
                        <a:rPr lang="ru-RU" sz="1100">
                          <a:effectLst/>
                        </a:rPr>
                        <a:t>Образец снеговой воды взятой в лесу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</a:pPr>
                      <a:r>
                        <a:rPr lang="ru-RU" sz="1100">
                          <a:effectLst/>
                        </a:rPr>
                        <a:t>Бледно-голубой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</a:pPr>
                      <a:r>
                        <a:rPr lang="ru-RU" sz="1100">
                          <a:effectLst/>
                        </a:rPr>
                        <a:t>Небольшое количество посторонних примесей. 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</a:pPr>
                      <a:r>
                        <a:rPr lang="ru-RU" sz="1100">
                          <a:effectLst/>
                        </a:rPr>
                        <a:t>Прозрачный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</a:pPr>
                      <a:r>
                        <a:rPr lang="ru-RU" sz="1100">
                          <a:effectLst/>
                        </a:rPr>
                        <a:t>Среда слабо - щелочная 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</a:pPr>
                      <a:r>
                        <a:rPr lang="ru-RU" sz="1100" dirty="0" err="1">
                          <a:effectLst/>
                        </a:rPr>
                        <a:t>Отсутств</a:t>
                      </a:r>
                      <a:r>
                        <a:rPr lang="ru-RU" sz="1100" dirty="0">
                          <a:effectLst/>
                        </a:rPr>
                        <a:t>.</a:t>
                      </a:r>
                      <a:endParaRPr lang="ru-RU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7979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3" y="0"/>
            <a:ext cx="9132507" cy="68580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-28420" y="620688"/>
            <a:ext cx="9132507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Результаты исследований и выводы.</a:t>
            </a:r>
            <a:endParaRPr lang="ru-RU" dirty="0"/>
          </a:p>
          <a:p>
            <a:r>
              <a:rPr lang="ru-RU" dirty="0"/>
              <a:t> Мы исследовали качества питьевой воды по следующим показателям:</a:t>
            </a:r>
          </a:p>
          <a:p>
            <a:pPr lvl="0"/>
            <a:r>
              <a:rPr lang="ru-RU" dirty="0"/>
              <a:t>Прозрачность воды зависит от некоторых факторов: количества взвешенных частиц или ила, глины, песка, микроорганизмов, содержания химических соединений. При прозрачности воды менее 3 см водопотребление ограничивается.</a:t>
            </a:r>
          </a:p>
          <a:p>
            <a:pPr lvl="0"/>
            <a:r>
              <a:rPr lang="ru-RU" dirty="0"/>
              <a:t>Запах обусловлен наличием в воде пахнущих веществ, которые попадают в неё естественным путём и со сточными водами.</a:t>
            </a:r>
          </a:p>
          <a:p>
            <a:pPr lvl="0"/>
            <a:r>
              <a:rPr lang="ru-RU" dirty="0"/>
              <a:t>Водородный показатель (РН). Питьевая вода должна иметь нейтральную реакцию (РН около 7). Значение РН воды водоёмов хозяйственного, питьевого, культурно-бытового назначения регламентируется в пределах 6,5-8,5.</a:t>
            </a:r>
          </a:p>
          <a:p>
            <a:pPr lvl="0"/>
            <a:r>
              <a:rPr lang="ru-RU" dirty="0"/>
              <a:t>Определение хлоридов и сульфатов. Концентрация хлоридов в водоёмах – источниках водоснабжения допускается до 350 мг/л. много хлоридов попадает в водоёмы со сбросами хозяйственно-бытовых и промышленных сточных вод. Этот показатель весьма важен при оценке санитарного состояния водоёма.</a:t>
            </a:r>
          </a:p>
          <a:p>
            <a:pPr lvl="0"/>
            <a:r>
              <a:rPr lang="ru-RU" dirty="0"/>
              <a:t>Качественное обнаружение катионов тяжёлых металлов. Обнаружение свинца. Обнаружение меди.</a:t>
            </a:r>
          </a:p>
          <a:p>
            <a:pPr lvl="0"/>
            <a:r>
              <a:rPr lang="ru-RU" dirty="0"/>
              <a:t>Жёсткость воды определяется объёмом мыльного раствора, требующегося для образования устойчивой пены (приложение 2, 4).</a:t>
            </a:r>
          </a:p>
        </p:txBody>
      </p:sp>
    </p:spTree>
    <p:extLst>
      <p:ext uri="{BB962C8B-B14F-4D97-AF65-F5344CB8AC3E}">
        <p14:creationId xmlns:p14="http://schemas.microsoft.com/office/powerpoint/2010/main" val="29979792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634</Words>
  <Application>Microsoft Office PowerPoint</Application>
  <PresentationFormat>Экран (4:3)</PresentationFormat>
  <Paragraphs>140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Исследовательская работа Экологические исследования природных объектов поселка – воды. Значение воды в жизни п. г. т. Ерофея Павловича. </vt:lpstr>
      <vt:lpstr>Нет ничего более изобретательного, чем природа.   Вода!... . Ты не просто необходима для жизни, Ты и есть сама жизнь.   А. Экзюпери.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Определение содержания хлоридов </vt:lpstr>
      <vt:lpstr>Характер и род запаха воды естественного происхождения </vt:lpstr>
      <vt:lpstr>Исследование качества питьевой воды </vt:lpstr>
      <vt:lpstr>Заболевания, возникающие при токсичном воздействии химических элементов и субстанций, находящихся в питьевой воде. 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Исследовательская работа Экологические исследования природных объектов поселка – воды. Значение воды в жизни п. г. т. Ерофея Павловича.</dc:title>
  <dc:creator>Image&amp;Matros™</dc:creator>
  <cp:lastModifiedBy>Image&amp;Matros™</cp:lastModifiedBy>
  <cp:revision>4</cp:revision>
  <dcterms:created xsi:type="dcterms:W3CDTF">2014-03-11T11:21:40Z</dcterms:created>
  <dcterms:modified xsi:type="dcterms:W3CDTF">2014-03-11T12:26:03Z</dcterms:modified>
</cp:coreProperties>
</file>