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BB182F-0122-43B2-9782-C890808B7AF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3798FC-E38D-42EF-979E-6C57FDA43B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33.xml"/><Relationship Id="rId18" Type="http://schemas.openxmlformats.org/officeDocument/2006/relationships/slide" Target="slide38.xml"/><Relationship Id="rId3" Type="http://schemas.openxmlformats.org/officeDocument/2006/relationships/slide" Target="slide23.xml"/><Relationship Id="rId7" Type="http://schemas.openxmlformats.org/officeDocument/2006/relationships/slide" Target="slide27.xml"/><Relationship Id="rId12" Type="http://schemas.openxmlformats.org/officeDocument/2006/relationships/slide" Target="slide32.xml"/><Relationship Id="rId17" Type="http://schemas.openxmlformats.org/officeDocument/2006/relationships/slide" Target="slide37.xml"/><Relationship Id="rId2" Type="http://schemas.openxmlformats.org/officeDocument/2006/relationships/slide" Target="slide22.xml"/><Relationship Id="rId16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11" Type="http://schemas.openxmlformats.org/officeDocument/2006/relationships/slide" Target="slide31.xml"/><Relationship Id="rId5" Type="http://schemas.openxmlformats.org/officeDocument/2006/relationships/slide" Target="slide25.xml"/><Relationship Id="rId15" Type="http://schemas.openxmlformats.org/officeDocument/2006/relationships/slide" Target="slide35.xml"/><Relationship Id="rId10" Type="http://schemas.openxmlformats.org/officeDocument/2006/relationships/slide" Target="slide30.xml"/><Relationship Id="rId4" Type="http://schemas.openxmlformats.org/officeDocument/2006/relationships/slide" Target="slide24.xml"/><Relationship Id="rId9" Type="http://schemas.openxmlformats.org/officeDocument/2006/relationships/slide" Target="slide29.xml"/><Relationship Id="rId14" Type="http://schemas.openxmlformats.org/officeDocument/2006/relationships/slide" Target="slide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13" Type="http://schemas.openxmlformats.org/officeDocument/2006/relationships/slide" Target="slide51.xml"/><Relationship Id="rId3" Type="http://schemas.openxmlformats.org/officeDocument/2006/relationships/slide" Target="slide41.xml"/><Relationship Id="rId7" Type="http://schemas.openxmlformats.org/officeDocument/2006/relationships/slide" Target="slide45.xml"/><Relationship Id="rId12" Type="http://schemas.openxmlformats.org/officeDocument/2006/relationships/slide" Target="slide50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4.xml"/><Relationship Id="rId11" Type="http://schemas.openxmlformats.org/officeDocument/2006/relationships/slide" Target="slide49.xml"/><Relationship Id="rId5" Type="http://schemas.openxmlformats.org/officeDocument/2006/relationships/slide" Target="slide43.xml"/><Relationship Id="rId10" Type="http://schemas.openxmlformats.org/officeDocument/2006/relationships/slide" Target="slide48.xml"/><Relationship Id="rId4" Type="http://schemas.openxmlformats.org/officeDocument/2006/relationships/slide" Target="slide42.xml"/><Relationship Id="rId9" Type="http://schemas.openxmlformats.org/officeDocument/2006/relationships/slide" Target="slide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212976"/>
            <a:ext cx="7543800" cy="1524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Знатоки химии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539864"/>
            <a:ext cx="6633524" cy="11012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2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Химия и биология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50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Какой металл входит в состав хлорофилла?</a:t>
            </a:r>
          </a:p>
          <a:p>
            <a:endParaRPr lang="ru-RU" sz="4400" dirty="0"/>
          </a:p>
          <a:p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3859667"/>
            <a:ext cx="2376264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Магний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0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Химия и биология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70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Какой металл погубил Древний Рим?</a:t>
            </a:r>
          </a:p>
          <a:p>
            <a:endParaRPr lang="ru-RU" sz="4400" dirty="0"/>
          </a:p>
          <a:p>
            <a:r>
              <a:rPr lang="ru-RU" sz="4400" dirty="0" smtClean="0"/>
              <a:t>Ответ: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99858" y="3933056"/>
            <a:ext cx="2448206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Свинец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Герои древних мифов</a:t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</a:rPr>
              <a:t>15 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Этот элемент назван в честь мифического героя, подарившего людям огонь.</a:t>
            </a:r>
          </a:p>
          <a:p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89920" y="4365104"/>
            <a:ext cx="2736304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Прометий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3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Герои древних мифов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30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Этот элемент назван в честь сына Геи (Земли) и Урана (Неба), который вырос могучим и грозным!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15816" y="5085184"/>
            <a:ext cx="2016224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Титан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7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Герои древних мифов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50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Этот элемент назван в честь Ниобы – дочери Тантала. Это элемент </a:t>
            </a:r>
            <a:r>
              <a:rPr lang="en-US" sz="4400" dirty="0" smtClean="0"/>
              <a:t>V </a:t>
            </a:r>
            <a:r>
              <a:rPr lang="ru-RU" sz="4400" dirty="0" smtClean="0"/>
              <a:t>группы 5 периода</a:t>
            </a:r>
          </a:p>
          <a:p>
            <a:r>
              <a:rPr lang="ru-RU" sz="4400" dirty="0" smtClean="0"/>
              <a:t>Ответ: 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99792" y="4509120"/>
            <a:ext cx="244827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Ниобий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Герои древних мифов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70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 Этот элемент назван в честь одного из сыновей Зевса. В наказание за свои преступления он обречен на вечные муки голода, жажды и страха</a:t>
            </a:r>
          </a:p>
          <a:p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18318" y="5307305"/>
            <a:ext cx="1997698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Тантал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Металлы</a:t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15 очков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Название этого металла произошло от латинского словосочетания «утренняя звезда»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4437112"/>
            <a:ext cx="2016224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Золото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4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Металлы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30 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Этот щелочной металл по распространенности занимает шестое место. Его широко используют в ядерной энергетике как теплоноситель</a:t>
            </a:r>
          </a:p>
          <a:p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71800" y="5307305"/>
            <a:ext cx="208823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Натрий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1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Металлы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50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В 1854г. стоимость одного килограмма этого металла составляла 1200 рублей, т.е. в 270 раз дороже серебра.</a:t>
            </a:r>
          </a:p>
          <a:p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99792" y="5157192"/>
            <a:ext cx="2952328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Алюминий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9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Металлы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70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Его называют «металл космического века».</a:t>
            </a:r>
          </a:p>
          <a:p>
            <a:pPr marL="0" indent="0">
              <a:buNone/>
            </a:pPr>
            <a:r>
              <a:rPr lang="ru-RU" sz="3200" dirty="0" smtClean="0"/>
              <a:t>Он входит в состав изумрудов. Этот элемент доставил немало хлопот Д.И. Менделееву при составлении периодической системы химических элементов 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Ответ: </a:t>
            </a:r>
            <a:endParaRPr lang="ru-RU" sz="32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99792" y="5157192"/>
            <a:ext cx="280831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Бериллий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1 раунд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Химия и медицина</a:t>
            </a:r>
          </a:p>
          <a:p>
            <a:r>
              <a:rPr lang="ru-RU" sz="4800" dirty="0" smtClean="0"/>
              <a:t>Химия и биология</a:t>
            </a:r>
          </a:p>
          <a:p>
            <a:r>
              <a:rPr lang="ru-RU" sz="4800" dirty="0" smtClean="0"/>
              <a:t>Герои древних мифов</a:t>
            </a:r>
          </a:p>
          <a:p>
            <a:r>
              <a:rPr lang="ru-RU" sz="4800" dirty="0" smtClean="0"/>
              <a:t>Металлы </a:t>
            </a:r>
          </a:p>
          <a:p>
            <a:endParaRPr lang="ru-RU" dirty="0"/>
          </a:p>
        </p:txBody>
      </p:sp>
      <p:pic>
        <p:nvPicPr>
          <p:cNvPr id="4" name="3017_svoya_igr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08304" y="600012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07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2 </a:t>
            </a:r>
            <a:r>
              <a:rPr lang="ru-RU" sz="8000" dirty="0"/>
              <a:t>раунд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800" dirty="0" smtClean="0"/>
              <a:t>География открытий </a:t>
            </a:r>
          </a:p>
          <a:p>
            <a:r>
              <a:rPr lang="ru-RU" sz="4800" dirty="0" smtClean="0"/>
              <a:t>В честь ученых</a:t>
            </a:r>
          </a:p>
          <a:p>
            <a:r>
              <a:rPr lang="ru-RU" sz="4800" dirty="0" smtClean="0"/>
              <a:t>Угадай элемент</a:t>
            </a:r>
          </a:p>
          <a:p>
            <a:r>
              <a:rPr lang="ru-RU" sz="4800" dirty="0" smtClean="0"/>
              <a:t>Неметаллы</a:t>
            </a:r>
            <a:endParaRPr lang="ru-RU" sz="4800" dirty="0"/>
          </a:p>
        </p:txBody>
      </p:sp>
      <p:pic>
        <p:nvPicPr>
          <p:cNvPr id="4" name="3017_svoya_igr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08304" y="600012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8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/>
              <a:t>2 раунд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650251"/>
              </p:ext>
            </p:extLst>
          </p:nvPr>
        </p:nvGraphicFramePr>
        <p:xfrm>
          <a:off x="457200" y="1609725"/>
          <a:ext cx="7239000" cy="3657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22512"/>
                <a:gridCol w="1373088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География</a:t>
                      </a:r>
                      <a:r>
                        <a:rPr lang="ru-RU" baseline="0" dirty="0" smtClean="0"/>
                        <a:t> открытий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2" action="ppaction://hlinksldjump"/>
                        </a:rPr>
                        <a:t>15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3" action="ppaction://hlinksldjump"/>
                        </a:rPr>
                        <a:t>30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4" action="ppaction://hlinksldjump"/>
                        </a:rPr>
                        <a:t>50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5" action="ppaction://hlinksldjump"/>
                        </a:rPr>
                        <a:t>70</a:t>
                      </a:r>
                      <a:endParaRPr lang="ru-RU" sz="5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В</a:t>
                      </a:r>
                      <a:r>
                        <a:rPr lang="ru-RU" b="1" baseline="0" dirty="0" smtClean="0"/>
                        <a:t> честь ученых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6" action="ppaction://hlinksldjump"/>
                        </a:rPr>
                        <a:t>15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7" action="ppaction://hlinksldjump"/>
                        </a:rPr>
                        <a:t>30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8" action="ppaction://hlinksldjump"/>
                        </a:rPr>
                        <a:t>50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9" action="ppaction://hlinksldjump"/>
                        </a:rPr>
                        <a:t>70</a:t>
                      </a:r>
                      <a:endParaRPr lang="ru-RU" sz="5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Угадай</a:t>
                      </a:r>
                      <a:r>
                        <a:rPr lang="ru-RU" b="1" baseline="0" dirty="0" smtClean="0"/>
                        <a:t> элемент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0" action="ppaction://hlinksldjump"/>
                        </a:rPr>
                        <a:t>15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1" action="ppaction://hlinksldjump"/>
                        </a:rPr>
                        <a:t>30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2" action="ppaction://hlinksldjump"/>
                        </a:rPr>
                        <a:t>50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3" action="ppaction://hlinksldjump"/>
                        </a:rPr>
                        <a:t>70</a:t>
                      </a:r>
                      <a:endParaRPr lang="ru-RU" sz="5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Неметаллы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4" action="ppaction://hlinksldjump"/>
                        </a:rPr>
                        <a:t>15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5" action="ppaction://hlinksldjump"/>
                        </a:rPr>
                        <a:t>30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6" action="ppaction://hlinksldjump"/>
                        </a:rPr>
                        <a:t>50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7" action="ppaction://hlinksldjump"/>
                        </a:rPr>
                        <a:t>70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>
            <a:hlinkClick r:id="rId18" action="ppaction://hlinksldjump"/>
          </p:cNvPr>
          <p:cNvSpPr/>
          <p:nvPr/>
        </p:nvSpPr>
        <p:spPr>
          <a:xfrm>
            <a:off x="827584" y="5517232"/>
            <a:ext cx="165618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4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География </a:t>
            </a:r>
            <a:r>
              <a:rPr lang="ru-RU" sz="4000" dirty="0" smtClean="0"/>
              <a:t>открытий</a:t>
            </a:r>
            <a:br>
              <a:rPr lang="ru-RU" sz="4000" dirty="0" smtClean="0"/>
            </a:br>
            <a:r>
              <a:rPr lang="ru-RU" dirty="0">
                <a:solidFill>
                  <a:schemeClr val="tx1"/>
                </a:solidFill>
              </a:rPr>
              <a:t>15 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 Элемент назван в честь Росси. Первый химический элемент, который был открыт русским ученым Карлом Карловичем Клаусом</a:t>
            </a:r>
          </a:p>
          <a:p>
            <a:r>
              <a:rPr lang="ru-RU" sz="4400" dirty="0" smtClean="0"/>
              <a:t>Ответ:</a:t>
            </a:r>
          </a:p>
          <a:p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20074" y="5307305"/>
            <a:ext cx="2274845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Рутений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2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География открытий</a:t>
            </a:r>
            <a:br>
              <a:rPr lang="ru-RU" sz="3600" dirty="0"/>
            </a:br>
            <a:r>
              <a:rPr lang="ru-RU" dirty="0" smtClean="0">
                <a:solidFill>
                  <a:schemeClr val="tx1"/>
                </a:solidFill>
              </a:rPr>
              <a:t> 30 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Этот элемент назван в честь Польши – родины </a:t>
            </a:r>
            <a:r>
              <a:rPr lang="ru-RU" sz="4400" dirty="0"/>
              <a:t>М</a:t>
            </a:r>
            <a:r>
              <a:rPr lang="ru-RU" sz="4400" dirty="0" smtClean="0"/>
              <a:t>арии Склодовской –Кюри. Это радиоактивный элемент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11218" y="5085184"/>
            <a:ext cx="2624878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Полоний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9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География открытий</a:t>
            </a:r>
            <a:br>
              <a:rPr lang="ru-RU" sz="4000" dirty="0"/>
            </a:b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50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 Этот элемент получил свое название от латинского названия острова Кипр. Он известен с глубокой древности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Ответ: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5307305"/>
            <a:ext cx="172819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Медь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1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География открытий</a:t>
            </a:r>
            <a:br>
              <a:rPr lang="ru-RU" sz="4000" dirty="0"/>
            </a:b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70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 Этот химический элемент, впервые найденный  в Скандинавии, был открыт шведским ученым </a:t>
            </a:r>
            <a:r>
              <a:rPr lang="ru-RU" sz="4400" dirty="0" err="1" smtClean="0"/>
              <a:t>Нильсоном</a:t>
            </a:r>
            <a:endParaRPr lang="ru-RU" sz="4400" dirty="0" smtClean="0"/>
          </a:p>
          <a:p>
            <a:r>
              <a:rPr lang="ru-RU" sz="4400" dirty="0" smtClean="0"/>
              <a:t>Ответ: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99792" y="5391272"/>
            <a:ext cx="244827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Скандий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В честь ученых</a:t>
            </a:r>
            <a:br>
              <a:rPr lang="ru-RU" sz="4000" dirty="0"/>
            </a:br>
            <a:r>
              <a:rPr lang="ru-RU" sz="4000" dirty="0" smtClean="0">
                <a:solidFill>
                  <a:schemeClr val="tx1"/>
                </a:solidFill>
              </a:rPr>
              <a:t>15 очков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dirty="0" smtClean="0"/>
              <a:t> </a:t>
            </a:r>
            <a:r>
              <a:rPr lang="ru-RU" sz="4300" dirty="0" smtClean="0"/>
              <a:t>Этот элемент был последним, который удалось синтезировать классическим методом. Он назван в честь великого русского химика, открывшего периодический закон</a:t>
            </a:r>
          </a:p>
          <a:p>
            <a:r>
              <a:rPr lang="ru-RU" sz="4300" dirty="0" smtClean="0"/>
              <a:t>Ответ:</a:t>
            </a:r>
          </a:p>
          <a:p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76464" y="5445224"/>
            <a:ext cx="3695736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</a:rPr>
              <a:t>Менделеевий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4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В честь ученых</a:t>
            </a:r>
            <a:br>
              <a:rPr lang="ru-RU" sz="3600" dirty="0"/>
            </a:br>
            <a:r>
              <a:rPr lang="ru-RU" sz="3600" dirty="0" smtClean="0">
                <a:solidFill>
                  <a:schemeClr val="tx1"/>
                </a:solidFill>
              </a:rPr>
              <a:t>30 </a:t>
            </a:r>
            <a:r>
              <a:rPr lang="ru-RU" sz="36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Этот элемент назван в честь Пьера Кюри и Марии Склодовской –Кюри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4365104"/>
            <a:ext cx="208823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Кюрий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09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39000" cy="1143000"/>
          </a:xfrm>
        </p:spPr>
        <p:txBody>
          <a:bodyPr/>
          <a:lstStyle/>
          <a:p>
            <a:r>
              <a:rPr lang="ru-RU" sz="3600" dirty="0"/>
              <a:t>В честь ученых</a:t>
            </a:r>
            <a:br>
              <a:rPr lang="ru-RU" sz="3600" dirty="0"/>
            </a:br>
            <a:r>
              <a:rPr lang="ru-RU" sz="3600" dirty="0">
                <a:solidFill>
                  <a:schemeClr val="tx1"/>
                </a:solidFill>
              </a:rPr>
              <a:t>5</a:t>
            </a:r>
            <a:r>
              <a:rPr lang="ru-RU" sz="3600" dirty="0" smtClean="0">
                <a:solidFill>
                  <a:schemeClr val="tx1"/>
                </a:solidFill>
              </a:rPr>
              <a:t>0 </a:t>
            </a:r>
            <a:r>
              <a:rPr lang="ru-RU" sz="36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Этот элемент назван в честь шведского ученого, изобретателя, промышленника, который завещал около 33 млн. шведских крон на создание Фонда международных премий за работы в области физики, химии, медицины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Ответ: </a:t>
            </a:r>
            <a:endParaRPr lang="ru-RU" sz="32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39752" y="5157192"/>
            <a:ext cx="288032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</a:rPr>
              <a:t>Нобелий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В честь ученых</a:t>
            </a:r>
            <a:br>
              <a:rPr lang="ru-RU" sz="4000" dirty="0"/>
            </a:br>
            <a:r>
              <a:rPr lang="ru-RU" sz="4000" dirty="0" smtClean="0">
                <a:solidFill>
                  <a:schemeClr val="tx1"/>
                </a:solidFill>
              </a:rPr>
              <a:t>70 </a:t>
            </a:r>
            <a:r>
              <a:rPr lang="ru-RU" sz="40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/>
              <a:t>Этот элемент назван в честь выдающегося физика, создателя теории относительности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4437112"/>
            <a:ext cx="3384376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Эйнштейний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6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1 раунд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259845"/>
              </p:ext>
            </p:extLst>
          </p:nvPr>
        </p:nvGraphicFramePr>
        <p:xfrm>
          <a:off x="457200" y="1609725"/>
          <a:ext cx="7239000" cy="3657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 и медицина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15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3" action="ppaction://hlinksldjump"/>
                        </a:rPr>
                        <a:t>30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4" action="ppaction://hlinksldjump"/>
                        </a:rPr>
                        <a:t>50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5" action="ppaction://hlinksldjump"/>
                        </a:rPr>
                        <a:t>70</a:t>
                      </a:r>
                      <a:endParaRPr lang="ru-RU" sz="5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Химия и биология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6" action="ppaction://hlinksldjump"/>
                        </a:rPr>
                        <a:t>15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7" action="ppaction://hlinksldjump"/>
                        </a:rPr>
                        <a:t>30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8" action="ppaction://hlinksldjump"/>
                        </a:rPr>
                        <a:t>50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9" action="ppaction://hlinksldjump"/>
                        </a:rPr>
                        <a:t>70</a:t>
                      </a:r>
                      <a:endParaRPr lang="ru-RU" sz="5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Герои древних </a:t>
                      </a:r>
                    </a:p>
                    <a:p>
                      <a:r>
                        <a:rPr lang="ru-RU" b="1" dirty="0" smtClean="0"/>
                        <a:t>мифов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0" action="ppaction://hlinksldjump"/>
                        </a:rPr>
                        <a:t>15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1" action="ppaction://hlinksldjump"/>
                        </a:rPr>
                        <a:t>30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2" action="ppaction://hlinksldjump"/>
                        </a:rPr>
                        <a:t>50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3" action="ppaction://hlinksldjump"/>
                        </a:rPr>
                        <a:t>70</a:t>
                      </a:r>
                      <a:endParaRPr lang="ru-RU" sz="5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4" action="ppaction://hlinksldjump"/>
                        </a:rPr>
                        <a:t>15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5" action="ppaction://hlinksldjump"/>
                        </a:rPr>
                        <a:t>30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6" action="ppaction://hlinksldjump"/>
                        </a:rPr>
                        <a:t>50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hlinkClick r:id="rId17" action="ppaction://hlinksldjump"/>
                        </a:rPr>
                        <a:t>70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>
            <a:hlinkClick r:id="rId18" action="ppaction://hlinksldjump"/>
          </p:cNvPr>
          <p:cNvSpPr/>
          <p:nvPr/>
        </p:nvSpPr>
        <p:spPr>
          <a:xfrm>
            <a:off x="683568" y="5674432"/>
            <a:ext cx="1440160" cy="778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РАУНД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8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Угадай элемент </a:t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15 </a:t>
            </a:r>
            <a:r>
              <a:rPr lang="ru-RU" sz="36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dirty="0" smtClean="0"/>
              <a:t> Сплав этого металла с медью – латунь – был получен намного раньше чем сам чистый металл. Почти половина мирового производства  этого металла идет на защиту стали от коррозии</a:t>
            </a:r>
          </a:p>
          <a:p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55776" y="5677002"/>
            <a:ext cx="172819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Цинк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7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Угадай элемент </a:t>
            </a:r>
            <a:br>
              <a:rPr lang="ru-RU" dirty="0"/>
            </a:br>
            <a:r>
              <a:rPr lang="ru-RU" sz="3600" dirty="0" smtClean="0">
                <a:solidFill>
                  <a:schemeClr val="tx1"/>
                </a:solidFill>
              </a:rPr>
              <a:t>30 </a:t>
            </a:r>
            <a:r>
              <a:rPr lang="ru-RU" sz="36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Император Наполеон </a:t>
            </a:r>
            <a:r>
              <a:rPr lang="en-US" sz="2800" dirty="0" smtClean="0"/>
              <a:t>III </a:t>
            </a:r>
            <a:r>
              <a:rPr lang="ru-RU" sz="2800" dirty="0" smtClean="0"/>
              <a:t> на банкете велел подать для почетных гостей приборы из очень дорогого серебристо-белого металла. А всем прочим гостям было обидно до слез: им пришлось пользоваться обычной золотой и серебряной посудой. Из чего были изготовлены приборы?</a:t>
            </a:r>
          </a:p>
          <a:p>
            <a:r>
              <a:rPr lang="ru-RU" dirty="0"/>
              <a:t> </a:t>
            </a:r>
            <a:r>
              <a:rPr lang="ru-RU" dirty="0" smtClean="0"/>
              <a:t>Ответ: 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79712" y="5132784"/>
            <a:ext cx="324036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Алюминий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2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Угадай элемент </a:t>
            </a:r>
            <a:br>
              <a:rPr lang="ru-RU" dirty="0"/>
            </a:br>
            <a:r>
              <a:rPr lang="ru-RU" sz="3600" dirty="0" smtClean="0">
                <a:solidFill>
                  <a:schemeClr val="tx1"/>
                </a:solidFill>
              </a:rPr>
              <a:t>50 </a:t>
            </a:r>
            <a:r>
              <a:rPr lang="ru-RU" sz="36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4300" dirty="0" smtClean="0"/>
              <a:t>Химический элемент, который алхимики считали связанным с Марсом. Этот элемент является составной частью гемоглобина, его недостаток приводит к анемии</a:t>
            </a:r>
          </a:p>
          <a:p>
            <a:r>
              <a:rPr lang="ru-RU" sz="4300" dirty="0"/>
              <a:t> </a:t>
            </a:r>
            <a:r>
              <a:rPr lang="ru-RU" sz="4300" dirty="0" smtClean="0"/>
              <a:t>Ответ: </a:t>
            </a:r>
            <a:endParaRPr lang="ru-RU" sz="43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71800" y="5589240"/>
            <a:ext cx="244827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Железо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2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ru-RU" dirty="0"/>
              <a:t>Угадай элемент </a:t>
            </a:r>
            <a:br>
              <a:rPr lang="ru-RU" dirty="0"/>
            </a:br>
            <a:r>
              <a:rPr lang="ru-RU" sz="3600" dirty="0" smtClean="0">
                <a:solidFill>
                  <a:schemeClr val="tx1"/>
                </a:solidFill>
              </a:rPr>
              <a:t>70 </a:t>
            </a:r>
            <a:r>
              <a:rPr lang="ru-RU" sz="36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/>
              <a:t>Элемент, входящий в состав всех органических соединений, имеет несколько аллотропных видоизменений, одно из которых – ценный минерал. </a:t>
            </a:r>
          </a:p>
          <a:p>
            <a:r>
              <a:rPr lang="ru-RU" sz="4000" dirty="0" smtClean="0"/>
              <a:t>Ответ:</a:t>
            </a:r>
            <a:endParaRPr lang="ru-RU" sz="40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55776" y="5307305"/>
            <a:ext cx="2592288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Углерод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Неметаллы</a:t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15 </a:t>
            </a:r>
            <a:r>
              <a:rPr lang="ru-RU" sz="40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/>
              <a:t>Какой элемент был назван по цвету его паров?</a:t>
            </a:r>
          </a:p>
          <a:p>
            <a:r>
              <a:rPr lang="ru-RU" sz="4400" dirty="0" smtClean="0"/>
              <a:t>Ответ: 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3645024"/>
            <a:ext cx="1296144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Йод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3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Неметаллы</a:t>
            </a:r>
            <a:br>
              <a:rPr lang="ru-RU" dirty="0"/>
            </a:br>
            <a:r>
              <a:rPr lang="ru-RU" sz="4000" dirty="0" smtClean="0">
                <a:solidFill>
                  <a:schemeClr val="tx1"/>
                </a:solidFill>
              </a:rPr>
              <a:t>30 </a:t>
            </a:r>
            <a:r>
              <a:rPr lang="ru-RU" sz="40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/>
              <a:t>Какой неметалл алхимики называли «желчью бога»?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Ответ: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3842919"/>
            <a:ext cx="1944216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Сера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Неметаллы</a:t>
            </a:r>
            <a:br>
              <a:rPr lang="ru-RU" dirty="0"/>
            </a:br>
            <a:r>
              <a:rPr lang="ru-RU" sz="4000" dirty="0" smtClean="0">
                <a:solidFill>
                  <a:schemeClr val="tx1"/>
                </a:solidFill>
              </a:rPr>
              <a:t>50 </a:t>
            </a:r>
            <a:r>
              <a:rPr lang="ru-RU" sz="40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Какой неметалл используют в производстве маргарина?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3848781"/>
            <a:ext cx="2592288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Водород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9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Неметаллы</a:t>
            </a:r>
            <a:br>
              <a:rPr lang="ru-RU" dirty="0"/>
            </a:br>
            <a:r>
              <a:rPr lang="ru-RU" sz="4000" dirty="0" smtClean="0">
                <a:solidFill>
                  <a:schemeClr val="tx1"/>
                </a:solidFill>
              </a:rPr>
              <a:t>70 </a:t>
            </a:r>
            <a:r>
              <a:rPr lang="ru-RU" sz="4000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Какой неметалл добавляют к свинцу при изготовлении охотничьей дроби? 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Ответ: 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4437112"/>
            <a:ext cx="244827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Мышьяк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3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Финал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Школа детективов</a:t>
            </a:r>
          </a:p>
          <a:p>
            <a:r>
              <a:rPr lang="ru-RU" sz="4800" dirty="0" smtClean="0"/>
              <a:t>Историческая справка</a:t>
            </a:r>
          </a:p>
          <a:p>
            <a:r>
              <a:rPr lang="ru-RU" sz="4800" dirty="0" smtClean="0"/>
              <a:t>Маска, я тебя знаю</a:t>
            </a:r>
            <a:endParaRPr lang="ru-RU" sz="4800" dirty="0"/>
          </a:p>
        </p:txBody>
      </p:sp>
      <p:pic>
        <p:nvPicPr>
          <p:cNvPr id="4" name="3017_svoya_igr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08304" y="600012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2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Финал</a:t>
            </a:r>
            <a:endParaRPr lang="ru-RU" sz="6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984850"/>
              </p:ext>
            </p:extLst>
          </p:nvPr>
        </p:nvGraphicFramePr>
        <p:xfrm>
          <a:off x="457200" y="1609725"/>
          <a:ext cx="7239000" cy="2286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82552"/>
                <a:gridCol w="1224136"/>
                <a:gridCol w="1368152"/>
                <a:gridCol w="131636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детективов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2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3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4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5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Историческая справка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6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7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8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9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Маска, я тебя знаю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0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1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2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3" action="ppaction://hlinksldjump"/>
                        </a:rPr>
                        <a:t>*</a:t>
                      </a:r>
                      <a:endParaRPr lang="ru-RU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Химия и медицина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15 очков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Каким химическим элементом богата морская капуста?</a:t>
            </a:r>
          </a:p>
          <a:p>
            <a:endParaRPr lang="ru-RU" sz="4000" dirty="0"/>
          </a:p>
          <a:p>
            <a:r>
              <a:rPr lang="ru-RU" sz="4000" dirty="0" smtClean="0"/>
              <a:t>Ответ: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4196862"/>
            <a:ext cx="1296144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Йод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Школа детективов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Не все </a:t>
            </a:r>
            <a:r>
              <a:rPr lang="ru-RU" sz="6600" dirty="0" err="1" smtClean="0"/>
              <a:t>аурум</a:t>
            </a:r>
            <a:r>
              <a:rPr lang="ru-RU" sz="6600" dirty="0" smtClean="0"/>
              <a:t>, что блестит</a:t>
            </a:r>
            <a:endParaRPr lang="ru-RU" sz="66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4191838"/>
            <a:ext cx="7344816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Не все золото, что блестит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Школа детективов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/>
              <a:t>Феррумный</a:t>
            </a:r>
            <a:r>
              <a:rPr lang="ru-RU" sz="7200" dirty="0" smtClean="0"/>
              <a:t> характер</a:t>
            </a:r>
          </a:p>
          <a:p>
            <a:endParaRPr lang="ru-RU" sz="72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4196862"/>
            <a:ext cx="532859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Железный характер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5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Школа детективов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Слово </a:t>
            </a:r>
            <a:r>
              <a:rPr lang="ru-RU" sz="6000" dirty="0" err="1" smtClean="0"/>
              <a:t>аргентум</a:t>
            </a:r>
            <a:r>
              <a:rPr lang="ru-RU" sz="6000" dirty="0" smtClean="0"/>
              <a:t>, а молчание – </a:t>
            </a:r>
            <a:r>
              <a:rPr lang="ru-RU" sz="6000" dirty="0" err="1" smtClean="0"/>
              <a:t>аурум</a:t>
            </a:r>
            <a:r>
              <a:rPr lang="ru-RU" sz="6000" dirty="0" smtClean="0"/>
              <a:t>!</a:t>
            </a:r>
            <a:endParaRPr lang="ru-RU" sz="60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7584" y="3933056"/>
            <a:ext cx="5400600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Слово серебро, а молчание золото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Школа детективов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Белый, как карбонат кальция</a:t>
            </a:r>
            <a:endParaRPr lang="ru-RU" sz="60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9672" y="4196862"/>
            <a:ext cx="424847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Белый, как мел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3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Какой металл в середине 18 века был любимым металлом испанских фальшивомонетчиков?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4797152"/>
            <a:ext cx="396044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Платина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4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Историческая справка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Какой из металлов древности символизировал сны, раны, грабежи?</a:t>
            </a:r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5307982"/>
            <a:ext cx="388843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Серебро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6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Историческая справка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Какой металл работал птичкой у фотографа? </a:t>
            </a:r>
            <a:endParaRPr lang="ru-RU" sz="48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4196862"/>
            <a:ext cx="3312368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Магний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Историческая справка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Какой элемент в средневековых книгах изображали фигуркой волка с открытой пастью?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9672" y="5307305"/>
            <a:ext cx="324036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Сурьма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9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239000" cy="1143000"/>
          </a:xfrm>
        </p:spPr>
        <p:txBody>
          <a:bodyPr/>
          <a:lstStyle/>
          <a:p>
            <a:r>
              <a:rPr lang="ru-RU" dirty="0" smtClean="0"/>
              <a:t>Маска, я тебя знаю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239000" cy="5472608"/>
          </a:xfrm>
        </p:spPr>
        <p:txBody>
          <a:bodyPr>
            <a:noAutofit/>
          </a:bodyPr>
          <a:lstStyle/>
          <a:p>
            <a:r>
              <a:rPr lang="ru-RU" sz="3200" dirty="0" smtClean="0"/>
              <a:t>Я красив с человеком очень давно. Я красив, больше всего мне идет желтый цвет. Меня легко повредить, так как характер у меня очень мягкий. Никто не может обойтись без меня, когда совершает покупки, строит храмы, запускает искусственные спутники Земли. Меня называют царем металлов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Ответ:</a:t>
            </a:r>
            <a:endParaRPr lang="ru-RU" sz="32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71800" y="5965846"/>
            <a:ext cx="2664296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Золото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4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Маска, я тебя знаю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Autofit/>
          </a:bodyPr>
          <a:lstStyle/>
          <a:p>
            <a:r>
              <a:rPr lang="ru-RU" sz="3600" dirty="0" smtClean="0"/>
              <a:t>Я не менее красив, чем золото! Мой род очень древни, ему примерно 7 тысяч лет. С моей помощью 5 тысяч лет назад соорудили пирамиду Хеопса. Из меня изготовили щит для героя Троянской войны Ахилла. </a:t>
            </a:r>
          </a:p>
          <a:p>
            <a:r>
              <a:rPr lang="ru-RU" sz="3600" dirty="0" smtClean="0"/>
              <a:t>Ответ:</a:t>
            </a:r>
            <a:endParaRPr lang="ru-RU" sz="36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83768" y="5877272"/>
            <a:ext cx="216024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Медь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0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Химия и медицина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30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Какой металл обладает бактерицидными свойствами?</a:t>
            </a:r>
          </a:p>
          <a:p>
            <a:endParaRPr lang="ru-RU" sz="4000" dirty="0"/>
          </a:p>
          <a:p>
            <a:r>
              <a:rPr lang="ru-RU" sz="4000" dirty="0" smtClean="0"/>
              <a:t>Ответ:</a:t>
            </a:r>
            <a:endParaRPr lang="ru-RU" sz="40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99792" y="4196862"/>
            <a:ext cx="252028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Серебро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Маска, я тебя знаю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В древности некоторый народы ценили меня больше, чем золото. Я и воин, и труженик. Без меня человек слаб и немощен! Мой покровитель – бог войны Марс</a:t>
            </a:r>
          </a:p>
          <a:p>
            <a:r>
              <a:rPr lang="ru-RU" sz="4000" dirty="0" smtClean="0"/>
              <a:t>Ответ: </a:t>
            </a:r>
            <a:endParaRPr lang="ru-RU" sz="40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55776" y="5656224"/>
            <a:ext cx="2304256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Железо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Маска, я тебя знаю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Во времена Древнего Рима меня широкого использовали для приготовления кухонной утвари, водопроводных труб, монет, гирь. В настоящее время меня используют в аккумуляторах</a:t>
            </a:r>
          </a:p>
          <a:p>
            <a:r>
              <a:rPr lang="ru-RU" sz="3600" dirty="0" smtClean="0"/>
              <a:t>Ответ: </a:t>
            </a:r>
            <a:endParaRPr lang="ru-RU" sz="36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67744" y="5589240"/>
            <a:ext cx="2664296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Свинец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3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Химия и медицина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50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Нехватка этого элемента в организме  вызывает болезнь щитовидной железы</a:t>
            </a:r>
          </a:p>
          <a:p>
            <a:r>
              <a:rPr lang="ru-RU" sz="4400" dirty="0" smtClean="0"/>
              <a:t>Ответ: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4437112"/>
            <a:ext cx="1296144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Йод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Химия и медицина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70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Ионы этого металла участвуют в поддержании постоянного осмотического давления биожидкости организма</a:t>
            </a:r>
          </a:p>
          <a:p>
            <a:r>
              <a:rPr lang="ru-RU" sz="4400" dirty="0" smtClean="0"/>
              <a:t>Ответ: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5157192"/>
            <a:ext cx="2376264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Натрий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6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Химия и биология</a:t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15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В название какого химического элемента входит название хвойного дерева?</a:t>
            </a:r>
          </a:p>
          <a:p>
            <a:r>
              <a:rPr lang="ru-RU" sz="4400" dirty="0" smtClean="0"/>
              <a:t>Ответ: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99792" y="4437112"/>
            <a:ext cx="2376264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Никель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8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Химия и биология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30 </a:t>
            </a:r>
            <a:r>
              <a:rPr lang="ru-RU" dirty="0">
                <a:solidFill>
                  <a:schemeClr val="tx1"/>
                </a:solidFill>
              </a:rPr>
              <a:t>очков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 название какого химического элемента входят названия двух животных?</a:t>
            </a:r>
          </a:p>
          <a:p>
            <a:r>
              <a:rPr lang="ru-RU" sz="4400" dirty="0" smtClean="0"/>
              <a:t>Ответ:</a:t>
            </a:r>
            <a:endParaRPr lang="ru-RU" sz="44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04248" y="5661248"/>
            <a:ext cx="86409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43808" y="4437112"/>
            <a:ext cx="252028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Мышьяк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5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5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512539"/>
      </a:hlink>
      <a:folHlink>
        <a:srgbClr val="FCBA8A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519</TotalTime>
  <Words>1101</Words>
  <Application>Microsoft Office PowerPoint</Application>
  <PresentationFormat>Экран (4:3)</PresentationFormat>
  <Paragraphs>249</Paragraphs>
  <Slides>51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Изящная</vt:lpstr>
      <vt:lpstr>Знатоки химии</vt:lpstr>
      <vt:lpstr>1 раунд</vt:lpstr>
      <vt:lpstr>1 раунд</vt:lpstr>
      <vt:lpstr>Химия и медицина 15 очков</vt:lpstr>
      <vt:lpstr>Химия и медицина 30 очков</vt:lpstr>
      <vt:lpstr>Химия и медицина 50 очков</vt:lpstr>
      <vt:lpstr>Химия и медицина 70 очков</vt:lpstr>
      <vt:lpstr>Химия и биология 15 очков</vt:lpstr>
      <vt:lpstr>Химия и биология 30 очков</vt:lpstr>
      <vt:lpstr>Химия и биология 50 очков</vt:lpstr>
      <vt:lpstr>Химия и биология 70 очков</vt:lpstr>
      <vt:lpstr>Герои древних мифов 15 очков</vt:lpstr>
      <vt:lpstr>Герои древних мифов 30 очков</vt:lpstr>
      <vt:lpstr>Герои древних мифов 50 очков</vt:lpstr>
      <vt:lpstr>Герои древних мифов 70 очков</vt:lpstr>
      <vt:lpstr>Металлы 15 очков</vt:lpstr>
      <vt:lpstr>Металлы 30 очков</vt:lpstr>
      <vt:lpstr>Металлы 50 очков</vt:lpstr>
      <vt:lpstr>Металлы 70 очков</vt:lpstr>
      <vt:lpstr>2 раунд</vt:lpstr>
      <vt:lpstr>2 раунд</vt:lpstr>
      <vt:lpstr>География открытий 15 очков</vt:lpstr>
      <vt:lpstr>География открытий  30 очков</vt:lpstr>
      <vt:lpstr>География открытий  50 очков</vt:lpstr>
      <vt:lpstr>География открытий  70 очков</vt:lpstr>
      <vt:lpstr>В честь ученых 15 очков</vt:lpstr>
      <vt:lpstr>В честь ученых 30 очков</vt:lpstr>
      <vt:lpstr>В честь ученых 50 очков</vt:lpstr>
      <vt:lpstr>В честь ученых 70 очков</vt:lpstr>
      <vt:lpstr>Угадай элемент  15 очков</vt:lpstr>
      <vt:lpstr>Угадай элемент  30 очков</vt:lpstr>
      <vt:lpstr>Угадай элемент  50 очков</vt:lpstr>
      <vt:lpstr>Угадай элемент  70 очков</vt:lpstr>
      <vt:lpstr>Неметаллы 15 очков</vt:lpstr>
      <vt:lpstr>Неметаллы 30 очков</vt:lpstr>
      <vt:lpstr>Неметаллы 50 очков</vt:lpstr>
      <vt:lpstr>Неметаллы 70 очков</vt:lpstr>
      <vt:lpstr>Финал</vt:lpstr>
      <vt:lpstr>Финал</vt:lpstr>
      <vt:lpstr>Школа детективов</vt:lpstr>
      <vt:lpstr>Школа детективов</vt:lpstr>
      <vt:lpstr>Школа детективов</vt:lpstr>
      <vt:lpstr>Школа детективов</vt:lpstr>
      <vt:lpstr>Историческая справка</vt:lpstr>
      <vt:lpstr>Историческая справка</vt:lpstr>
      <vt:lpstr>Историческая справка</vt:lpstr>
      <vt:lpstr>Историческая справка</vt:lpstr>
      <vt:lpstr>Маска, я тебя знаю </vt:lpstr>
      <vt:lpstr>Маска, я тебя знаю </vt:lpstr>
      <vt:lpstr>Маска, я тебя знаю </vt:lpstr>
      <vt:lpstr>Маска, я тебя знаю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Знатоки химии</dc:title>
  <dc:creator>Stanny</dc:creator>
  <cp:lastModifiedBy>Stanny</cp:lastModifiedBy>
  <cp:revision>25</cp:revision>
  <dcterms:created xsi:type="dcterms:W3CDTF">2013-01-27T10:37:54Z</dcterms:created>
  <dcterms:modified xsi:type="dcterms:W3CDTF">2013-01-27T19:22:33Z</dcterms:modified>
</cp:coreProperties>
</file>