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90" r:id="rId5"/>
    <p:sldId id="291" r:id="rId6"/>
    <p:sldId id="292" r:id="rId7"/>
    <p:sldId id="293" r:id="rId8"/>
    <p:sldId id="294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95" r:id="rId19"/>
    <p:sldId id="268" r:id="rId20"/>
    <p:sldId id="269" r:id="rId21"/>
    <p:sldId id="270" r:id="rId22"/>
    <p:sldId id="271" r:id="rId23"/>
    <p:sldId id="272" r:id="rId24"/>
    <p:sldId id="296" r:id="rId25"/>
    <p:sldId id="273" r:id="rId26"/>
    <p:sldId id="274" r:id="rId27"/>
    <p:sldId id="275" r:id="rId28"/>
    <p:sldId id="297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98" r:id="rId37"/>
    <p:sldId id="283" r:id="rId38"/>
    <p:sldId id="284" r:id="rId39"/>
    <p:sldId id="285" r:id="rId40"/>
    <p:sldId id="286" r:id="rId41"/>
    <p:sldId id="287" r:id="rId42"/>
    <p:sldId id="288" r:id="rId43"/>
    <p:sldId id="28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72;\Desktop\&#1085;&#1077;&#1076;&#1077;&#1083;&#1103;%20&#1093;&#1080;&#1084;&#1080;&#1080;\&#1086;&#1090;&#1082;&#1088;&#1099;&#1090;&#1099;&#1077;%20&#1091;&#1088;&#1086;&#1082;&#1080;\&#1084;&#1072;&#1090;&#1077;&#1088;&#1080;&#1072;&#1083;%20&#1082;%20&#1091;&#1088;&#1086;&#1082;&#1072;&#1084;%20&#1093;&#1080;&#1084;&#1080;&#1080;\Sb+%20Cl2=SbCl3-SbCl5%20&#1061;&#1083;&#1086;&#1088;&#1080;&#1076;&#1099;%20&#1089;&#1091;&#1088;&#1100;&#1084;&#1099;%20&#1080;&#1079;%20&#1093;&#1083;&#1086;&#1088;&#1072;%20&#1080;%20&#1089;&#1091;&#1088;&#1100;&#1084;&#1099;%20(1).mp4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Общая характеристика галогенов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228466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открытый урок по химии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9 классе</a:t>
            </a:r>
          </a:p>
          <a:p>
            <a:endParaRPr lang="ru-RU" dirty="0"/>
          </a:p>
          <a:p>
            <a:r>
              <a:rPr lang="ru-RU" dirty="0" smtClean="0"/>
              <a:t>Подготовила:  </a:t>
            </a:r>
            <a:r>
              <a:rPr lang="ru-RU" dirty="0" err="1" smtClean="0"/>
              <a:t>Выскребенцева</a:t>
            </a:r>
            <a:r>
              <a:rPr lang="ru-RU" dirty="0" smtClean="0"/>
              <a:t> С.В. учитель химии МБОУ СОШ №6</a:t>
            </a:r>
          </a:p>
          <a:p>
            <a:r>
              <a:rPr lang="ru-RU" dirty="0" smtClean="0"/>
              <a:t> ст. Октябрьской </a:t>
            </a:r>
            <a:endParaRPr lang="ru-RU" dirty="0"/>
          </a:p>
        </p:txBody>
      </p:sp>
      <p:pic>
        <p:nvPicPr>
          <p:cNvPr id="1026" name="Picture 2" descr="F:\картинки металлов и галогенов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00" r="4814" b="7612"/>
          <a:stretch/>
        </p:blipFill>
        <p:spPr bwMode="auto">
          <a:xfrm>
            <a:off x="0" y="122831"/>
            <a:ext cx="4572000" cy="2110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11028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Общая характеристика галогенов: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внешнем уровне 7 электронов;</a:t>
            </a:r>
          </a:p>
          <a:p>
            <a:r>
              <a:rPr lang="ru-RU" dirty="0" smtClean="0"/>
              <a:t>увеличивается радиус атомов;</a:t>
            </a:r>
          </a:p>
          <a:p>
            <a:r>
              <a:rPr lang="ru-RU" dirty="0"/>
              <a:t>о</a:t>
            </a:r>
            <a:r>
              <a:rPr lang="ru-RU" dirty="0" smtClean="0"/>
              <a:t>слабевают неметаллические свойства;</a:t>
            </a:r>
          </a:p>
          <a:p>
            <a:r>
              <a:rPr lang="ru-RU" dirty="0"/>
              <a:t>о</a:t>
            </a:r>
            <a:r>
              <a:rPr lang="ru-RU" dirty="0" smtClean="0"/>
              <a:t>кислительная способность уменьшается.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Фтор – самый сильный окислитель (с.о.-1)</a:t>
            </a:r>
          </a:p>
          <a:p>
            <a:pPr marL="0" indent="0">
              <a:buNone/>
            </a:pPr>
            <a:r>
              <a:rPr lang="ru-RU" dirty="0" smtClean="0"/>
              <a:t>У остальных: с.о. -1, +1, +3, +5, +7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971600" y="1988840"/>
            <a:ext cx="576064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68291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Галогены – простые вещества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latin typeface="Arial Black" panose="020B0A04020102020204" pitchFamily="34" charset="0"/>
              </a:rPr>
              <a:t>Фтор </a:t>
            </a:r>
            <a:r>
              <a:rPr lang="en-US" sz="3600" dirty="0" smtClean="0"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2</a:t>
            </a:r>
            <a:r>
              <a:rPr lang="en-US" sz="3600" dirty="0" smtClean="0">
                <a:latin typeface="Arial Black" panose="020B0A04020102020204" pitchFamily="34" charset="0"/>
              </a:rPr>
              <a:t> –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ядовитый газ светло-</a:t>
            </a:r>
          </a:p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желтого цвета с</a:t>
            </a:r>
          </a:p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 резким </a:t>
            </a:r>
          </a:p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раздражающим </a:t>
            </a:r>
          </a:p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запахом.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F:\картинки металлов и галогенов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97" t="61364" r="17045" b="11509"/>
          <a:stretch>
            <a:fillRect/>
          </a:stretch>
        </p:blipFill>
        <p:spPr bwMode="auto">
          <a:xfrm>
            <a:off x="5357818" y="3311638"/>
            <a:ext cx="2747615" cy="2403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746062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артинки металлов и галогенов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9706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металлов и галогенов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3003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картинки металлов и галогенов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1129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картинки металлов и галогенов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0411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картинки металлов и галогенов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2661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картинки металлов и галогенов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7975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Простые вещества -галогены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2. Хлор </a:t>
            </a:r>
            <a:r>
              <a:rPr lang="en-US" sz="4000" dirty="0" smtClean="0">
                <a:latin typeface="Arial Black" pitchFamily="34" charset="0"/>
              </a:rPr>
              <a:t>Cl</a:t>
            </a:r>
            <a:r>
              <a:rPr lang="en-US" sz="2000" dirty="0" smtClean="0">
                <a:latin typeface="Arial Black" pitchFamily="34" charset="0"/>
              </a:rPr>
              <a:t>2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–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желто-зеленый газ с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резким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удушливым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запахом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 descr="G:\картинки металлов и галогенов\img14.jpg"/>
          <p:cNvPicPr>
            <a:picLocks noChangeAspect="1" noChangeArrowheads="1"/>
          </p:cNvPicPr>
          <p:nvPr/>
        </p:nvPicPr>
        <p:blipFill>
          <a:blip r:embed="rId2"/>
          <a:srcRect l="45968" t="6466" r="15322" b="6249"/>
          <a:stretch>
            <a:fillRect/>
          </a:stretch>
        </p:blipFill>
        <p:spPr bwMode="auto">
          <a:xfrm>
            <a:off x="5857884" y="2714620"/>
            <a:ext cx="228601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картинки металлов и галогенов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6416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Цели урока: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Дать представления о галогенах на основании их сравнительной характеристики;</a:t>
            </a:r>
          </a:p>
          <a:p>
            <a:pPr algn="just"/>
            <a:r>
              <a:rPr lang="ru-RU" dirty="0" smtClean="0"/>
              <a:t>Рассмотреть простые вещества – галогены, их физические и химические свойства;</a:t>
            </a:r>
          </a:p>
          <a:p>
            <a:pPr algn="just"/>
            <a:r>
              <a:rPr lang="ru-RU" dirty="0" smtClean="0"/>
              <a:t>Продолжить формирование умения сравнивать свойства простых веществ.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87809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картинки металлов и галогенов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0870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картинки металлов и галогенов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6594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картинки металлов и галогенов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921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картинки металлов и галогенов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6229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Простые вещества - галогены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3. Бром </a:t>
            </a:r>
            <a:r>
              <a:rPr lang="en-US" sz="4000" dirty="0" smtClean="0">
                <a:latin typeface="Arial Black" pitchFamily="34" charset="0"/>
              </a:rPr>
              <a:t>Br</a:t>
            </a:r>
            <a:r>
              <a:rPr lang="en-US" sz="2000" dirty="0" smtClean="0">
                <a:latin typeface="Arial Black" pitchFamily="34" charset="0"/>
              </a:rPr>
              <a:t>2</a:t>
            </a:r>
            <a:r>
              <a:rPr lang="en-US" sz="4000" dirty="0" smtClean="0">
                <a:latin typeface="Arial Black" pitchFamily="34" charset="0"/>
              </a:rPr>
              <a:t> – </a:t>
            </a:r>
            <a:endParaRPr lang="ru-RU" sz="4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жидкость бурого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цвета со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зловонным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запахом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050" name="Picture 2" descr="G:\картинки металлов и галогенов\img15.jpg"/>
          <p:cNvPicPr>
            <a:picLocks noChangeAspect="1" noChangeArrowheads="1"/>
          </p:cNvPicPr>
          <p:nvPr/>
        </p:nvPicPr>
        <p:blipFill>
          <a:blip r:embed="rId2"/>
          <a:srcRect l="45968" t="22629" r="12903" b="22413"/>
          <a:stretch>
            <a:fillRect/>
          </a:stretch>
        </p:blipFill>
        <p:spPr bwMode="auto">
          <a:xfrm>
            <a:off x="5572132" y="3000372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картинки металлов и галогенов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2982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картинки металлов и галогенов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4658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картинки металлов и галогенов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7092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Простые вещества - галогены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4. Йод </a:t>
            </a:r>
            <a:r>
              <a:rPr lang="en-US" sz="4000" dirty="0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2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–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твердое вещество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черно-серого цвета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с металлическим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блеском и 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резким запахом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3074" name="Picture 2" descr="G:\картинки металлов и галогенов\img16.jpg"/>
          <p:cNvPicPr>
            <a:picLocks noChangeAspect="1" noChangeArrowheads="1"/>
          </p:cNvPicPr>
          <p:nvPr/>
        </p:nvPicPr>
        <p:blipFill>
          <a:blip r:embed="rId2"/>
          <a:srcRect l="50807" t="25862" r="3225" b="22413"/>
          <a:stretch>
            <a:fillRect/>
          </a:stretch>
        </p:blipFill>
        <p:spPr bwMode="auto">
          <a:xfrm>
            <a:off x="5857884" y="3500438"/>
            <a:ext cx="2500330" cy="2709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картинки металлов и галогенов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8146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6633"/>
            <a:ext cx="6965245" cy="15121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Проверка домашнего задания:</a:t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тестирование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latin typeface="Arial Black" panose="020B0A04020102020204" pitchFamily="34" charset="0"/>
              </a:rPr>
              <a:t>выписать номера свойств и характеристик для (1 варианта) металлов, для (2 варианта) неметаллов: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7525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Маленький радиус атомов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Большой радиус атомов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На внешнем уровне от 1 до 3 электронов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На внешнем уровне от 4 до 8 электронов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Ковкость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Металлический блеск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Газообразное агрегатное состояние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Пластичность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Различная окраска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Плохая электропроводность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Твердое агрегатное состояние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Хорошая теплопроводность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Хорошая электропроводность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Ярко выраженные восстановительные свойства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Ярко выраженные окислительные свойства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Аллотропия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96401852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картинки металлов и галогенов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903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картинки металлов и галогенов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0283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картинки металлов и галогенов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294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картинки металлов и галогенов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6998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:\картинки металлов и галогенов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5576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Химические свойства галогенов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Взаимодействие с простыми веществами:</a:t>
            </a:r>
          </a:p>
          <a:p>
            <a:pPr marL="514350" indent="-51435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а) с водородом Н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 </a:t>
            </a:r>
          </a:p>
          <a:p>
            <a:pPr marL="514350" indent="-51435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Н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+ Г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= 2НГ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endParaRPr lang="ru-RU" sz="28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б) с металлами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  <a:r>
              <a:rPr lang="en-US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 нагревании реагирует даже с </a:t>
            </a: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Au, Ag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и</a:t>
            </a: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Pt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11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Горение сурьмы в хлоре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Sb+ Cl2=SbCl3-SbCl5 Хлориды сурьмы из хлора и сурьмы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785926"/>
            <a:ext cx="6215106" cy="466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Химические свойства галогенов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2. Взаимодействие со сложными веществами: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а) с водой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2F</a:t>
            </a:r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+ 2H</a:t>
            </a:r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 = 4HF + O</a:t>
            </a:r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б) с галогенидами металлов </a:t>
            </a:r>
            <a:endParaRPr lang="en-US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Cl</a:t>
            </a:r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Arial"/>
              </a:rPr>
              <a:t>→ 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  <a:cs typeface="Arial"/>
              </a:rPr>
              <a:t>Br</a:t>
            </a:r>
            <a:r>
              <a:rPr lang="en-US" sz="1600" dirty="0" smtClean="0">
                <a:solidFill>
                  <a:srgbClr val="C00000"/>
                </a:solidFill>
                <a:latin typeface="Arial Black" pitchFamily="34" charset="0"/>
                <a:cs typeface="Arial"/>
              </a:rPr>
              <a:t>2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Arial"/>
              </a:rPr>
              <a:t>→ 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  <a:cs typeface="Arial"/>
              </a:rPr>
              <a:t>I</a:t>
            </a:r>
            <a:r>
              <a:rPr lang="en-US" sz="1600" dirty="0" smtClean="0">
                <a:solidFill>
                  <a:srgbClr val="C00000"/>
                </a:solidFill>
                <a:latin typeface="Arial Black" pitchFamily="34" charset="0"/>
                <a:cs typeface="Arial"/>
              </a:rPr>
              <a:t>2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Arial"/>
              </a:rPr>
              <a:t>окислительная способность уменьшается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42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картинки металлов и галогенов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1447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картинки металлов и галогенов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661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Правильные ответы:</a:t>
            </a:r>
            <a:br>
              <a:rPr lang="ru-RU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0070C0"/>
                </a:solidFill>
                <a:latin typeface="+mn-lt"/>
              </a:rPr>
              <a:t>для металлов характерно:</a:t>
            </a:r>
            <a:endParaRPr lang="ru-RU" sz="31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31013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Маленький радиус атомов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Большой радиус атомов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На внешнем уровне от 1 до 3 электронов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 внешнем уровне от 4 до 8 электронов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Ковкость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Металлический блеск</a:t>
            </a:r>
          </a:p>
          <a:p>
            <a:pPr marL="457200" indent="-457200">
              <a:buAutoNum type="arabicPeriod"/>
            </a:pPr>
            <a:r>
              <a:rPr lang="ru-RU" dirty="0" smtClean="0"/>
              <a:t>Газообразное агрегатное состояние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Пластичность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Различная окраска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Плохая электропроводность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Твердое агрегатное состояние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Хорошая теплопроводность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Хорошая электропроводность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Ярко выраженные восстановительные свойства</a:t>
            </a:r>
          </a:p>
          <a:p>
            <a:pPr marL="457200" indent="-457200">
              <a:buAutoNum type="arabicPeriod"/>
            </a:pPr>
            <a:r>
              <a:rPr lang="ru-RU" dirty="0" smtClean="0"/>
              <a:t>Ярко выраженные окислительные свойства</a:t>
            </a:r>
          </a:p>
          <a:p>
            <a:pPr marL="457200" indent="-457200">
              <a:buAutoNum type="arabicPeriod"/>
            </a:pPr>
            <a:r>
              <a:rPr lang="ru-RU" dirty="0" smtClean="0"/>
              <a:t>Аллотропия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F:\картинки металлов и галогенов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1618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F:\картинки металлов и галогенов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960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F:\картинки металлов и галогенов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6321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Домашнее задание: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Параграф 18, </a:t>
            </a:r>
          </a:p>
          <a:p>
            <a:r>
              <a:rPr lang="ru-RU" dirty="0" smtClean="0"/>
              <a:t>задания после параграфа 18 №4,5</a:t>
            </a:r>
          </a:p>
          <a:p>
            <a:r>
              <a:rPr lang="ru-RU" dirty="0" smtClean="0"/>
              <a:t>Параграф 20,</a:t>
            </a:r>
          </a:p>
          <a:p>
            <a:r>
              <a:rPr lang="ru-RU" dirty="0"/>
              <a:t>з</a:t>
            </a:r>
            <a:r>
              <a:rPr lang="ru-RU" dirty="0" smtClean="0"/>
              <a:t>адания после параграфа 20 №1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948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>Правильные ответы:</a:t>
            </a:r>
            <a:br>
              <a:rPr lang="ru-RU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для неметаллов характерно:</a:t>
            </a:r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23870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Маленький радиус атомов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Большой радиус атомов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 внешнем уровне от 1 до 3 электронов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На внешнем уровне от 4 до 8 электронов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 Ковкость</a:t>
            </a:r>
          </a:p>
          <a:p>
            <a:pPr marL="457200" indent="-457200">
              <a:buAutoNum type="arabicPeriod"/>
            </a:pPr>
            <a:r>
              <a:rPr lang="ru-RU" dirty="0" smtClean="0"/>
              <a:t>Металлический блеск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Газообразное агрегатное состояние</a:t>
            </a:r>
          </a:p>
          <a:p>
            <a:pPr marL="457200" indent="-457200">
              <a:buAutoNum type="arabicPeriod"/>
            </a:pPr>
            <a:r>
              <a:rPr lang="ru-RU" dirty="0" smtClean="0"/>
              <a:t>Пластичность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Различная окраска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Плохая электропроводность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Твердое агрегатное состояние</a:t>
            </a:r>
          </a:p>
          <a:p>
            <a:pPr marL="457200" indent="-457200">
              <a:buAutoNum type="arabicPeriod"/>
            </a:pPr>
            <a:r>
              <a:rPr lang="ru-RU" dirty="0" smtClean="0"/>
              <a:t>Хорошая теплопроводность</a:t>
            </a:r>
          </a:p>
          <a:p>
            <a:pPr marL="457200" indent="-457200">
              <a:buAutoNum type="arabicPeriod"/>
            </a:pPr>
            <a:r>
              <a:rPr lang="ru-RU" dirty="0" smtClean="0"/>
              <a:t>Хорошая электропроводность</a:t>
            </a:r>
          </a:p>
          <a:p>
            <a:pPr marL="457200" indent="-457200">
              <a:buAutoNum type="arabicPeriod"/>
            </a:pPr>
            <a:r>
              <a:rPr lang="ru-RU" dirty="0" smtClean="0"/>
              <a:t>Ярко выраженные восстановительные свойства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Ярко выраженные окислительные свойства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Аллотропия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Цепочка превращений: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500174"/>
            <a:ext cx="675229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000" dirty="0" smtClean="0"/>
              <a:t>Н</a:t>
            </a:r>
            <a:r>
              <a:rPr lang="ru-RU" sz="2000" dirty="0" smtClean="0"/>
              <a:t>2</a:t>
            </a:r>
            <a:r>
              <a:rPr lang="ru-RU" sz="4000" dirty="0" smtClean="0"/>
              <a:t> → </a:t>
            </a:r>
            <a:r>
              <a:rPr lang="en-US" sz="4000" dirty="0" err="1" smtClean="0"/>
              <a:t>NaH</a:t>
            </a:r>
            <a:r>
              <a:rPr lang="en-US" sz="4000" dirty="0" smtClean="0"/>
              <a:t> </a:t>
            </a:r>
            <a:r>
              <a:rPr lang="ru-RU" sz="4800" dirty="0" smtClean="0"/>
              <a:t>→</a:t>
            </a:r>
            <a:r>
              <a:rPr lang="ru-RU" sz="6000" dirty="0" smtClean="0"/>
              <a:t> </a:t>
            </a:r>
            <a:r>
              <a:rPr lang="ru-RU" sz="4000" dirty="0" smtClean="0"/>
              <a:t>Н</a:t>
            </a:r>
            <a:r>
              <a:rPr lang="ru-RU" sz="2800" dirty="0" smtClean="0"/>
              <a:t>2</a:t>
            </a:r>
            <a:r>
              <a:rPr lang="ru-RU" sz="4800" dirty="0" smtClean="0"/>
              <a:t> → </a:t>
            </a:r>
            <a:r>
              <a:rPr lang="en-US" sz="4000" dirty="0" err="1" smtClean="0"/>
              <a:t>HCl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             </a:t>
            </a:r>
            <a:r>
              <a:rPr lang="en-US" sz="4000" dirty="0" err="1" smtClean="0"/>
              <a:t>NaOH</a:t>
            </a:r>
            <a:r>
              <a:rPr lang="en-US" sz="4800" dirty="0" smtClean="0"/>
              <a:t> 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+ 2Na = 2NaH</a:t>
            </a:r>
          </a:p>
          <a:p>
            <a:pPr marL="457200" indent="-457200">
              <a:buAutoNum type="arabicParenR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Cl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2HCl</a:t>
            </a:r>
          </a:p>
          <a:p>
            <a:pPr marL="457200" indent="-457200">
              <a:buAutoNum type="arabicParenR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pPr marL="457200" indent="-457200"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2NaOH + 2Al + 6H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= 2Na[Al(OH)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 +3H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↑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6116" y="2357430"/>
            <a:ext cx="642942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643438" y="2357430"/>
            <a:ext cx="500066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№2 стр. 93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7929618" cy="46434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Дано:                                Решение:                                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V(</a:t>
            </a:r>
            <a:r>
              <a:rPr lang="ru-RU" dirty="0" smtClean="0"/>
              <a:t> </a:t>
            </a:r>
            <a:r>
              <a:rPr lang="ru-RU" dirty="0" err="1" smtClean="0"/>
              <a:t>возд</a:t>
            </a:r>
            <a:r>
              <a:rPr lang="ru-RU" dirty="0" smtClean="0"/>
              <a:t>.</a:t>
            </a:r>
            <a:r>
              <a:rPr lang="en-US" dirty="0" smtClean="0"/>
              <a:t>)=100</a:t>
            </a:r>
            <a:r>
              <a:rPr lang="ru-RU" dirty="0" smtClean="0"/>
              <a:t> л    </a:t>
            </a:r>
            <a:r>
              <a:rPr lang="en-US" dirty="0" smtClean="0"/>
              <a:t>V</a:t>
            </a:r>
            <a:r>
              <a:rPr lang="en-US" dirty="0" smtClean="0">
                <a:latin typeface="Arial"/>
                <a:cs typeface="Arial"/>
              </a:rPr>
              <a:t>(O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)=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en-US" dirty="0" smtClean="0"/>
              <a:t>V(</a:t>
            </a:r>
            <a:r>
              <a:rPr lang="ru-RU" dirty="0" smtClean="0"/>
              <a:t> </a:t>
            </a:r>
            <a:r>
              <a:rPr lang="ru-RU" dirty="0" err="1" smtClean="0"/>
              <a:t>возд</a:t>
            </a:r>
            <a:r>
              <a:rPr lang="ru-RU" dirty="0" smtClean="0"/>
              <a:t>.</a:t>
            </a:r>
            <a:r>
              <a:rPr lang="en-US" dirty="0" smtClean="0"/>
              <a:t>)</a:t>
            </a:r>
            <a:r>
              <a:rPr lang="ru-RU" dirty="0" smtClean="0"/>
              <a:t>*</a:t>
            </a:r>
            <a:r>
              <a:rPr lang="en-US" dirty="0" smtClean="0">
                <a:latin typeface="Arial"/>
                <a:cs typeface="Arial"/>
              </a:rPr>
              <a:t> ᵠ (O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)=</a:t>
            </a:r>
            <a:r>
              <a:rPr lang="ru-RU" dirty="0" smtClean="0">
                <a:latin typeface="Arial"/>
                <a:cs typeface="Arial"/>
              </a:rPr>
              <a:t> 100*0,21= </a:t>
            </a:r>
            <a:endParaRPr lang="en-US" dirty="0" smtClean="0"/>
          </a:p>
          <a:p>
            <a:pPr>
              <a:buNone/>
            </a:pPr>
            <a:r>
              <a:rPr lang="ru-RU" dirty="0" smtClean="0">
                <a:latin typeface="Arial"/>
                <a:cs typeface="Arial"/>
              </a:rPr>
              <a:t>   </a:t>
            </a:r>
            <a:r>
              <a:rPr lang="en-US" dirty="0" smtClean="0">
                <a:latin typeface="Arial"/>
                <a:cs typeface="Arial"/>
              </a:rPr>
              <a:t>ᵠ (O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)=21%</a:t>
            </a:r>
            <a:r>
              <a:rPr lang="ru-RU" dirty="0" smtClean="0">
                <a:latin typeface="Arial"/>
                <a:cs typeface="Arial"/>
              </a:rPr>
              <a:t>                                                       21 л.</a:t>
            </a: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ru-RU" dirty="0" smtClean="0">
                <a:latin typeface="Arial"/>
                <a:cs typeface="Arial"/>
              </a:rPr>
              <a:t>   </a:t>
            </a:r>
            <a:r>
              <a:rPr lang="el-GR" dirty="0" smtClean="0">
                <a:latin typeface="Arial"/>
                <a:cs typeface="Arial"/>
              </a:rPr>
              <a:t>ᵠ</a:t>
            </a:r>
            <a:r>
              <a:rPr lang="en-US" dirty="0" smtClean="0">
                <a:latin typeface="Arial"/>
                <a:cs typeface="Arial"/>
              </a:rPr>
              <a:t> (N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 =78%</a:t>
            </a:r>
            <a:r>
              <a:rPr lang="ru-RU" dirty="0" smtClean="0">
                <a:latin typeface="Arial"/>
                <a:cs typeface="Arial"/>
              </a:rPr>
              <a:t>          </a:t>
            </a:r>
            <a:r>
              <a:rPr lang="en-US" dirty="0" smtClean="0">
                <a:latin typeface="Arial"/>
                <a:cs typeface="Arial"/>
              </a:rPr>
              <a:t>n (O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)=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V/ </a:t>
            </a:r>
            <a:r>
              <a:rPr lang="en-US" dirty="0" err="1" smtClean="0">
                <a:latin typeface="Arial"/>
                <a:cs typeface="Arial"/>
              </a:rPr>
              <a:t>V</a:t>
            </a:r>
            <a:r>
              <a:rPr lang="en-US" sz="1400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 = 21</a:t>
            </a:r>
            <a:r>
              <a:rPr lang="ru-RU" dirty="0" smtClean="0">
                <a:latin typeface="Arial"/>
                <a:cs typeface="Arial"/>
              </a:rPr>
              <a:t>л / 22,4 л/моль =</a:t>
            </a: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ru-RU" dirty="0" smtClean="0">
                <a:latin typeface="Arial"/>
                <a:cs typeface="Arial"/>
              </a:rPr>
              <a:t>                                                          0,94 моль</a:t>
            </a: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ru-RU" dirty="0" smtClean="0">
                <a:latin typeface="Arial"/>
                <a:cs typeface="Arial"/>
              </a:rPr>
              <a:t>    </a:t>
            </a:r>
            <a:r>
              <a:rPr lang="en-US" dirty="0" smtClean="0">
                <a:latin typeface="Arial"/>
                <a:cs typeface="Arial"/>
              </a:rPr>
              <a:t>n (O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)=?</a:t>
            </a:r>
            <a:r>
              <a:rPr lang="ru-RU" dirty="0" smtClean="0">
                <a:latin typeface="Arial"/>
                <a:cs typeface="Arial"/>
              </a:rPr>
              <a:t>               </a:t>
            </a:r>
            <a:r>
              <a:rPr lang="en-US" dirty="0" smtClean="0">
                <a:latin typeface="Arial"/>
                <a:cs typeface="Arial"/>
              </a:rPr>
              <a:t>V(N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 </a:t>
            </a:r>
            <a:r>
              <a:rPr lang="ru-RU" dirty="0" smtClean="0">
                <a:latin typeface="Arial"/>
                <a:cs typeface="Arial"/>
              </a:rPr>
              <a:t>=</a:t>
            </a:r>
            <a:r>
              <a:rPr lang="en-US" dirty="0" smtClean="0">
                <a:latin typeface="Arial"/>
                <a:cs typeface="Arial"/>
              </a:rPr>
              <a:t> 100*0,78 = 78</a:t>
            </a:r>
            <a:r>
              <a:rPr lang="ru-RU" dirty="0" smtClean="0">
                <a:latin typeface="Arial"/>
                <a:cs typeface="Arial"/>
              </a:rPr>
              <a:t> л</a:t>
            </a: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ru-RU" dirty="0" smtClean="0">
                <a:latin typeface="Arial"/>
                <a:cs typeface="Arial"/>
              </a:rPr>
              <a:t>    </a:t>
            </a:r>
            <a:r>
              <a:rPr lang="en-US" dirty="0" smtClean="0">
                <a:latin typeface="Arial"/>
                <a:cs typeface="Arial"/>
              </a:rPr>
              <a:t>n (N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 =?</a:t>
            </a:r>
            <a:r>
              <a:rPr lang="ru-RU" dirty="0" smtClean="0">
                <a:latin typeface="Arial"/>
                <a:cs typeface="Arial"/>
              </a:rPr>
              <a:t>              </a:t>
            </a:r>
            <a:r>
              <a:rPr lang="en-US" dirty="0" smtClean="0">
                <a:latin typeface="Arial"/>
                <a:cs typeface="Arial"/>
              </a:rPr>
              <a:t>n (N</a:t>
            </a:r>
            <a:r>
              <a:rPr lang="en-US" sz="14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)=</a:t>
            </a:r>
            <a:r>
              <a:rPr lang="ru-RU" dirty="0" smtClean="0">
                <a:latin typeface="Arial"/>
                <a:cs typeface="Arial"/>
              </a:rPr>
              <a:t>78л / 22,4л/моль = 3,48моль</a:t>
            </a:r>
          </a:p>
          <a:p>
            <a:endParaRPr lang="ru-RU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ru-RU" dirty="0" smtClean="0">
                <a:latin typeface="Arial"/>
                <a:cs typeface="Arial"/>
              </a:rPr>
              <a:t>Ответ: 0,94 моль, 3,48 моль.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786" y="3571876"/>
            <a:ext cx="24288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858150" y="3428206"/>
            <a:ext cx="271464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№3 стр.103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786742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Дано:                             Решение: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m</a:t>
            </a:r>
            <a:r>
              <a:rPr lang="ru-RU" sz="1400" dirty="0" smtClean="0"/>
              <a:t>тех.</a:t>
            </a:r>
            <a:r>
              <a:rPr lang="en-US" dirty="0" smtClean="0"/>
              <a:t>(WO</a:t>
            </a:r>
            <a:r>
              <a:rPr lang="en-US" sz="1400" dirty="0" smtClean="0"/>
              <a:t>3</a:t>
            </a:r>
            <a:r>
              <a:rPr lang="en-US" dirty="0" smtClean="0"/>
              <a:t>) =928 </a:t>
            </a:r>
            <a:r>
              <a:rPr lang="ru-RU" dirty="0" smtClean="0"/>
              <a:t>кг     </a:t>
            </a:r>
            <a:r>
              <a:rPr lang="en-US" dirty="0" smtClean="0"/>
              <a:t>W</a:t>
            </a:r>
            <a:r>
              <a:rPr lang="ru-RU" dirty="0" smtClean="0"/>
              <a:t>(</a:t>
            </a:r>
            <a:r>
              <a:rPr lang="en-US" dirty="0" smtClean="0"/>
              <a:t>WO</a:t>
            </a:r>
            <a:r>
              <a:rPr lang="en-US" sz="14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 = 100%-25%=75%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W(</a:t>
            </a:r>
            <a:r>
              <a:rPr lang="ru-RU" dirty="0" err="1" smtClean="0"/>
              <a:t>примес</a:t>
            </a:r>
            <a:r>
              <a:rPr lang="ru-RU" dirty="0" smtClean="0"/>
              <a:t>.</a:t>
            </a:r>
            <a:r>
              <a:rPr lang="en-US" dirty="0" smtClean="0"/>
              <a:t>) = 25%</a:t>
            </a:r>
            <a:r>
              <a:rPr lang="ru-RU" dirty="0" smtClean="0"/>
              <a:t>    </a:t>
            </a:r>
            <a:r>
              <a:rPr lang="en-US" dirty="0" smtClean="0"/>
              <a:t>m (WO</a:t>
            </a:r>
            <a:r>
              <a:rPr lang="en-US" sz="1400" dirty="0" smtClean="0"/>
              <a:t>3</a:t>
            </a:r>
            <a:r>
              <a:rPr lang="en-US" dirty="0" smtClean="0"/>
              <a:t>) = m</a:t>
            </a:r>
            <a:r>
              <a:rPr lang="ru-RU" sz="1400" dirty="0" smtClean="0"/>
              <a:t>тех.</a:t>
            </a:r>
            <a:r>
              <a:rPr lang="en-US" dirty="0" smtClean="0"/>
              <a:t> *</a:t>
            </a:r>
            <a:r>
              <a:rPr lang="ru-RU" dirty="0" smtClean="0"/>
              <a:t> </a:t>
            </a:r>
            <a:r>
              <a:rPr lang="en-US" dirty="0" smtClean="0"/>
              <a:t>W (WO</a:t>
            </a:r>
            <a:r>
              <a:rPr lang="en-US" sz="14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 =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V(H</a:t>
            </a:r>
            <a:r>
              <a:rPr lang="en-US" sz="1400" dirty="0" smtClean="0"/>
              <a:t>2</a:t>
            </a:r>
            <a:r>
              <a:rPr lang="en-US" dirty="0" smtClean="0"/>
              <a:t>)=?</a:t>
            </a:r>
            <a:r>
              <a:rPr lang="ru-RU" dirty="0" smtClean="0"/>
              <a:t>                           928кг * 0,75 = 696 кг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n(W)=?</a:t>
            </a:r>
            <a:r>
              <a:rPr lang="ru-RU" dirty="0" smtClean="0"/>
              <a:t>                      </a:t>
            </a:r>
            <a:r>
              <a:rPr lang="en-US" dirty="0" smtClean="0"/>
              <a:t>n(WO</a:t>
            </a:r>
            <a:r>
              <a:rPr lang="en-US" sz="1400" dirty="0" smtClean="0"/>
              <a:t>3</a:t>
            </a:r>
            <a:r>
              <a:rPr lang="en-US" dirty="0" smtClean="0"/>
              <a:t>)=m/M=696</a:t>
            </a:r>
            <a:r>
              <a:rPr lang="ru-RU" dirty="0" smtClean="0"/>
              <a:t>кг</a:t>
            </a:r>
            <a:r>
              <a:rPr lang="en-US" dirty="0" smtClean="0"/>
              <a:t>/232</a:t>
            </a:r>
            <a:r>
              <a:rPr lang="ru-RU" dirty="0" smtClean="0"/>
              <a:t>кг/</a:t>
            </a:r>
            <a:r>
              <a:rPr lang="ru-RU" dirty="0" err="1" smtClean="0"/>
              <a:t>кмоль=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= 3 </a:t>
            </a:r>
            <a:r>
              <a:rPr lang="ru-RU" dirty="0" err="1" smtClean="0"/>
              <a:t>кмоль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en-US" dirty="0" smtClean="0"/>
              <a:t>WO</a:t>
            </a:r>
            <a:r>
              <a:rPr lang="en-US" sz="1400" dirty="0" smtClean="0"/>
              <a:t>3</a:t>
            </a:r>
            <a:r>
              <a:rPr lang="ru-RU" sz="1400" dirty="0" smtClean="0"/>
              <a:t>  </a:t>
            </a:r>
            <a:r>
              <a:rPr lang="ru-RU" dirty="0" smtClean="0"/>
              <a:t>+ 3Н</a:t>
            </a:r>
            <a:r>
              <a:rPr lang="ru-RU" sz="1400" dirty="0" smtClean="0"/>
              <a:t>2</a:t>
            </a:r>
            <a:r>
              <a:rPr lang="ru-RU" dirty="0" smtClean="0"/>
              <a:t> = </a:t>
            </a:r>
            <a:r>
              <a:rPr lang="en-US" dirty="0" smtClean="0"/>
              <a:t>W</a:t>
            </a:r>
            <a:r>
              <a:rPr lang="ru-RU" dirty="0" smtClean="0"/>
              <a:t> + 3Н</a:t>
            </a:r>
            <a:r>
              <a:rPr lang="ru-RU" sz="1400" dirty="0" smtClean="0"/>
              <a:t>2</a:t>
            </a:r>
            <a:r>
              <a:rPr lang="ru-RU" dirty="0" smtClean="0"/>
              <a:t>О</a:t>
            </a:r>
          </a:p>
          <a:p>
            <a:pPr>
              <a:buNone/>
            </a:pPr>
            <a:r>
              <a:rPr lang="ru-RU" sz="1800" dirty="0" smtClean="0"/>
              <a:t>             1 моль    3моль   1моль</a:t>
            </a:r>
          </a:p>
          <a:p>
            <a:pPr>
              <a:buNone/>
            </a:pPr>
            <a:r>
              <a:rPr lang="ru-RU" sz="1800" dirty="0" smtClean="0"/>
              <a:t>            3 </a:t>
            </a:r>
            <a:r>
              <a:rPr lang="ru-RU" sz="1800" dirty="0" err="1" smtClean="0"/>
              <a:t>кмоль</a:t>
            </a:r>
            <a:r>
              <a:rPr lang="ru-RU" sz="1800" dirty="0" smtClean="0"/>
              <a:t>    9 </a:t>
            </a:r>
            <a:r>
              <a:rPr lang="ru-RU" sz="1800" dirty="0" err="1" smtClean="0"/>
              <a:t>кмоль</a:t>
            </a:r>
            <a:r>
              <a:rPr lang="ru-RU" sz="1800" dirty="0" smtClean="0"/>
              <a:t> </a:t>
            </a:r>
            <a:r>
              <a:rPr lang="ru-RU" sz="1800" u="sng" dirty="0" smtClean="0">
                <a:solidFill>
                  <a:srgbClr val="FF0000"/>
                </a:solidFill>
              </a:rPr>
              <a:t>3 </a:t>
            </a:r>
            <a:r>
              <a:rPr lang="ru-RU" sz="1800" u="sng" dirty="0" err="1" smtClean="0">
                <a:solidFill>
                  <a:srgbClr val="FF0000"/>
                </a:solidFill>
              </a:rPr>
              <a:t>кмоль</a:t>
            </a:r>
            <a:endParaRPr lang="ru-RU" sz="18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V(H</a:t>
            </a:r>
            <a:r>
              <a:rPr lang="en-US" sz="1400" dirty="0" smtClean="0"/>
              <a:t>2</a:t>
            </a:r>
            <a:r>
              <a:rPr lang="en-US" dirty="0" smtClean="0"/>
              <a:t>)=</a:t>
            </a:r>
            <a:r>
              <a:rPr lang="ru-RU" dirty="0" smtClean="0"/>
              <a:t> </a:t>
            </a:r>
            <a:r>
              <a:rPr lang="en-US" dirty="0" err="1" smtClean="0"/>
              <a:t>nV</a:t>
            </a:r>
            <a:r>
              <a:rPr lang="en-US" sz="1400" dirty="0" err="1" smtClean="0"/>
              <a:t>m</a:t>
            </a:r>
            <a:r>
              <a:rPr lang="en-US" dirty="0" smtClean="0"/>
              <a:t> = 9</a:t>
            </a:r>
            <a:r>
              <a:rPr lang="ru-RU" dirty="0" smtClean="0"/>
              <a:t> </a:t>
            </a:r>
            <a:r>
              <a:rPr lang="ru-RU" dirty="0" err="1" smtClean="0"/>
              <a:t>кмоль</a:t>
            </a:r>
            <a:r>
              <a:rPr lang="ru-RU" dirty="0" smtClean="0"/>
              <a:t> * 22,4 м3/</a:t>
            </a:r>
            <a:r>
              <a:rPr lang="ru-RU" dirty="0" err="1" smtClean="0"/>
              <a:t>кмоль</a:t>
            </a:r>
            <a:r>
              <a:rPr lang="ru-RU" dirty="0" smtClean="0"/>
              <a:t> = </a:t>
            </a:r>
            <a:r>
              <a:rPr lang="ru-RU" u="sng" dirty="0" smtClean="0">
                <a:solidFill>
                  <a:srgbClr val="FF0000"/>
                </a:solidFill>
              </a:rPr>
              <a:t>201,6 м3</a:t>
            </a:r>
          </a:p>
          <a:p>
            <a:pPr>
              <a:buNone/>
            </a:pPr>
            <a:r>
              <a:rPr lang="ru-RU" dirty="0" smtClean="0"/>
              <a:t>Ответ: 201,6 м3, 3 </a:t>
            </a:r>
            <a:r>
              <a:rPr lang="ru-RU" dirty="0" err="1" smtClean="0"/>
              <a:t>кмоль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sz="1800" u="sng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786" y="3071810"/>
            <a:ext cx="27860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536017" y="2964653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Изучение нового материала: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latin typeface="Arial Black" panose="020B0A04020102020204" pitchFamily="34" charset="0"/>
              </a:rPr>
              <a:t>Положение в ПСХЭ и строение атомов:   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VII </a:t>
            </a: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группа главная подгруппа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Администратор\Pictures\Безымянный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0" t="16307" r="15172" b="12616"/>
          <a:stretch/>
        </p:blipFill>
        <p:spPr bwMode="auto">
          <a:xfrm>
            <a:off x="1763688" y="3429000"/>
            <a:ext cx="5832648" cy="297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14277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369</TotalTime>
  <Words>719</Words>
  <Application>Microsoft Office PowerPoint</Application>
  <PresentationFormat>Экран (4:3)</PresentationFormat>
  <Paragraphs>151</Paragraphs>
  <Slides>43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Кнопка</vt:lpstr>
      <vt:lpstr>Общая характеристика галогенов</vt:lpstr>
      <vt:lpstr>Цели урока:</vt:lpstr>
      <vt:lpstr>Проверка домашнего задания: тестирование выписать номера свойств и характеристик для (1 варианта) металлов, для (2 варианта) неметаллов:</vt:lpstr>
      <vt:lpstr>Правильные ответы: для металлов характерно:</vt:lpstr>
      <vt:lpstr>Правильные ответы: для неметаллов характерно:</vt:lpstr>
      <vt:lpstr>Цепочка превращений:</vt:lpstr>
      <vt:lpstr>Задача №2 стр. 93</vt:lpstr>
      <vt:lpstr>Задача №3 стр.103</vt:lpstr>
      <vt:lpstr>Изучение нового материала:</vt:lpstr>
      <vt:lpstr>Общая характеристика галогенов:</vt:lpstr>
      <vt:lpstr>Галогены – простые вещества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Простые вещества -галогены</vt:lpstr>
      <vt:lpstr>Слайд 19</vt:lpstr>
      <vt:lpstr>Слайд 20</vt:lpstr>
      <vt:lpstr>Слайд 21</vt:lpstr>
      <vt:lpstr>Слайд 22</vt:lpstr>
      <vt:lpstr>Слайд 23</vt:lpstr>
      <vt:lpstr>Простые вещества - галогены</vt:lpstr>
      <vt:lpstr>Слайд 25</vt:lpstr>
      <vt:lpstr>Слайд 26</vt:lpstr>
      <vt:lpstr>Слайд 27</vt:lpstr>
      <vt:lpstr>Простые вещества - галогены</vt:lpstr>
      <vt:lpstr>Слайд 29</vt:lpstr>
      <vt:lpstr>Слайд 30</vt:lpstr>
      <vt:lpstr>Слайд 31</vt:lpstr>
      <vt:lpstr>Слайд 32</vt:lpstr>
      <vt:lpstr>Слайд 33</vt:lpstr>
      <vt:lpstr>Слайд 34</vt:lpstr>
      <vt:lpstr>Химические свойства галогенов</vt:lpstr>
      <vt:lpstr>Горение сурьмы в хлоре</vt:lpstr>
      <vt:lpstr>Химические свойства галогенов</vt:lpstr>
      <vt:lpstr>Слайд 38</vt:lpstr>
      <vt:lpstr>Слайд 39</vt:lpstr>
      <vt:lpstr>Слайд 40</vt:lpstr>
      <vt:lpstr>Слайд 41</vt:lpstr>
      <vt:lpstr>Слайд 42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галогенов</dc:title>
  <dc:creator>Администратор</dc:creator>
  <cp:lastModifiedBy>Света</cp:lastModifiedBy>
  <cp:revision>30</cp:revision>
  <dcterms:created xsi:type="dcterms:W3CDTF">2013-11-26T14:26:59Z</dcterms:created>
  <dcterms:modified xsi:type="dcterms:W3CDTF">2013-11-30T12:57:43Z</dcterms:modified>
</cp:coreProperties>
</file>