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73A-9438-4E70-A6BE-38B36E500F4F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CFBA-70F0-4125-9285-F99E7F74E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03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73A-9438-4E70-A6BE-38B36E500F4F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CFBA-70F0-4125-9285-F99E7F74E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19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73A-9438-4E70-A6BE-38B36E500F4F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CFBA-70F0-4125-9285-F99E7F74E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60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73A-9438-4E70-A6BE-38B36E500F4F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CFBA-70F0-4125-9285-F99E7F74E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33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73A-9438-4E70-A6BE-38B36E500F4F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CFBA-70F0-4125-9285-F99E7F74E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3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73A-9438-4E70-A6BE-38B36E500F4F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CFBA-70F0-4125-9285-F99E7F74E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60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73A-9438-4E70-A6BE-38B36E500F4F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CFBA-70F0-4125-9285-F99E7F74E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58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73A-9438-4E70-A6BE-38B36E500F4F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CFBA-70F0-4125-9285-F99E7F74E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73A-9438-4E70-A6BE-38B36E500F4F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CFBA-70F0-4125-9285-F99E7F74E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13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73A-9438-4E70-A6BE-38B36E500F4F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CFBA-70F0-4125-9285-F99E7F74E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68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73A-9438-4E70-A6BE-38B36E500F4F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CFBA-70F0-4125-9285-F99E7F74E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99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2F73A-9438-4E70-A6BE-38B36E500F4F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CCFBA-70F0-4125-9285-F99E7F74E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41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Урок-обобщение по теме 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6400800" cy="18497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МЕТАЛЛЫ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77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ВОПРОСЫ ДЛЯ ПОВТОРЕНИЯ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1. Расположение металлов в ПС</a:t>
            </a:r>
          </a:p>
          <a:p>
            <a:r>
              <a:rPr lang="ru-RU" dirty="0" smtClean="0"/>
              <a:t>2. Общие физические свойства металлов</a:t>
            </a:r>
          </a:p>
          <a:p>
            <a:r>
              <a:rPr lang="ru-RU" dirty="0" smtClean="0"/>
              <a:t>3. С чем металлы вступают во взаимодействие (основные химические свойства)</a:t>
            </a:r>
          </a:p>
          <a:p>
            <a:r>
              <a:rPr lang="ru-RU" dirty="0" smtClean="0"/>
              <a:t>4. Как получают металлы? Основные природные источники металлов?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90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ВОПРОСЫ ДЛЯ ПОВТОРЕНИЯ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5. Сплавы: определение, классификация, применение</a:t>
            </a:r>
          </a:p>
          <a:p>
            <a:r>
              <a:rPr lang="ru-RU" dirty="0" smtClean="0"/>
              <a:t>6. Что такое коррозия?</a:t>
            </a:r>
          </a:p>
          <a:p>
            <a:r>
              <a:rPr lang="ru-RU" dirty="0" smtClean="0"/>
              <a:t>7. Щелочные металлы: их положение в ПС, особенности строения и физические свойства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Шелочноземельные</a:t>
            </a:r>
            <a:r>
              <a:rPr lang="ru-RU" dirty="0" smtClean="0"/>
              <a:t> металлы: </a:t>
            </a:r>
            <a:r>
              <a:rPr lang="ru-RU" dirty="0" smtClean="0"/>
              <a:t>их положение в ПС, особенности строения и физические свойства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61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Соединения щелочных и щелочноземельных металлов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Как называют гидроксиды этих металлов?</a:t>
            </a:r>
          </a:p>
          <a:p>
            <a:r>
              <a:rPr lang="ru-RU" dirty="0" smtClean="0"/>
              <a:t>Какой индикатор используют для определения щелочной среды? Как изменяется окраска?</a:t>
            </a:r>
          </a:p>
          <a:p>
            <a:r>
              <a:rPr lang="ru-RU" dirty="0" smtClean="0"/>
              <a:t>В какой цвет окрашивают ионы ЩМ и ЩЗМ пламя горелки?</a:t>
            </a:r>
          </a:p>
          <a:p>
            <a:r>
              <a:rPr lang="ru-RU" dirty="0" smtClean="0"/>
              <a:t>Какие природные минералы, содержащие ЩМ и ЩЗМ вам известны? Перечислите их.</a:t>
            </a:r>
          </a:p>
          <a:p>
            <a:r>
              <a:rPr lang="ru-RU" dirty="0" smtClean="0"/>
              <a:t>Охарактеризуйте биологическую роль калия и натрия; магния и кальция.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52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Основные химические свойства металлов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Закончить уравнения реакций:</a:t>
            </a:r>
          </a:p>
          <a:p>
            <a:r>
              <a:rPr lang="en-US" sz="5400" dirty="0" smtClean="0"/>
              <a:t>Li + O</a:t>
            </a:r>
            <a:r>
              <a:rPr lang="en-US" sz="4000" dirty="0" smtClean="0"/>
              <a:t>2 </a:t>
            </a:r>
            <a:r>
              <a:rPr lang="ru-RU" sz="5400" dirty="0" smtClean="0">
                <a:latin typeface="Calibri"/>
                <a:cs typeface="Calibri"/>
              </a:rPr>
              <a:t>→</a:t>
            </a:r>
            <a:endParaRPr lang="en-US" sz="5400" dirty="0" smtClean="0">
              <a:latin typeface="Calibri"/>
              <a:cs typeface="Calibri"/>
            </a:endParaRPr>
          </a:p>
          <a:p>
            <a:r>
              <a:rPr lang="en-US" sz="5400" dirty="0" smtClean="0"/>
              <a:t>Na + O</a:t>
            </a:r>
            <a:r>
              <a:rPr lang="en-US" sz="4000" dirty="0" smtClean="0"/>
              <a:t>2</a:t>
            </a:r>
            <a:r>
              <a:rPr lang="en-US" sz="5400" dirty="0" smtClean="0">
                <a:latin typeface="Calibri"/>
                <a:cs typeface="Calibri"/>
              </a:rPr>
              <a:t>→</a:t>
            </a:r>
          </a:p>
          <a:p>
            <a:r>
              <a:rPr lang="en-US" sz="5400" dirty="0" smtClean="0">
                <a:latin typeface="Calibri"/>
                <a:cs typeface="Calibri"/>
              </a:rPr>
              <a:t>K + H</a:t>
            </a:r>
            <a:r>
              <a:rPr lang="en-US" sz="4000" dirty="0" smtClean="0">
                <a:latin typeface="Calibri"/>
                <a:cs typeface="Calibri"/>
              </a:rPr>
              <a:t>2</a:t>
            </a:r>
            <a:r>
              <a:rPr lang="en-US" sz="5400" dirty="0" smtClean="0">
                <a:latin typeface="Calibri"/>
                <a:cs typeface="Calibri"/>
              </a:rPr>
              <a:t>O→</a:t>
            </a:r>
          </a:p>
          <a:p>
            <a:r>
              <a:rPr lang="en-US" sz="5400" dirty="0" err="1" smtClean="0">
                <a:latin typeface="Calibri"/>
                <a:cs typeface="Calibri"/>
              </a:rPr>
              <a:t>Ca</a:t>
            </a:r>
            <a:r>
              <a:rPr lang="en-US" sz="5400" dirty="0" smtClean="0">
                <a:latin typeface="Calibri"/>
                <a:cs typeface="Calibri"/>
              </a:rPr>
              <a:t> + H</a:t>
            </a:r>
            <a:r>
              <a:rPr lang="en-US" sz="4400" dirty="0" smtClean="0">
                <a:latin typeface="Calibri"/>
                <a:cs typeface="Calibri"/>
              </a:rPr>
              <a:t>2</a:t>
            </a:r>
            <a:r>
              <a:rPr lang="en-US" sz="5400" dirty="0" smtClean="0">
                <a:latin typeface="Calibri"/>
                <a:cs typeface="Calibri"/>
              </a:rPr>
              <a:t>O→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0508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Основные химические свойства металлов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69950" lvl="8" indent="-685800"/>
            <a:r>
              <a:rPr lang="en-US" sz="5400" dirty="0" smtClean="0"/>
              <a:t>Mg  + H</a:t>
            </a:r>
            <a:r>
              <a:rPr lang="en-US" sz="4000" dirty="0" smtClean="0"/>
              <a:t>2</a:t>
            </a:r>
            <a:r>
              <a:rPr lang="en-US" sz="5400" dirty="0" smtClean="0"/>
              <a:t>O </a:t>
            </a:r>
            <a:r>
              <a:rPr lang="en-US" sz="5400" dirty="0" smtClean="0">
                <a:latin typeface="Calibri"/>
                <a:cs typeface="Calibri"/>
              </a:rPr>
              <a:t>→</a:t>
            </a:r>
          </a:p>
          <a:p>
            <a:pPr marL="869950" lvl="8" indent="-685800"/>
            <a:r>
              <a:rPr lang="en-US" sz="5400" dirty="0" smtClean="0">
                <a:latin typeface="Calibri"/>
                <a:cs typeface="Calibri"/>
              </a:rPr>
              <a:t>Li</a:t>
            </a:r>
            <a:r>
              <a:rPr lang="en-US" sz="4400" dirty="0" smtClean="0">
                <a:latin typeface="Calibri"/>
                <a:cs typeface="Calibri"/>
              </a:rPr>
              <a:t>2</a:t>
            </a:r>
            <a:r>
              <a:rPr lang="en-US" sz="5400" dirty="0" smtClean="0">
                <a:latin typeface="Calibri"/>
                <a:cs typeface="Calibri"/>
              </a:rPr>
              <a:t>O + H</a:t>
            </a:r>
            <a:r>
              <a:rPr lang="en-US" sz="4400" dirty="0" smtClean="0">
                <a:latin typeface="Calibri"/>
                <a:cs typeface="Calibri"/>
              </a:rPr>
              <a:t>2</a:t>
            </a:r>
            <a:r>
              <a:rPr lang="en-US" sz="5400" dirty="0" smtClean="0">
                <a:latin typeface="Calibri"/>
                <a:cs typeface="Calibri"/>
              </a:rPr>
              <a:t>O→</a:t>
            </a:r>
          </a:p>
          <a:p>
            <a:pPr marL="869950" lvl="8" indent="-685800"/>
            <a:r>
              <a:rPr lang="en-US" sz="5400" dirty="0" err="1" smtClean="0">
                <a:latin typeface="Calibri"/>
                <a:cs typeface="Calibri"/>
              </a:rPr>
              <a:t>BaO</a:t>
            </a:r>
            <a:r>
              <a:rPr lang="en-US" sz="5400" dirty="0" smtClean="0">
                <a:latin typeface="Calibri"/>
                <a:cs typeface="Calibri"/>
              </a:rPr>
              <a:t> + H</a:t>
            </a:r>
            <a:r>
              <a:rPr lang="en-US" sz="4400" dirty="0" smtClean="0">
                <a:latin typeface="Calibri"/>
                <a:cs typeface="Calibri"/>
              </a:rPr>
              <a:t>2</a:t>
            </a:r>
            <a:r>
              <a:rPr lang="en-US" sz="5400" dirty="0" smtClean="0">
                <a:latin typeface="Calibri"/>
                <a:cs typeface="Calibri"/>
              </a:rPr>
              <a:t>O→</a:t>
            </a:r>
          </a:p>
          <a:p>
            <a:pPr marL="869950" lvl="8" indent="-685800"/>
            <a:r>
              <a:rPr lang="en-US" sz="5400" dirty="0" smtClean="0">
                <a:latin typeface="Calibri"/>
                <a:cs typeface="Calibri"/>
              </a:rPr>
              <a:t>Ca+H</a:t>
            </a:r>
            <a:r>
              <a:rPr lang="en-US" sz="4400" dirty="0" smtClean="0">
                <a:latin typeface="Calibri"/>
                <a:cs typeface="Calibri"/>
              </a:rPr>
              <a:t>2</a:t>
            </a:r>
            <a:r>
              <a:rPr lang="en-US" sz="5400" dirty="0" smtClean="0">
                <a:latin typeface="Calibri"/>
                <a:cs typeface="Calibri"/>
              </a:rPr>
              <a:t> →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58531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Основные химические свойства металлов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5400" dirty="0" smtClean="0"/>
              <a:t>Mg + P </a:t>
            </a:r>
            <a:r>
              <a:rPr lang="en-US" sz="5400" dirty="0" smtClean="0">
                <a:latin typeface="Calibri"/>
                <a:cs typeface="Calibri"/>
              </a:rPr>
              <a:t>→</a:t>
            </a:r>
            <a:endParaRPr lang="en-US" sz="5400" dirty="0" smtClean="0"/>
          </a:p>
          <a:p>
            <a:r>
              <a:rPr lang="en-US" sz="5400" dirty="0" smtClean="0"/>
              <a:t>K+S</a:t>
            </a:r>
            <a:r>
              <a:rPr lang="en-US" sz="5400" dirty="0" smtClean="0">
                <a:latin typeface="Calibri"/>
                <a:cs typeface="Calibri"/>
              </a:rPr>
              <a:t>→</a:t>
            </a:r>
            <a:endParaRPr lang="en-US" sz="5400" dirty="0" smtClean="0"/>
          </a:p>
          <a:p>
            <a:r>
              <a:rPr lang="en-US" sz="5400" dirty="0" err="1" smtClean="0"/>
              <a:t>Ca</a:t>
            </a:r>
            <a:r>
              <a:rPr lang="en-US" sz="5400" dirty="0" smtClean="0"/>
              <a:t> + Cl</a:t>
            </a:r>
            <a:r>
              <a:rPr lang="en-US" sz="4000" dirty="0" smtClean="0"/>
              <a:t>2</a:t>
            </a:r>
            <a:r>
              <a:rPr lang="en-US" sz="4000" dirty="0" smtClean="0">
                <a:latin typeface="Calibri"/>
                <a:cs typeface="Calibri"/>
              </a:rPr>
              <a:t>→</a:t>
            </a:r>
            <a:endParaRPr lang="en-US" sz="4000" dirty="0" smtClean="0"/>
          </a:p>
          <a:p>
            <a:r>
              <a:rPr lang="en-US" sz="5400" dirty="0" err="1" smtClean="0"/>
              <a:t>Ca</a:t>
            </a:r>
            <a:r>
              <a:rPr lang="en-US" sz="5400" dirty="0" smtClean="0"/>
              <a:t>+ Nb</a:t>
            </a:r>
            <a:r>
              <a:rPr lang="en-US" sz="4000" dirty="0" smtClean="0"/>
              <a:t>2</a:t>
            </a:r>
            <a:r>
              <a:rPr lang="en-US" sz="5400" dirty="0" smtClean="0"/>
              <a:t>O</a:t>
            </a:r>
            <a:r>
              <a:rPr lang="en-US" sz="4000" dirty="0" smtClean="0"/>
              <a:t>5</a:t>
            </a:r>
            <a:r>
              <a:rPr lang="en-US" sz="4000" dirty="0" smtClean="0">
                <a:latin typeface="Calibri"/>
                <a:cs typeface="Calibri"/>
              </a:rPr>
              <a:t>→</a:t>
            </a:r>
            <a:endParaRPr lang="en-US" sz="4000" dirty="0" smtClean="0"/>
          </a:p>
          <a:p>
            <a:r>
              <a:rPr lang="en-US" sz="5400" dirty="0" smtClean="0"/>
              <a:t>Mg + TiO</a:t>
            </a:r>
            <a:r>
              <a:rPr lang="en-US" sz="4000" dirty="0" smtClean="0"/>
              <a:t>2</a:t>
            </a:r>
            <a:r>
              <a:rPr lang="en-US" sz="4000" dirty="0" smtClean="0">
                <a:latin typeface="Calibri"/>
                <a:cs typeface="Calibri"/>
              </a:rPr>
              <a:t>→</a:t>
            </a:r>
            <a:endParaRPr lang="en-US" sz="4000" dirty="0" smtClean="0"/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7169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Основные химические свойства металлов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Осуществить цепочки превращений:</a:t>
            </a:r>
          </a:p>
          <a:p>
            <a:pPr marL="0" indent="0">
              <a:buNone/>
            </a:pPr>
            <a:r>
              <a:rPr lang="en-US" sz="4400" dirty="0" smtClean="0"/>
              <a:t>Na</a:t>
            </a:r>
            <a:r>
              <a:rPr lang="en-US" sz="4400" dirty="0" smtClean="0">
                <a:latin typeface="Calibri"/>
                <a:cs typeface="Calibri"/>
              </a:rPr>
              <a:t>→</a:t>
            </a:r>
            <a:r>
              <a:rPr lang="en-US" sz="4400" dirty="0" smtClean="0"/>
              <a:t>Na</a:t>
            </a:r>
            <a:r>
              <a:rPr lang="en-US" sz="3600" dirty="0" smtClean="0"/>
              <a:t>2</a:t>
            </a:r>
            <a:r>
              <a:rPr lang="en-US" sz="4400" dirty="0" smtClean="0"/>
              <a:t>O</a:t>
            </a:r>
            <a:r>
              <a:rPr lang="en-US" sz="3600" dirty="0" smtClean="0"/>
              <a:t>2</a:t>
            </a:r>
            <a:r>
              <a:rPr lang="en-US" sz="4400" dirty="0" smtClean="0">
                <a:latin typeface="Calibri"/>
                <a:cs typeface="Calibri"/>
              </a:rPr>
              <a:t>→</a:t>
            </a:r>
            <a:r>
              <a:rPr lang="en-US" sz="4400" dirty="0" smtClean="0"/>
              <a:t>Na</a:t>
            </a:r>
            <a:r>
              <a:rPr lang="en-US" sz="3600" dirty="0" smtClean="0"/>
              <a:t>2</a:t>
            </a:r>
            <a:r>
              <a:rPr lang="en-US" sz="4400" dirty="0" smtClean="0"/>
              <a:t>O</a:t>
            </a:r>
            <a:r>
              <a:rPr lang="en-US" sz="4400" dirty="0" smtClean="0">
                <a:latin typeface="Calibri"/>
                <a:cs typeface="Calibri"/>
              </a:rPr>
              <a:t>→</a:t>
            </a:r>
            <a:r>
              <a:rPr lang="en-US" sz="4400" dirty="0" smtClean="0"/>
              <a:t>NaOH</a:t>
            </a:r>
            <a:r>
              <a:rPr lang="en-US" sz="4400" dirty="0" smtClean="0">
                <a:latin typeface="Calibri"/>
                <a:cs typeface="Calibri"/>
              </a:rPr>
              <a:t>→</a:t>
            </a:r>
            <a:r>
              <a:rPr lang="en-US" sz="4400" dirty="0" smtClean="0"/>
              <a:t>Na</a:t>
            </a:r>
            <a:r>
              <a:rPr lang="en-US" sz="3600" dirty="0" smtClean="0"/>
              <a:t>2</a:t>
            </a:r>
            <a:r>
              <a:rPr lang="en-US" sz="4400" dirty="0" smtClean="0"/>
              <a:t>SO</a:t>
            </a:r>
            <a:r>
              <a:rPr lang="en-US" sz="3600" dirty="0" smtClean="0"/>
              <a:t>4</a:t>
            </a:r>
            <a:endParaRPr lang="ru-RU" sz="3600" dirty="0" smtClean="0"/>
          </a:p>
          <a:p>
            <a:pPr marL="0" indent="0">
              <a:buNone/>
            </a:pPr>
            <a:r>
              <a:rPr lang="en-US" sz="4400" dirty="0" smtClean="0">
                <a:latin typeface="Calibri"/>
                <a:cs typeface="Calibri"/>
              </a:rPr>
              <a:t>                          </a:t>
            </a:r>
            <a:r>
              <a:rPr lang="ru-RU" sz="4400" dirty="0" smtClean="0">
                <a:latin typeface="Calibri"/>
                <a:cs typeface="Calibri"/>
              </a:rPr>
              <a:t>↓</a:t>
            </a:r>
            <a:r>
              <a:rPr lang="en-US" sz="4400" dirty="0" smtClean="0">
                <a:latin typeface="Calibri"/>
                <a:cs typeface="Calibri"/>
              </a:rPr>
              <a:t>              </a:t>
            </a:r>
            <a:r>
              <a:rPr lang="ru-RU" sz="4400" dirty="0" smtClean="0">
                <a:latin typeface="Calibri"/>
                <a:cs typeface="Calibri"/>
              </a:rPr>
              <a:t>↓</a:t>
            </a:r>
            <a:endParaRPr lang="en-US" sz="44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4400" dirty="0">
                <a:latin typeface="Calibri"/>
                <a:cs typeface="Calibri"/>
              </a:rPr>
              <a:t> </a:t>
            </a:r>
            <a:r>
              <a:rPr lang="en-US" sz="4400" dirty="0" smtClean="0">
                <a:latin typeface="Calibri"/>
                <a:cs typeface="Calibri"/>
              </a:rPr>
              <a:t>                      Na</a:t>
            </a:r>
            <a:r>
              <a:rPr lang="en-US" sz="3600" dirty="0" smtClean="0">
                <a:latin typeface="Calibri"/>
                <a:cs typeface="Calibri"/>
              </a:rPr>
              <a:t>3</a:t>
            </a:r>
            <a:r>
              <a:rPr lang="en-US" sz="4400" dirty="0" smtClean="0">
                <a:latin typeface="Calibri"/>
                <a:cs typeface="Calibri"/>
              </a:rPr>
              <a:t>PO</a:t>
            </a:r>
            <a:r>
              <a:rPr lang="en-US" sz="3600" dirty="0" smtClean="0">
                <a:latin typeface="Calibri"/>
                <a:cs typeface="Calibri"/>
              </a:rPr>
              <a:t>4</a:t>
            </a:r>
            <a:r>
              <a:rPr lang="en-US" sz="4400" dirty="0" smtClean="0">
                <a:latin typeface="Calibri"/>
                <a:cs typeface="Calibri"/>
              </a:rPr>
              <a:t>    NaNO</a:t>
            </a:r>
            <a:r>
              <a:rPr lang="en-US" sz="3600" dirty="0" smtClean="0">
                <a:latin typeface="Calibri"/>
                <a:cs typeface="Calibri"/>
              </a:rPr>
              <a:t>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15057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Основные химические свойства металлов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 smtClean="0"/>
              <a:t>CaO</a:t>
            </a:r>
            <a:r>
              <a:rPr lang="en-US" sz="3600" b="1" dirty="0" smtClean="0">
                <a:latin typeface="Calibri"/>
                <a:cs typeface="Calibri"/>
              </a:rPr>
              <a:t>→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Ca</a:t>
            </a:r>
            <a:r>
              <a:rPr lang="en-US" sz="3600" b="1" dirty="0" smtClean="0"/>
              <a:t>(OH)</a:t>
            </a:r>
            <a:r>
              <a:rPr lang="en-US" sz="2800" b="1" dirty="0" smtClean="0"/>
              <a:t>2</a:t>
            </a:r>
            <a:r>
              <a:rPr lang="en-US" sz="3600" b="1" dirty="0" smtClean="0">
                <a:latin typeface="Calibri"/>
                <a:cs typeface="Calibri"/>
              </a:rPr>
              <a:t>→</a:t>
            </a:r>
            <a:r>
              <a:rPr lang="en-US" sz="3600" b="1" dirty="0" smtClean="0"/>
              <a:t> CaCO</a:t>
            </a:r>
            <a:r>
              <a:rPr lang="en-US" sz="2800" b="1" dirty="0" smtClean="0"/>
              <a:t>3</a:t>
            </a:r>
            <a:r>
              <a:rPr lang="en-US" sz="3600" b="1" dirty="0" smtClean="0">
                <a:latin typeface="Calibri"/>
                <a:cs typeface="Calibri"/>
              </a:rPr>
              <a:t>→</a:t>
            </a:r>
            <a:r>
              <a:rPr lang="en-US" sz="3600" b="1" dirty="0" smtClean="0"/>
              <a:t>CaCl</a:t>
            </a:r>
            <a:r>
              <a:rPr lang="en-US" sz="2800" b="1" dirty="0" smtClean="0"/>
              <a:t>2</a:t>
            </a:r>
            <a:r>
              <a:rPr lang="en-US" sz="3600" b="1" dirty="0" smtClean="0">
                <a:latin typeface="Calibri"/>
                <a:cs typeface="Calibri"/>
              </a:rPr>
              <a:t>→</a:t>
            </a:r>
            <a:r>
              <a:rPr lang="en-US" sz="3600" b="1" dirty="0" smtClean="0"/>
              <a:t>Ca(OH)</a:t>
            </a:r>
            <a:r>
              <a:rPr lang="en-US" sz="2800" b="1" dirty="0" smtClean="0"/>
              <a:t>2</a:t>
            </a:r>
          </a:p>
          <a:p>
            <a:pPr marL="0" indent="0">
              <a:buNone/>
            </a:pPr>
            <a:r>
              <a:rPr lang="en-US" sz="3600" b="1" dirty="0" smtClean="0">
                <a:latin typeface="Calibri"/>
                <a:cs typeface="Calibri"/>
              </a:rPr>
              <a:t>                                     ↓</a:t>
            </a:r>
            <a:r>
              <a:rPr lang="en-US" sz="3600" b="1" dirty="0" smtClean="0"/>
              <a:t> </a:t>
            </a:r>
          </a:p>
          <a:p>
            <a:pPr marL="0" indent="0">
              <a:buNone/>
            </a:pPr>
            <a:r>
              <a:rPr lang="en-US" sz="4000" b="1" dirty="0" smtClean="0"/>
              <a:t>                                </a:t>
            </a:r>
            <a:r>
              <a:rPr lang="en-US" sz="4000" b="1" dirty="0" err="1" smtClean="0"/>
              <a:t>CaO</a:t>
            </a:r>
            <a:r>
              <a:rPr lang="en-US" sz="4000" b="1" dirty="0" smtClean="0"/>
              <a:t>   </a:t>
            </a:r>
          </a:p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r>
              <a:rPr lang="ru-RU" sz="4000" dirty="0" smtClean="0"/>
              <a:t>Решить задачу:  п.12, упр.3</a:t>
            </a:r>
            <a:r>
              <a:rPr lang="en-US" sz="4000" dirty="0" smtClean="0"/>
              <a:t>  </a:t>
            </a:r>
            <a:r>
              <a:rPr lang="ru-RU" sz="4000" dirty="0" smtClean="0"/>
              <a:t>(Д/З)</a:t>
            </a:r>
            <a:r>
              <a:rPr lang="en-US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504603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264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Урок-обобщение по теме :</vt:lpstr>
      <vt:lpstr>ВОПРОСЫ ДЛЯ ПОВТОРЕНИЯ</vt:lpstr>
      <vt:lpstr>ВОПРОСЫ ДЛЯ ПОВТОРЕНИЯ</vt:lpstr>
      <vt:lpstr>Соединения щелочных и щелочноземельных металлов</vt:lpstr>
      <vt:lpstr>Основные химические свойства металлов</vt:lpstr>
      <vt:lpstr>Основные химические свойства металлов</vt:lpstr>
      <vt:lpstr>Основные химические свойства металлов</vt:lpstr>
      <vt:lpstr>Основные химические свойства металлов</vt:lpstr>
      <vt:lpstr>Основные химические свойства металлов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Урок-обобщение по теме :</dc:title>
  <dc:creator>Stanny</dc:creator>
  <cp:lastModifiedBy>Stanny</cp:lastModifiedBy>
  <cp:revision>8</cp:revision>
  <dcterms:created xsi:type="dcterms:W3CDTF">2013-10-20T16:24:35Z</dcterms:created>
  <dcterms:modified xsi:type="dcterms:W3CDTF">2013-10-20T17:32:05Z</dcterms:modified>
</cp:coreProperties>
</file>