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7" r:id="rId3"/>
    <p:sldId id="29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70" r:id="rId12"/>
    <p:sldId id="271" r:id="rId13"/>
    <p:sldId id="272" r:id="rId14"/>
    <p:sldId id="275" r:id="rId15"/>
    <p:sldId id="295" r:id="rId16"/>
    <p:sldId id="296" r:id="rId17"/>
    <p:sldId id="28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5050"/>
    <a:srgbClr val="25B54B"/>
    <a:srgbClr val="FF99CC"/>
    <a:srgbClr val="CC66FF"/>
    <a:srgbClr val="CC99FF"/>
    <a:srgbClr val="FF9999"/>
    <a:srgbClr val="E5988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53E6C-ADC2-45F0-B027-18722942F5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CA569-D68C-4C77-8BB3-F2C714E951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58DF5-6C58-4D05-B253-F83640370B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556429-E0F9-462C-B83E-2101B452F3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5409E6-D11E-4E0C-B6F9-B1E987C4CD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DD9FE8-E1EE-455B-9BF3-D46AFD493B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809CA-0C67-40CF-ACF5-AC72B794B8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06C3D-68ED-4209-A109-36B851F48F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46D01-5C6C-4FC0-AB08-AA65F96A92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9D99-1124-401B-9731-40689E4A9D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CAD8C-B1CD-4A03-A2B3-B7005719E0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5C159-77B6-48B6-806D-4B0F3D0DC7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37FAF-4A3C-41F3-99C4-5D5615C379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22FD6-62B4-40E6-A612-A4607E11C6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50000">
              <a:schemeClr val="bg1"/>
            </a:gs>
            <a:gs pos="100000">
              <a:srgbClr val="33CC3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DECB09-FC86-456A-B659-FD8A4A9BD82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5" r:id="rId12"/>
    <p:sldLayoutId id="2147483676" r:id="rId13"/>
    <p:sldLayoutId id="2147483679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95536" y="692696"/>
            <a:ext cx="8136904" cy="432048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 smtClean="0">
                <a:ln w="28575"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Амфотерность  оксида</a:t>
            </a:r>
            <a:endParaRPr lang="ru-RU" sz="3600" b="1" kern="10" spc="50" dirty="0">
              <a:ln w="28575">
                <a:solidFill>
                  <a:schemeClr val="tx2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b="1" kern="10" spc="50" dirty="0">
                <a:ln w="28575"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 и </a:t>
            </a:r>
            <a:r>
              <a:rPr lang="ru-RU" sz="3600" b="1" kern="10" spc="50" dirty="0" smtClean="0">
                <a:ln w="28575"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 </a:t>
            </a:r>
            <a:r>
              <a:rPr lang="ru-RU" sz="3600" b="1" kern="10" spc="50" dirty="0" err="1" smtClean="0">
                <a:ln w="28575"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гидроксида</a:t>
            </a:r>
            <a:r>
              <a:rPr lang="ru-RU" sz="3600" b="1" kern="10" spc="50" dirty="0" smtClean="0">
                <a:ln w="28575"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  алюминия</a:t>
            </a:r>
            <a:endParaRPr lang="ru-RU" sz="3600" b="1" kern="10" spc="50" dirty="0">
              <a:ln w="28575">
                <a:solidFill>
                  <a:schemeClr val="tx2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pic>
        <p:nvPicPr>
          <p:cNvPr id="2053" name="Picture 5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148138"/>
            <a:ext cx="3168650" cy="2709862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9512" y="5085184"/>
            <a:ext cx="61926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b="1" dirty="0" smtClean="0"/>
              <a:t>Выскребенцева Светлана Вячеславовна</a:t>
            </a:r>
            <a:endParaRPr lang="ru-RU" b="1" dirty="0"/>
          </a:p>
          <a:p>
            <a:r>
              <a:rPr lang="ru-RU" dirty="0"/>
              <a:t>Учитель химии </a:t>
            </a:r>
            <a:r>
              <a:rPr lang="ru-RU" dirty="0" smtClean="0"/>
              <a:t>МБОУ СОШ </a:t>
            </a:r>
            <a:r>
              <a:rPr lang="ru-RU" dirty="0"/>
              <a:t>№</a:t>
            </a:r>
            <a:r>
              <a:rPr lang="ru-RU" dirty="0" smtClean="0"/>
              <a:t>2 ст. </a:t>
            </a:r>
            <a:r>
              <a:rPr lang="ru-RU" dirty="0" err="1" smtClean="0"/>
              <a:t>Крыловской</a:t>
            </a:r>
            <a:r>
              <a:rPr lang="ru-RU" dirty="0" smtClean="0"/>
              <a:t> МО </a:t>
            </a:r>
            <a:r>
              <a:rPr lang="ru-RU" dirty="0" err="1" smtClean="0"/>
              <a:t>Крыловский</a:t>
            </a:r>
            <a:r>
              <a:rPr lang="ru-RU" dirty="0" smtClean="0"/>
              <a:t> район Краснодарского края</a:t>
            </a:r>
            <a:endParaRPr lang="ru-RU" dirty="0"/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Гидроксид алюминия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Al(OH)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б</a:t>
            </a:r>
            <a:r>
              <a:rPr lang="ru-RU" sz="3600" dirty="0" smtClean="0"/>
              <a:t>елое гелеобразное </a:t>
            </a:r>
            <a:r>
              <a:rPr lang="ru-RU" sz="3600" dirty="0"/>
              <a:t>вещество, нерастворимое в воде, входит в состав многих бокситов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r>
              <a:rPr lang="ru-RU" sz="3600" dirty="0"/>
              <a:t>типичное </a:t>
            </a:r>
            <a:r>
              <a:rPr lang="ru-RU" sz="3400" b="1" u="sng" dirty="0"/>
              <a:t>амфотерное соединение</a:t>
            </a:r>
            <a:r>
              <a:rPr lang="ru-RU" sz="3600" dirty="0"/>
              <a:t>, свежеполученный гидроксид растворяется в кислотах и щелочах:</a:t>
            </a:r>
          </a:p>
          <a:p>
            <a:pPr marL="0" indent="0">
              <a:buNone/>
            </a:pPr>
            <a:endParaRPr lang="ru-RU" b="1" u="sng" dirty="0"/>
          </a:p>
        </p:txBody>
      </p:sp>
    </p:spTree>
    <p:extLst>
      <p:ext uri="{BB962C8B-B14F-4D97-AF65-F5344CB8AC3E}">
        <p14:creationId xmlns="" xmlns:p14="http://schemas.microsoft.com/office/powerpoint/2010/main" val="1587467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4392612"/>
          </a:xfrm>
        </p:spPr>
        <p:txBody>
          <a:bodyPr/>
          <a:lstStyle/>
          <a:p>
            <a:pPr marL="609600" indent="-609600"/>
            <a:r>
              <a:rPr lang="ru-RU" b="1" dirty="0">
                <a:solidFill>
                  <a:srgbClr val="CC0000"/>
                </a:solidFill>
              </a:rPr>
              <a:t>Получение </a:t>
            </a:r>
            <a:r>
              <a:rPr lang="ru-RU" b="1" dirty="0" err="1">
                <a:solidFill>
                  <a:srgbClr val="CC0000"/>
                </a:solidFill>
              </a:rPr>
              <a:t>гидроксида</a:t>
            </a:r>
            <a:r>
              <a:rPr lang="ru-RU" b="1" dirty="0">
                <a:solidFill>
                  <a:srgbClr val="CC0000"/>
                </a:solidFill>
              </a:rPr>
              <a:t> алюминия</a:t>
            </a:r>
          </a:p>
          <a:p>
            <a:pPr marL="609600" indent="-609600">
              <a:buFontTx/>
              <a:buAutoNum type="arabicPeriod"/>
            </a:pPr>
            <a:r>
              <a:rPr lang="ru-RU" dirty="0"/>
              <a:t>В 2 пробирки налейте по 1 мл раствора соли алюминия</a:t>
            </a:r>
          </a:p>
          <a:p>
            <a:pPr marL="609600" indent="-609600">
              <a:buFontTx/>
              <a:buAutoNum type="arabicPeriod"/>
            </a:pPr>
            <a:r>
              <a:rPr lang="ru-RU" dirty="0"/>
              <a:t>В обе пробирки прилейте по каплям раствор щелочи до появления белого осадка </a:t>
            </a:r>
            <a:r>
              <a:rPr lang="ru-RU" dirty="0" err="1"/>
              <a:t>гидроксида</a:t>
            </a:r>
            <a:r>
              <a:rPr lang="ru-RU" dirty="0"/>
              <a:t> алюминия:</a:t>
            </a:r>
          </a:p>
          <a:p>
            <a:pPr marL="609600" indent="-609600">
              <a:buFontTx/>
              <a:buNone/>
            </a:pPr>
            <a:r>
              <a:rPr lang="en-US" b="1" dirty="0"/>
              <a:t>       AlCl</a:t>
            </a:r>
            <a:r>
              <a:rPr lang="en-US" b="1" baseline="-25000" dirty="0"/>
              <a:t>3 </a:t>
            </a:r>
            <a:r>
              <a:rPr lang="en-US" b="1" dirty="0"/>
              <a:t>+ 3NaOH        Al(OH)</a:t>
            </a:r>
            <a:r>
              <a:rPr lang="en-US" b="1" baseline="-25000" dirty="0"/>
              <a:t>3</a:t>
            </a:r>
            <a:r>
              <a:rPr lang="en-US" b="1" dirty="0"/>
              <a:t> + 3NaCl</a:t>
            </a:r>
            <a:endParaRPr lang="ru-RU" b="1" dirty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211638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533" name="Picture 5" descr="File106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0"/>
            <a:ext cx="3048000" cy="2239963"/>
          </a:xfrm>
          <a:prstGeom prst="rect">
            <a:avLst/>
          </a:prstGeom>
          <a:noFill/>
        </p:spPr>
      </p:pic>
      <p:sp>
        <p:nvSpPr>
          <p:cNvPr id="22534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684213" y="908050"/>
            <a:ext cx="5255939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Лабораторный опыт:</a:t>
            </a:r>
            <a:endParaRPr lang="ru-RU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229600" cy="4381500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</a:rPr>
              <a:t>Доказательство амфотерности:</a:t>
            </a:r>
          </a:p>
          <a:p>
            <a:pPr>
              <a:buFontTx/>
              <a:buNone/>
            </a:pPr>
            <a:r>
              <a:rPr lang="ru-RU" b="1" u="sng" dirty="0"/>
              <a:t>1.Взаимодействие с кислотами</a:t>
            </a:r>
          </a:p>
          <a:p>
            <a:pPr>
              <a:buFontTx/>
              <a:buNone/>
            </a:pPr>
            <a:r>
              <a:rPr lang="ru-RU" b="1" dirty="0"/>
              <a:t>   В одну пробирку с осадком прилейте раствор соляной кислоты.</a:t>
            </a:r>
          </a:p>
          <a:p>
            <a:pPr>
              <a:buFontTx/>
              <a:buNone/>
            </a:pPr>
            <a:r>
              <a:rPr lang="ru-RU" b="1" u="sng" dirty="0"/>
              <a:t>2.Взаимодействие со щелочами</a:t>
            </a:r>
          </a:p>
          <a:p>
            <a:pPr>
              <a:buFontTx/>
              <a:buNone/>
            </a:pPr>
            <a:r>
              <a:rPr lang="ru-RU" b="1" dirty="0"/>
              <a:t>   В другую пробирку с осадком прилейте избыток раствора щелочи </a:t>
            </a:r>
            <a:endParaRPr lang="ru-RU" b="1" u="sng" dirty="0"/>
          </a:p>
        </p:txBody>
      </p:sp>
      <p:pic>
        <p:nvPicPr>
          <p:cNvPr id="23556" name="Picture 4" descr="File106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0"/>
            <a:ext cx="3048000" cy="2239963"/>
          </a:xfrm>
          <a:prstGeom prst="rect">
            <a:avLst/>
          </a:prstGeom>
          <a:noFill/>
        </p:spPr>
      </p:pic>
      <p:sp>
        <p:nvSpPr>
          <p:cNvPr id="23557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539750" y="764704"/>
            <a:ext cx="5556250" cy="10069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Лабораторный опыт:</a:t>
            </a:r>
            <a:endParaRPr lang="ru-RU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300" cy="1143000"/>
          </a:xfrm>
        </p:spPr>
        <p:txBody>
          <a:bodyPr/>
          <a:lstStyle/>
          <a:p>
            <a:r>
              <a:rPr lang="ru-RU"/>
              <a:t>Что наблюдали?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843588" cy="13239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/>
              <a:t>  </a:t>
            </a:r>
            <a:r>
              <a:rPr lang="ru-RU" sz="3200"/>
              <a:t>Осадки гидроксида алюминия в обеих пробирках </a:t>
            </a:r>
            <a:r>
              <a:rPr lang="ru-RU" sz="3200" i="1"/>
              <a:t>растворяются.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3429000"/>
            <a:ext cx="7489825" cy="233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>
                <a:solidFill>
                  <a:srgbClr val="FF0000"/>
                </a:solidFill>
              </a:rPr>
              <a:t>Вывод:</a:t>
            </a:r>
            <a:r>
              <a:rPr lang="ru-RU" sz="2400">
                <a:solidFill>
                  <a:srgbClr val="FF0000"/>
                </a:solidFill>
              </a:rPr>
              <a:t> </a:t>
            </a:r>
            <a:r>
              <a:rPr lang="ru-RU" sz="2400">
                <a:solidFill>
                  <a:schemeClr val="accent2"/>
                </a:solidFill>
              </a:rPr>
              <a:t>гидроксид алюминия проявляет свойства оснований, взаимодействуя с кислотой, но он также ведет себя и как нерастворимая кислота, взаимодействуя со щелочью. Он проявляет </a:t>
            </a:r>
            <a:r>
              <a:rPr lang="ru-RU" sz="2400" b="1" i="1">
                <a:solidFill>
                  <a:srgbClr val="FF0000"/>
                </a:solidFill>
              </a:rPr>
              <a:t>амфотерные </a:t>
            </a:r>
            <a:r>
              <a:rPr lang="ru-RU" sz="2400">
                <a:solidFill>
                  <a:schemeClr val="accent2"/>
                </a:solidFill>
              </a:rPr>
              <a:t>свойства. </a:t>
            </a:r>
          </a:p>
        </p:txBody>
      </p:sp>
      <p:pic>
        <p:nvPicPr>
          <p:cNvPr id="24585" name="Picture 9" descr="File106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0"/>
            <a:ext cx="3048000" cy="22399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000" dirty="0"/>
          </a:p>
          <a:p>
            <a:pPr>
              <a:buFontTx/>
              <a:buNone/>
            </a:pPr>
            <a:r>
              <a:rPr lang="en-US" sz="4000" b="1" dirty="0"/>
              <a:t>Al(OH)</a:t>
            </a:r>
            <a:r>
              <a:rPr lang="en-US" sz="4000" b="1" baseline="-25000" dirty="0"/>
              <a:t>3</a:t>
            </a:r>
            <a:r>
              <a:rPr lang="en-US" sz="4000" b="1" dirty="0"/>
              <a:t> + 3HCl = AlCl</a:t>
            </a:r>
            <a:r>
              <a:rPr lang="en-US" sz="4000" b="1" baseline="-25000" dirty="0"/>
              <a:t>3</a:t>
            </a:r>
            <a:r>
              <a:rPr lang="en-US" sz="4000" b="1" dirty="0"/>
              <a:t> +3H</a:t>
            </a:r>
            <a:r>
              <a:rPr lang="en-US" sz="4000" b="1" baseline="-25000" dirty="0"/>
              <a:t>2</a:t>
            </a:r>
            <a:r>
              <a:rPr lang="en-US" sz="4000" b="1" dirty="0"/>
              <a:t>O</a:t>
            </a:r>
            <a:endParaRPr lang="ru-RU" sz="4000" b="1" dirty="0"/>
          </a:p>
          <a:p>
            <a:pPr>
              <a:buFontTx/>
              <a:buNone/>
            </a:pPr>
            <a:endParaRPr lang="ru-RU" sz="4000" b="1" dirty="0"/>
          </a:p>
          <a:p>
            <a:pPr>
              <a:buFontTx/>
              <a:buNone/>
            </a:pPr>
            <a:r>
              <a:rPr lang="en-US" sz="4000" b="1" dirty="0" smtClean="0"/>
              <a:t>Al(OH)</a:t>
            </a:r>
            <a:r>
              <a:rPr lang="en-US" sz="4000" b="1" baseline="-25000" dirty="0" smtClean="0"/>
              <a:t>3 </a:t>
            </a:r>
            <a:r>
              <a:rPr lang="en-US" sz="4000" b="1" dirty="0" smtClean="0"/>
              <a:t>+ </a:t>
            </a:r>
            <a:r>
              <a:rPr lang="en-US" sz="4000" b="1" dirty="0"/>
              <a:t>3NaOH = </a:t>
            </a:r>
            <a:r>
              <a:rPr lang="en-US" sz="4000" b="1" dirty="0" smtClean="0"/>
              <a:t>Na[Al(OH)</a:t>
            </a:r>
            <a:r>
              <a:rPr lang="en-US" sz="2800" b="1" dirty="0" smtClean="0"/>
              <a:t>4</a:t>
            </a:r>
            <a:r>
              <a:rPr lang="en-US" sz="4000" b="1" dirty="0" smtClean="0"/>
              <a:t>] +</a:t>
            </a:r>
          </a:p>
          <a:p>
            <a:pPr>
              <a:buFontTx/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                      +3H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 </a:t>
            </a:r>
            <a:endParaRPr lang="ru-RU" sz="4000" b="1" dirty="0"/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280400" cy="10810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"/>
                <a:cs typeface="Arial"/>
              </a:rPr>
              <a:t>Запишите уравнения реакций:</a:t>
            </a:r>
          </a:p>
        </p:txBody>
      </p:sp>
      <p:pic>
        <p:nvPicPr>
          <p:cNvPr id="29706" name="Picture 10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1" y="4174879"/>
            <a:ext cx="2106339" cy="27055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utoRev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utoRev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500" autoRev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500" autoRev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5338936" cy="1152128"/>
          </a:xfrm>
        </p:spPr>
        <p:txBody>
          <a:bodyPr/>
          <a:lstStyle/>
          <a:p>
            <a:pPr algn="l"/>
            <a:r>
              <a:rPr lang="ru-RU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Лабораторный опыт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 перемены мест слагаемых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сумма …. изменяется!!!</a:t>
            </a:r>
          </a:p>
          <a:p>
            <a:pPr marL="0" indent="0">
              <a:buNone/>
            </a:pPr>
            <a:r>
              <a:rPr lang="ru-RU" dirty="0" smtClean="0"/>
              <a:t>1. В одну пробирку налейте 1 мл соли хлорида алюминия </a:t>
            </a:r>
            <a:r>
              <a:rPr lang="en-US" b="1" dirty="0"/>
              <a:t>AlCl</a:t>
            </a:r>
            <a:r>
              <a:rPr lang="en-US" b="1" baseline="-25000" dirty="0"/>
              <a:t>3</a:t>
            </a:r>
            <a:r>
              <a:rPr lang="ru-RU" dirty="0" smtClean="0"/>
              <a:t> и добавьте 3-4 капли раствора натриевой щелочи </a:t>
            </a:r>
            <a:r>
              <a:rPr lang="en-US" b="1" dirty="0" err="1" smtClean="0"/>
              <a:t>NaOH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2. Во вторую пробирку налейте наоборот- 1 мл натриевой щелочи </a:t>
            </a:r>
            <a:r>
              <a:rPr lang="en-US" b="1" dirty="0" err="1" smtClean="0"/>
              <a:t>NaOH</a:t>
            </a:r>
            <a:r>
              <a:rPr lang="ru-RU" dirty="0" smtClean="0"/>
              <a:t> и </a:t>
            </a:r>
            <a:r>
              <a:rPr lang="ru-RU" dirty="0" err="1" smtClean="0"/>
              <a:t>добаьте</a:t>
            </a:r>
            <a:r>
              <a:rPr lang="ru-RU" dirty="0" smtClean="0"/>
              <a:t> 3-4 капли соли хлорида алюминия </a:t>
            </a:r>
            <a:r>
              <a:rPr lang="en-US" b="1" dirty="0" smtClean="0"/>
              <a:t>AlCl</a:t>
            </a:r>
            <a:r>
              <a:rPr lang="en-US" b="1" baseline="-25000" dirty="0" smtClean="0"/>
              <a:t>3</a:t>
            </a:r>
            <a:r>
              <a:rPr lang="ru-RU" b="1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9" descr="File106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199" y="-243407"/>
            <a:ext cx="2737373" cy="20116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28431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Что наблюдали?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В первой пробирке образовывался </a:t>
            </a:r>
          </a:p>
          <a:p>
            <a:pPr marL="0" indent="0">
              <a:buNone/>
            </a:pPr>
            <a:r>
              <a:rPr lang="ru-RU" sz="2400" dirty="0" smtClean="0"/>
              <a:t>осадок, а во второй  НЕТ !!!</a:t>
            </a:r>
          </a:p>
          <a:p>
            <a:pPr marL="0" indent="0" algn="just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/>
              <a:t> </a:t>
            </a:r>
            <a:r>
              <a:rPr lang="ru-RU" sz="2400" dirty="0" smtClean="0"/>
              <a:t>для амфотерных соединений имеет большое значение, в какой последовательности проводить эксперимент!</a:t>
            </a:r>
          </a:p>
          <a:p>
            <a:pPr marL="0" indent="0" algn="just"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Во втором случае изначально щелочь была в избытке:</a:t>
            </a:r>
          </a:p>
          <a:p>
            <a:pPr marL="0" indent="0" algn="ctr">
              <a:buNone/>
            </a:pPr>
            <a:r>
              <a:rPr lang="en-US" sz="3600" b="1" dirty="0" smtClean="0"/>
              <a:t>AlCl</a:t>
            </a:r>
            <a:r>
              <a:rPr lang="en-US" sz="3600" b="1" baseline="-25000" dirty="0" smtClean="0"/>
              <a:t>3</a:t>
            </a:r>
            <a:r>
              <a:rPr lang="ru-RU" sz="3600" b="1" baseline="-25000" dirty="0" smtClean="0"/>
              <a:t> </a:t>
            </a:r>
            <a:r>
              <a:rPr lang="en-US" sz="3600" b="1" dirty="0"/>
              <a:t>+ </a:t>
            </a:r>
            <a:r>
              <a:rPr lang="en-US" sz="3600" b="1" dirty="0" smtClean="0"/>
              <a:t>4NaOH </a:t>
            </a:r>
            <a:r>
              <a:rPr lang="en-US" sz="3600" b="1" dirty="0"/>
              <a:t>= </a:t>
            </a:r>
            <a:r>
              <a:rPr lang="en-US" sz="3600" b="1" dirty="0" smtClean="0"/>
              <a:t>Na[Al(OH)</a:t>
            </a:r>
            <a:r>
              <a:rPr lang="en-US" sz="2400" b="1" dirty="0" smtClean="0"/>
              <a:t>4</a:t>
            </a:r>
            <a:r>
              <a:rPr lang="en-US" sz="3600" b="1" dirty="0" smtClean="0"/>
              <a:t>] +</a:t>
            </a:r>
            <a:r>
              <a:rPr lang="ru-RU" sz="3600" b="1" dirty="0" smtClean="0"/>
              <a:t> </a:t>
            </a:r>
            <a:r>
              <a:rPr lang="en-US" sz="3600" b="1" dirty="0" smtClean="0"/>
              <a:t>3NaCl</a:t>
            </a:r>
            <a:endParaRPr lang="en-US" sz="3600" b="1" dirty="0"/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Picture 9" descr="File106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0"/>
            <a:ext cx="3048000" cy="2239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116575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Генетический ряд алюминия.</a:t>
            </a:r>
            <a:br>
              <a:rPr lang="ru-RU" sz="4000"/>
            </a:br>
            <a:r>
              <a:rPr lang="ru-RU" sz="4000"/>
              <a:t>Осуществите превращения: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507288" cy="504056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Домашнее задание: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/>
              <a:t>                                                      </a:t>
            </a:r>
            <a:r>
              <a:rPr lang="en-US" b="1" dirty="0" smtClean="0"/>
              <a:t>Na[Al(OH)</a:t>
            </a:r>
            <a:r>
              <a:rPr lang="en-US" b="1" baseline="-25000" dirty="0" smtClean="0"/>
              <a:t>4</a:t>
            </a:r>
            <a:r>
              <a:rPr lang="en-US" b="1" dirty="0" smtClean="0"/>
              <a:t>]</a:t>
            </a:r>
            <a:endParaRPr lang="ru-RU" b="1" baseline="-25000" dirty="0" smtClean="0"/>
          </a:p>
          <a:p>
            <a:pPr>
              <a:buFontTx/>
              <a:buNone/>
            </a:pPr>
            <a:r>
              <a:rPr lang="en-US" b="1" dirty="0" smtClean="0"/>
              <a:t>Al      Al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  <a:r>
              <a:rPr lang="en-US" b="1" dirty="0" smtClean="0"/>
              <a:t>      AlCl</a:t>
            </a:r>
            <a:r>
              <a:rPr lang="en-US" b="1" baseline="-25000" dirty="0" smtClean="0"/>
              <a:t>3</a:t>
            </a:r>
            <a:r>
              <a:rPr lang="en-US" b="1" dirty="0" smtClean="0"/>
              <a:t>     </a:t>
            </a:r>
            <a:r>
              <a:rPr lang="en-US" b="1" dirty="0" smtClean="0"/>
              <a:t>Al(OH)</a:t>
            </a:r>
            <a:r>
              <a:rPr lang="en-US" b="1" baseline="-25000" dirty="0" smtClean="0"/>
              <a:t>3</a:t>
            </a:r>
            <a:endParaRPr lang="en-US" b="1" baseline="-25000" dirty="0" smtClean="0"/>
          </a:p>
          <a:p>
            <a:pPr>
              <a:buFontTx/>
              <a:buNone/>
            </a:pPr>
            <a:r>
              <a:rPr lang="en-US" b="1" dirty="0" smtClean="0"/>
              <a:t>                                                        Al</a:t>
            </a:r>
            <a:r>
              <a:rPr lang="en-US" b="1" baseline="-25000" dirty="0" smtClean="0"/>
              <a:t>2</a:t>
            </a:r>
            <a:r>
              <a:rPr lang="en-US" b="1" dirty="0" smtClean="0"/>
              <a:t>(SO</a:t>
            </a:r>
            <a:r>
              <a:rPr lang="en-US" b="1" baseline="-25000" dirty="0" smtClean="0"/>
              <a:t>4</a:t>
            </a:r>
            <a:r>
              <a:rPr lang="en-US" b="1" dirty="0" smtClean="0"/>
              <a:t>)</a:t>
            </a:r>
            <a:r>
              <a:rPr lang="en-US" b="1" baseline="-25000" dirty="0" smtClean="0"/>
              <a:t>3</a:t>
            </a:r>
          </a:p>
          <a:p>
            <a:pPr>
              <a:buFontTx/>
              <a:buNone/>
            </a:pPr>
            <a:endParaRPr lang="en-US" b="1" baseline="-25000" dirty="0"/>
          </a:p>
          <a:p>
            <a:pPr>
              <a:buFontTx/>
              <a:buNone/>
            </a:pPr>
            <a:endParaRPr lang="en-US" b="1" baseline="-25000" dirty="0" smtClean="0"/>
          </a:p>
          <a:p>
            <a:pPr>
              <a:buFontTx/>
              <a:buNone/>
            </a:pPr>
            <a:r>
              <a:rPr lang="ru-RU" b="1" dirty="0" smtClean="0"/>
              <a:t>Параграф 42, с.130 задача №2.</a:t>
            </a:r>
          </a:p>
          <a:p>
            <a:pPr>
              <a:buFontTx/>
              <a:buNone/>
            </a:pPr>
            <a:endParaRPr lang="ru-RU" b="1" dirty="0" smtClean="0"/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СПАСИБО  ЗА ВНИМАНИЕ!</a:t>
            </a:r>
          </a:p>
          <a:p>
            <a:pPr>
              <a:buFontTx/>
              <a:buNone/>
            </a:pPr>
            <a:endParaRPr lang="ru-RU" b="1" baseline="-25000" dirty="0" smtClean="0"/>
          </a:p>
          <a:p>
            <a:pPr>
              <a:buFontTx/>
              <a:buNone/>
            </a:pPr>
            <a:endParaRPr lang="ru-RU" b="1" baseline="-25000" dirty="0" smtClean="0"/>
          </a:p>
          <a:p>
            <a:pPr>
              <a:buFontTx/>
              <a:buNone/>
            </a:pPr>
            <a:endParaRPr lang="en-US" b="1" baseline="-25000" dirty="0" smtClean="0"/>
          </a:p>
          <a:p>
            <a:pPr>
              <a:buFontTx/>
              <a:buNone/>
            </a:pPr>
            <a:endParaRPr lang="ru-RU" b="1" baseline="-25000" dirty="0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116013" y="30686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2700338" y="30686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4356101" y="3068638"/>
            <a:ext cx="431924" cy="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6228184" y="2636911"/>
            <a:ext cx="720080" cy="2883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6300192" y="3284984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2051720" y="1988840"/>
            <a:ext cx="0" cy="6119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2051720" y="1988840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7596336" y="1988840"/>
            <a:ext cx="0" cy="2037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2051050" y="3258127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2051050" y="4339214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V="1">
            <a:off x="7740352" y="3789040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755650" y="3150899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755650" y="3977986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 flipV="1">
            <a:off x="3779838" y="324903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7668344" y="270892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6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517232"/>
            <a:ext cx="1296291" cy="1151856"/>
          </a:xfrm>
          <a:prstGeom prst="actionButtonHome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Дать понятие об </a:t>
            </a:r>
            <a:r>
              <a:rPr lang="ru-RU" dirty="0" smtClean="0"/>
              <a:t>амфотерности;</a:t>
            </a:r>
          </a:p>
          <a:p>
            <a:r>
              <a:rPr lang="ru-RU" dirty="0" smtClean="0"/>
              <a:t>Рассмотреть </a:t>
            </a:r>
            <a:r>
              <a:rPr lang="ru-RU" dirty="0" err="1" smtClean="0"/>
              <a:t>амфотерные</a:t>
            </a:r>
            <a:r>
              <a:rPr lang="ru-RU" dirty="0" smtClean="0"/>
              <a:t> оксид </a:t>
            </a:r>
            <a:r>
              <a:rPr lang="ru-RU" dirty="0"/>
              <a:t>и </a:t>
            </a:r>
            <a:r>
              <a:rPr lang="ru-RU" dirty="0" err="1" smtClean="0"/>
              <a:t>гидроксид</a:t>
            </a:r>
            <a:r>
              <a:rPr lang="ru-RU" dirty="0" smtClean="0"/>
              <a:t> алюминия;</a:t>
            </a:r>
            <a:endParaRPr lang="ru-RU" dirty="0"/>
          </a:p>
          <a:p>
            <a:r>
              <a:rPr lang="ru-RU" dirty="0"/>
              <a:t>Повторить, закрепить и развить знания о классификации и свойствах </a:t>
            </a:r>
            <a:r>
              <a:rPr lang="ru-RU" dirty="0" err="1"/>
              <a:t>гидроксидов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о генетической связи между классами </a:t>
            </a:r>
            <a:r>
              <a:rPr lang="ru-RU" dirty="0" smtClean="0"/>
              <a:t>веществ.</a:t>
            </a:r>
            <a:endParaRPr lang="ru-RU" dirty="0"/>
          </a:p>
          <a:p>
            <a:endParaRPr lang="ru-RU" dirty="0"/>
          </a:p>
        </p:txBody>
      </p:sp>
      <p:sp>
        <p:nvSpPr>
          <p:cNvPr id="31748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95513" y="620713"/>
            <a:ext cx="4537075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Цели урока: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Повторение изученного материала: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Применение алюминия</a:t>
            </a:r>
            <a:endParaRPr lang="ru-RU" dirty="0"/>
          </a:p>
        </p:txBody>
      </p:sp>
      <p:pic>
        <p:nvPicPr>
          <p:cNvPr id="4" name="Picture 4" descr="ch09_13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9900"/>
                </a:solidFill>
                <a:latin typeface="Arial Black" pitchFamily="34" charset="0"/>
              </a:rPr>
              <a:t>Проверка Д/З:</a:t>
            </a:r>
            <a:endParaRPr lang="ru-RU" sz="5400" b="1" dirty="0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r>
              <a:rPr lang="ru-RU" b="1" dirty="0" smtClean="0"/>
              <a:t>Упражнение №5 с.130</a:t>
            </a:r>
          </a:p>
          <a:p>
            <a:pPr lvl="0">
              <a:buNone/>
            </a:pPr>
            <a:r>
              <a:rPr lang="ru-RU" dirty="0" smtClean="0"/>
              <a:t>1) </a:t>
            </a:r>
            <a:r>
              <a:rPr lang="en-US" dirty="0" smtClean="0"/>
              <a:t>2Al</a:t>
            </a:r>
            <a:r>
              <a:rPr lang="en-US" baseline="30000" dirty="0" smtClean="0"/>
              <a:t>0</a:t>
            </a:r>
            <a:r>
              <a:rPr lang="en-US" dirty="0" smtClean="0"/>
              <a:t> + 3Cl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 </a:t>
            </a:r>
            <a:r>
              <a:rPr lang="en-US" dirty="0" smtClean="0"/>
              <a:t>= 2Al</a:t>
            </a:r>
            <a:r>
              <a:rPr lang="en-US" baseline="30000" dirty="0" smtClean="0"/>
              <a:t>3+</a:t>
            </a:r>
            <a:r>
              <a:rPr lang="en-US" dirty="0" smtClean="0"/>
              <a:t>Cl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1-</a:t>
            </a:r>
            <a:endParaRPr lang="ru-RU" dirty="0" smtClean="0"/>
          </a:p>
          <a:p>
            <a:pPr>
              <a:buNone/>
            </a:pPr>
            <a:r>
              <a:rPr lang="en-US" sz="1800" dirty="0" smtClean="0"/>
              <a:t>                  6 e</a:t>
            </a:r>
          </a:p>
          <a:p>
            <a:pPr>
              <a:buNone/>
            </a:pPr>
            <a:r>
              <a:rPr lang="en-US" dirty="0" smtClean="0"/>
              <a:t>2) 2Al</a:t>
            </a:r>
            <a:r>
              <a:rPr lang="en-US" baseline="30000" dirty="0" smtClean="0"/>
              <a:t>0</a:t>
            </a:r>
            <a:r>
              <a:rPr lang="en-US" dirty="0" smtClean="0"/>
              <a:t> + Fe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3+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 = 2Fe</a:t>
            </a:r>
            <a:r>
              <a:rPr lang="en-US" baseline="30000" dirty="0" smtClean="0"/>
              <a:t>0</a:t>
            </a:r>
            <a:r>
              <a:rPr lang="en-US" dirty="0" smtClean="0"/>
              <a:t> + Al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3+</a:t>
            </a:r>
            <a:r>
              <a:rPr lang="en-US" dirty="0" smtClean="0"/>
              <a:t>O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6 e</a:t>
            </a:r>
          </a:p>
          <a:p>
            <a:pPr lvl="0">
              <a:buNone/>
            </a:pPr>
            <a:r>
              <a:rPr lang="en-US" dirty="0" smtClean="0"/>
              <a:t>3) 2Al</a:t>
            </a:r>
            <a:r>
              <a:rPr lang="en-US" baseline="30000" dirty="0" smtClean="0"/>
              <a:t>0</a:t>
            </a:r>
            <a:r>
              <a:rPr lang="en-US" dirty="0" smtClean="0"/>
              <a:t> + 6H</a:t>
            </a:r>
            <a:r>
              <a:rPr lang="en-US" baseline="30000" dirty="0" smtClean="0"/>
              <a:t>+</a:t>
            </a:r>
            <a:r>
              <a:rPr lang="en-US" dirty="0" smtClean="0"/>
              <a:t>Cl = 2Al</a:t>
            </a:r>
            <a:r>
              <a:rPr lang="en-US" baseline="30000" dirty="0" smtClean="0"/>
              <a:t>3+</a:t>
            </a:r>
            <a:r>
              <a:rPr lang="en-US" dirty="0" smtClean="0"/>
              <a:t>Cl</a:t>
            </a:r>
            <a:r>
              <a:rPr lang="en-US" baseline="-25000" dirty="0" smtClean="0"/>
              <a:t>3</a:t>
            </a:r>
            <a:r>
              <a:rPr lang="en-US" dirty="0" smtClean="0"/>
              <a:t> + 3H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</a:t>
            </a:r>
            <a:endParaRPr lang="ru-RU" dirty="0" smtClean="0"/>
          </a:p>
          <a:p>
            <a:pPr>
              <a:buNone/>
            </a:pPr>
            <a:r>
              <a:rPr lang="en-US" sz="2000" dirty="0" smtClean="0"/>
              <a:t>                 6 e</a:t>
            </a:r>
          </a:p>
          <a:p>
            <a:pPr lvl="0">
              <a:buNone/>
            </a:pPr>
            <a:r>
              <a:rPr lang="en-US" dirty="0" smtClean="0"/>
              <a:t>4) 2Al</a:t>
            </a:r>
            <a:r>
              <a:rPr lang="en-US" baseline="30000" dirty="0" smtClean="0"/>
              <a:t>0</a:t>
            </a:r>
            <a:r>
              <a:rPr lang="en-US" dirty="0" smtClean="0"/>
              <a:t> + 3S</a:t>
            </a:r>
            <a:r>
              <a:rPr lang="en-US" baseline="30000" dirty="0" smtClean="0"/>
              <a:t>0</a:t>
            </a:r>
            <a:r>
              <a:rPr lang="en-US" dirty="0" smtClean="0"/>
              <a:t> = Al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3+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endParaRPr lang="ru-RU" dirty="0" smtClean="0"/>
          </a:p>
          <a:p>
            <a:pPr>
              <a:buNone/>
            </a:pPr>
            <a:r>
              <a:rPr lang="en-US" sz="2000" dirty="0" smtClean="0"/>
              <a:t>                 6 e</a:t>
            </a:r>
          </a:p>
          <a:p>
            <a:pPr lvl="0">
              <a:buNone/>
            </a:pPr>
            <a:r>
              <a:rPr lang="en-US" dirty="0" smtClean="0"/>
              <a:t>5) 4Al</a:t>
            </a:r>
            <a:r>
              <a:rPr lang="en-US" baseline="30000" dirty="0" smtClean="0"/>
              <a:t>0</a:t>
            </a:r>
            <a:r>
              <a:rPr lang="en-US" dirty="0" smtClean="0"/>
              <a:t> + 3O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 </a:t>
            </a:r>
            <a:r>
              <a:rPr lang="en-US" dirty="0" smtClean="0"/>
              <a:t>= Al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3+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sz="2000" dirty="0" smtClean="0"/>
              <a:t>               12 e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1640" y="2348880"/>
            <a:ext cx="0" cy="432048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31640" y="2780928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483768" y="2420888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259632" y="3356992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59632" y="3717032"/>
            <a:ext cx="1224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483768" y="335699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59632" y="4221088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259632" y="4581128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627784" y="4293096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331640" y="5157192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331640" y="5589240"/>
            <a:ext cx="1224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555776" y="515719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259632" y="6165304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59632" y="6597352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2555776" y="623731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9900"/>
                </a:solidFill>
                <a:latin typeface="Arial Black" pitchFamily="34" charset="0"/>
              </a:rPr>
              <a:t>Проверка Д/З: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Упражнение №</a:t>
            </a:r>
            <a:r>
              <a:rPr lang="en-US" b="1" dirty="0" smtClean="0"/>
              <a:t>7</a:t>
            </a:r>
            <a:r>
              <a:rPr lang="ru-RU" b="1" dirty="0" smtClean="0"/>
              <a:t> с.130</a:t>
            </a:r>
            <a:endParaRPr lang="en-US" b="1" dirty="0" smtClean="0"/>
          </a:p>
          <a:p>
            <a:pPr marL="457200" indent="-457200">
              <a:buAutoNum type="arabicParenR"/>
            </a:pPr>
            <a:r>
              <a:rPr lang="ru-RU" sz="2400" dirty="0" smtClean="0"/>
              <a:t>Атомы алюминия не могут быть окислителями, т.к. металлы всегда отдают свои электроны:</a:t>
            </a:r>
          </a:p>
          <a:p>
            <a:pPr lvl="0">
              <a:buNone/>
            </a:pPr>
            <a:r>
              <a:rPr lang="ru-RU" sz="2400" dirty="0" smtClean="0"/>
              <a:t>        </a:t>
            </a:r>
            <a:r>
              <a:rPr lang="en-US" sz="2400" dirty="0" smtClean="0"/>
              <a:t>2Al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+ 6H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Cl = 2Al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Cl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+ 3H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0</a:t>
            </a:r>
            <a:endParaRPr lang="ru-RU" sz="2400" dirty="0" smtClean="0"/>
          </a:p>
          <a:p>
            <a:pPr>
              <a:buNone/>
            </a:pPr>
            <a:r>
              <a:rPr lang="en-US" sz="1600" dirty="0" smtClean="0"/>
              <a:t>                </a:t>
            </a:r>
            <a:r>
              <a:rPr lang="ru-RU" sz="1600" dirty="0" smtClean="0"/>
              <a:t>     </a:t>
            </a:r>
            <a:r>
              <a:rPr lang="en-US" sz="1600" dirty="0" smtClean="0"/>
              <a:t> 6 e</a:t>
            </a:r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ru-RU" sz="1600" dirty="0" err="1" smtClean="0"/>
              <a:t>в-ль</a:t>
            </a:r>
            <a:r>
              <a:rPr lang="ru-RU" sz="1600" dirty="0" smtClean="0"/>
              <a:t>, </a:t>
            </a:r>
            <a:r>
              <a:rPr lang="ru-RU" sz="1600" dirty="0" err="1" smtClean="0"/>
              <a:t>ок-ся</a:t>
            </a:r>
            <a:r>
              <a:rPr lang="ru-RU" sz="1600" dirty="0" smtClean="0"/>
              <a:t>            </a:t>
            </a:r>
            <a:r>
              <a:rPr lang="ru-RU" sz="1600" dirty="0" err="1" smtClean="0"/>
              <a:t>ок-ль</a:t>
            </a:r>
            <a:r>
              <a:rPr lang="ru-RU" sz="1600" dirty="0" smtClean="0"/>
              <a:t>, </a:t>
            </a:r>
            <a:r>
              <a:rPr lang="ru-RU" sz="1600" dirty="0" err="1" smtClean="0"/>
              <a:t>в-ся</a:t>
            </a:r>
            <a:endParaRPr lang="ru-RU" sz="1600" dirty="0" smtClean="0"/>
          </a:p>
          <a:p>
            <a:pPr>
              <a:buNone/>
            </a:pPr>
            <a:r>
              <a:rPr lang="ru-RU" sz="2400" dirty="0" smtClean="0"/>
              <a:t>2) Ионы алюминия могут быть окислителями, принимая от других атомов нужное количество электронов:</a:t>
            </a:r>
          </a:p>
          <a:p>
            <a:pPr>
              <a:buNone/>
            </a:pPr>
            <a:r>
              <a:rPr lang="ru-RU" sz="2400" dirty="0" smtClean="0"/>
              <a:t>       </a:t>
            </a:r>
            <a:r>
              <a:rPr lang="en-US" sz="2400" dirty="0" smtClean="0"/>
              <a:t>Al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Cl</a:t>
            </a:r>
            <a:r>
              <a:rPr lang="en-US" sz="2400" baseline="-25000" dirty="0" smtClean="0"/>
              <a:t>3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+ 3</a:t>
            </a:r>
            <a:r>
              <a:rPr lang="en-US" sz="2400" dirty="0" smtClean="0"/>
              <a:t>K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= Al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+ 3K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Cl </a:t>
            </a:r>
          </a:p>
          <a:p>
            <a:pPr>
              <a:buNone/>
            </a:pPr>
            <a:r>
              <a:rPr lang="en-US" sz="1600" dirty="0" smtClean="0"/>
              <a:t>                       3 e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</a:t>
            </a:r>
            <a:r>
              <a:rPr lang="ru-RU" sz="1600" dirty="0" err="1" smtClean="0"/>
              <a:t>ок-ль</a:t>
            </a:r>
            <a:r>
              <a:rPr lang="ru-RU" sz="1600" dirty="0" smtClean="0"/>
              <a:t>, </a:t>
            </a:r>
            <a:r>
              <a:rPr lang="ru-RU" sz="1600" dirty="0" err="1" smtClean="0"/>
              <a:t>в-ся</a:t>
            </a:r>
            <a:r>
              <a:rPr lang="ru-RU" sz="1600" dirty="0" smtClean="0"/>
              <a:t>              </a:t>
            </a:r>
            <a:r>
              <a:rPr lang="ru-RU" sz="1600" dirty="0" err="1" smtClean="0"/>
              <a:t>в-ль</a:t>
            </a:r>
            <a:r>
              <a:rPr lang="ru-RU" sz="1600" dirty="0" smtClean="0"/>
              <a:t>, </a:t>
            </a:r>
            <a:r>
              <a:rPr lang="ru-RU" sz="1600" dirty="0" err="1" smtClean="0"/>
              <a:t>ок-ся</a:t>
            </a:r>
            <a:endParaRPr lang="ru-RU" sz="1600" dirty="0" smtClean="0"/>
          </a:p>
          <a:p>
            <a:pPr>
              <a:buNone/>
            </a:pPr>
            <a:r>
              <a:rPr lang="ru-RU" sz="2400" dirty="0" smtClean="0"/>
              <a:t> </a:t>
            </a:r>
            <a:endParaRPr lang="en-US" sz="2400" dirty="0" smtClean="0"/>
          </a:p>
          <a:p>
            <a:pPr marL="457200" indent="-457200">
              <a:buAutoNum type="arabicParenR"/>
            </a:pP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03648" y="335699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3648" y="364502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411760" y="335699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55776" y="515719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259632" y="5517232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259632" y="522920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043608" y="5157192"/>
            <a:ext cx="14401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699792" y="5229200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115616" y="3284984"/>
            <a:ext cx="28803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483768" y="3356992"/>
            <a:ext cx="36004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9900"/>
                </a:solidFill>
                <a:latin typeface="Arial Black" pitchFamily="34" charset="0"/>
              </a:rPr>
              <a:t>Проверка Д/З: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ru-RU" b="1" dirty="0" smtClean="0"/>
              <a:t>Задача №1 с.130</a:t>
            </a:r>
          </a:p>
          <a:p>
            <a:pPr>
              <a:buNone/>
            </a:pPr>
            <a:r>
              <a:rPr lang="ru-RU" sz="2200" dirty="0" smtClean="0"/>
              <a:t>     Дано:                        Решение:</a:t>
            </a:r>
          </a:p>
          <a:p>
            <a:pPr>
              <a:buNone/>
            </a:pPr>
            <a:r>
              <a:rPr lang="ru-RU" sz="2200" dirty="0" smtClean="0"/>
              <a:t>    </a:t>
            </a:r>
            <a:r>
              <a:rPr lang="en-US" sz="2200" dirty="0" smtClean="0"/>
              <a:t>n(Na) = 1 </a:t>
            </a:r>
            <a:r>
              <a:rPr lang="ru-RU" sz="2200" dirty="0" smtClean="0"/>
              <a:t>моль</a:t>
            </a:r>
            <a:r>
              <a:rPr lang="en-US" sz="2200" dirty="0" smtClean="0"/>
              <a:t>          2Na + 2H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O = 2NaOH + H</a:t>
            </a:r>
            <a:r>
              <a:rPr lang="en-US" sz="2200" baseline="-25000" dirty="0" smtClean="0"/>
              <a:t>2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</a:t>
            </a:r>
            <a:r>
              <a:rPr lang="en-US" sz="2200" dirty="0" smtClean="0"/>
              <a:t>m(Al) = ?                 2 </a:t>
            </a:r>
            <a:r>
              <a:rPr lang="ru-RU" sz="2200" dirty="0" smtClean="0"/>
              <a:t>моль                             1 моль</a:t>
            </a:r>
          </a:p>
          <a:p>
            <a:pPr>
              <a:buNone/>
            </a:pPr>
            <a:r>
              <a:rPr lang="ru-RU" sz="2200" dirty="0" smtClean="0"/>
              <a:t>                                   1 моль                             0,5 моль</a:t>
            </a:r>
          </a:p>
          <a:p>
            <a:pPr>
              <a:buNone/>
            </a:pPr>
            <a:r>
              <a:rPr lang="ru-RU" sz="2200" dirty="0" smtClean="0"/>
              <a:t>                                       2</a:t>
            </a:r>
            <a:r>
              <a:rPr lang="en-US" sz="2200" dirty="0" smtClean="0"/>
              <a:t>Al</a:t>
            </a:r>
            <a:r>
              <a:rPr lang="en-US" sz="2200" baseline="30000" dirty="0" smtClean="0"/>
              <a:t> </a:t>
            </a:r>
            <a:r>
              <a:rPr lang="ru-RU" sz="2200" dirty="0" smtClean="0"/>
              <a:t>+ 6</a:t>
            </a:r>
            <a:r>
              <a:rPr lang="en-US" sz="2200" dirty="0" err="1" smtClean="0"/>
              <a:t>HCl</a:t>
            </a:r>
            <a:r>
              <a:rPr lang="ru-RU" sz="2200" dirty="0" smtClean="0"/>
              <a:t> = 2</a:t>
            </a:r>
            <a:r>
              <a:rPr lang="en-US" sz="2200" dirty="0" err="1" smtClean="0"/>
              <a:t>AlCl</a:t>
            </a:r>
            <a:r>
              <a:rPr lang="ru-RU" sz="2200" baseline="-25000" dirty="0" smtClean="0"/>
              <a:t>3</a:t>
            </a:r>
            <a:r>
              <a:rPr lang="ru-RU" sz="2200" dirty="0" smtClean="0"/>
              <a:t> + 3</a:t>
            </a:r>
            <a:r>
              <a:rPr lang="en-US" sz="2200" dirty="0" smtClean="0"/>
              <a:t>H</a:t>
            </a:r>
            <a:r>
              <a:rPr lang="ru-RU" sz="2200" baseline="-25000" dirty="0" smtClean="0"/>
              <a:t>2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                        2 моль                        3 моль</a:t>
            </a:r>
          </a:p>
          <a:p>
            <a:pPr>
              <a:buNone/>
            </a:pPr>
            <a:r>
              <a:rPr lang="ru-RU" sz="2200" dirty="0" smtClean="0"/>
              <a:t>                                     Х моль                       0,5 моль</a:t>
            </a:r>
          </a:p>
          <a:p>
            <a:pPr>
              <a:buNone/>
            </a:pPr>
            <a:r>
              <a:rPr lang="ru-RU" sz="2200" dirty="0" smtClean="0"/>
              <a:t>                               Х= 2*0,5/3 = 0,33 моль</a:t>
            </a:r>
          </a:p>
          <a:p>
            <a:pPr>
              <a:buNone/>
            </a:pPr>
            <a:r>
              <a:rPr lang="ru-RU" sz="2200" dirty="0" smtClean="0"/>
              <a:t>                              </a:t>
            </a:r>
            <a:r>
              <a:rPr lang="en-US" sz="2200" dirty="0" smtClean="0"/>
              <a:t>m</a:t>
            </a:r>
            <a:r>
              <a:rPr lang="ru-RU" sz="2200" dirty="0" smtClean="0"/>
              <a:t>(</a:t>
            </a:r>
            <a:r>
              <a:rPr lang="en-US" sz="2200" dirty="0" smtClean="0"/>
              <a:t>Al</a:t>
            </a:r>
            <a:r>
              <a:rPr lang="ru-RU" sz="2200" dirty="0" smtClean="0"/>
              <a:t>) = </a:t>
            </a:r>
            <a:r>
              <a:rPr lang="en-US" sz="2200" dirty="0" smtClean="0"/>
              <a:t>n</a:t>
            </a:r>
            <a:r>
              <a:rPr lang="ru-RU" sz="2200" dirty="0" smtClean="0"/>
              <a:t>*</a:t>
            </a:r>
            <a:r>
              <a:rPr lang="en-US" sz="2200" dirty="0" smtClean="0"/>
              <a:t>M</a:t>
            </a:r>
            <a:r>
              <a:rPr lang="ru-RU" sz="2200" dirty="0" smtClean="0"/>
              <a:t> = 0,33 моль * 27г/моль = 8,91 г.</a:t>
            </a:r>
          </a:p>
          <a:p>
            <a:pPr>
              <a:buNone/>
            </a:pPr>
            <a:r>
              <a:rPr lang="ru-RU" sz="2200" dirty="0" smtClean="0"/>
              <a:t>     Ответ: 8,91 г.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2996952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87824" y="2276872"/>
            <a:ext cx="0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Изучение нового материала:</a:t>
            </a:r>
            <a:endParaRPr lang="ru-RU" b="1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Алюминий в природе: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9634" name="Picture 2" descr="F:\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4410"/>
            <a:ext cx="7128792" cy="52335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69967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Оксид алюминия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Бокситы</a:t>
            </a:r>
            <a:r>
              <a:rPr lang="ru-RU" dirty="0" smtClean="0"/>
              <a:t>           </a:t>
            </a:r>
            <a:r>
              <a:rPr lang="ru-RU" b="1" u="sng" dirty="0" smtClean="0"/>
              <a:t>Корунд</a:t>
            </a:r>
            <a:r>
              <a:rPr lang="ru-RU" b="1" dirty="0" smtClean="0"/>
              <a:t>              </a:t>
            </a:r>
            <a:r>
              <a:rPr lang="ru-RU" b="1" u="sng" dirty="0" smtClean="0"/>
              <a:t>Глинозём</a:t>
            </a:r>
          </a:p>
          <a:p>
            <a:pPr marL="0" indent="0">
              <a:buNone/>
            </a:pPr>
            <a:r>
              <a:rPr lang="ru-RU" sz="2800" b="1" dirty="0" smtClean="0"/>
              <a:t>горная порода                    минерал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       </a:t>
            </a:r>
            <a:r>
              <a:rPr lang="ru-RU" sz="2800" b="1" dirty="0" smtClean="0"/>
              <a:t>драгоценные 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                 камни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рубины                                   сапфиры</a:t>
            </a:r>
            <a:endParaRPr lang="ru-RU" sz="2800" b="1" dirty="0"/>
          </a:p>
        </p:txBody>
      </p:sp>
      <p:pic>
        <p:nvPicPr>
          <p:cNvPr id="70659" name="Picture 3" descr="F:\bauxite_of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67202"/>
            <a:ext cx="1800199" cy="17163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0" name="Picture 4" descr="F:\corundum_of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346" y="2617705"/>
            <a:ext cx="1717179" cy="18153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5076056" y="2014225"/>
            <a:ext cx="899012" cy="25202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635896" y="2140239"/>
            <a:ext cx="288032" cy="13851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487037" y="3979109"/>
            <a:ext cx="864096" cy="5452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32040" y="4107933"/>
            <a:ext cx="850884" cy="68921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0661" name="Picture 5" descr="F:\images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0" y="4923292"/>
            <a:ext cx="1746067" cy="17460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2" name="Picture 6" descr="F:\images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88" y="4947964"/>
            <a:ext cx="2115941" cy="16643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3" name="Picture 7" descr="F:\images (3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85184"/>
            <a:ext cx="2109936" cy="15432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4" name="Picture 8" descr="F:\images (4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321" y="5039300"/>
            <a:ext cx="2182897" cy="1635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28422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очищенном виде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/>
          <a:lstStyle/>
          <a:p>
            <a:r>
              <a:rPr lang="ru-RU" sz="2400" dirty="0"/>
              <a:t>белый тугоплавкий порошок, температура плавления 2044°С, температура кипения 3530°С, плотность </a:t>
            </a:r>
            <a:r>
              <a:rPr lang="ru-RU" sz="2400" dirty="0" smtClean="0"/>
              <a:t>4 </a:t>
            </a:r>
            <a:r>
              <a:rPr lang="ru-RU" sz="2400" dirty="0"/>
              <a:t>г/см</a:t>
            </a:r>
            <a:r>
              <a:rPr lang="ru-RU" sz="2400" baseline="30000" dirty="0"/>
              <a:t>3</a:t>
            </a:r>
            <a:r>
              <a:rPr lang="ru-RU" sz="2400" dirty="0"/>
              <a:t>, по твердости близок к алмазу.</a:t>
            </a:r>
            <a:r>
              <a:rPr lang="ru-RU" dirty="0"/>
              <a:t>  </a:t>
            </a:r>
          </a:p>
          <a:p>
            <a:pPr marL="0" indent="0">
              <a:buNone/>
            </a:pPr>
            <a:r>
              <a:rPr lang="ru-RU" sz="2800" b="1" u="sng" dirty="0" smtClean="0"/>
              <a:t>Получают:</a:t>
            </a:r>
          </a:p>
          <a:p>
            <a:pPr marL="0" indent="0">
              <a:buNone/>
            </a:pPr>
            <a:r>
              <a:rPr lang="ru-RU" sz="2800" dirty="0" smtClean="0"/>
              <a:t>1) </a:t>
            </a:r>
            <a:r>
              <a:rPr lang="en-US" sz="2800" dirty="0" smtClean="0"/>
              <a:t>4Al + 3O</a:t>
            </a:r>
            <a:r>
              <a:rPr lang="en-US" sz="1800" dirty="0" smtClean="0"/>
              <a:t>2</a:t>
            </a:r>
            <a:r>
              <a:rPr lang="en-US" sz="2800" dirty="0" smtClean="0"/>
              <a:t> = 2</a:t>
            </a:r>
            <a:r>
              <a:rPr lang="en-US" sz="2800" dirty="0"/>
              <a:t> 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2) </a:t>
            </a:r>
            <a:r>
              <a:rPr lang="en-US" sz="2800" dirty="0"/>
              <a:t>2Al(OH)</a:t>
            </a:r>
            <a:r>
              <a:rPr lang="en-US" sz="2800" baseline="-25000" dirty="0"/>
              <a:t>3</a:t>
            </a:r>
            <a:r>
              <a:rPr lang="en-US" sz="2800" dirty="0"/>
              <a:t> = 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dirty="0"/>
              <a:t> + </a:t>
            </a:r>
            <a:r>
              <a:rPr lang="en-US" sz="2800" dirty="0" smtClean="0"/>
              <a:t>3H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pPr marL="0" indent="0">
              <a:buNone/>
            </a:pPr>
            <a:r>
              <a:rPr lang="ru-RU" sz="2800" b="1" u="sng" dirty="0" smtClean="0"/>
              <a:t>Химические свойства:</a:t>
            </a:r>
          </a:p>
          <a:p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dirty="0"/>
              <a:t> + 6HCl = 2AlCl</a:t>
            </a:r>
            <a:r>
              <a:rPr lang="en-US" sz="2800" baseline="-25000" dirty="0"/>
              <a:t>3</a:t>
            </a:r>
            <a:r>
              <a:rPr lang="en-US" sz="2800" dirty="0"/>
              <a:t> + 3H</a:t>
            </a:r>
            <a:r>
              <a:rPr lang="en-US" sz="2800" baseline="-25000" dirty="0"/>
              <a:t>2</a:t>
            </a:r>
            <a:r>
              <a:rPr lang="en-US" sz="2800" dirty="0"/>
              <a:t>O;</a:t>
            </a:r>
            <a:endParaRPr lang="ru-RU" sz="2800" dirty="0"/>
          </a:p>
          <a:p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dirty="0"/>
              <a:t> + 2NaOH + </a:t>
            </a:r>
            <a:r>
              <a:rPr lang="ru-RU" sz="2800" dirty="0" smtClean="0"/>
              <a:t>3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dirty="0"/>
              <a:t>= </a:t>
            </a:r>
            <a:r>
              <a:rPr lang="en-US" sz="2800" dirty="0" smtClean="0"/>
              <a:t>2Na[Al(OH)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]</a:t>
            </a:r>
            <a:endParaRPr lang="ru-RU" sz="2800" dirty="0" smtClean="0"/>
          </a:p>
          <a:p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dirty="0"/>
              <a:t> + </a:t>
            </a:r>
            <a:r>
              <a:rPr lang="en-US" sz="2800" dirty="0" smtClean="0"/>
              <a:t>2NaOH </a:t>
            </a:r>
            <a:r>
              <a:rPr lang="en-US" sz="2800" dirty="0"/>
              <a:t>= </a:t>
            </a:r>
            <a:r>
              <a:rPr lang="en-US" sz="2800" dirty="0" smtClean="0"/>
              <a:t>2NaAlO</a:t>
            </a:r>
            <a:r>
              <a:rPr lang="en-US" sz="2800" baseline="-25000" dirty="0" smtClean="0"/>
              <a:t>2</a:t>
            </a:r>
            <a:r>
              <a:rPr lang="en-US" sz="2800" dirty="0"/>
              <a:t> +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dirty="0" smtClean="0"/>
              <a:t>;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Проявляет амфотерные свойства</a:t>
            </a:r>
            <a:endParaRPr lang="ru-RU" sz="2800" b="1" u="sng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b="1" dirty="0"/>
          </a:p>
        </p:txBody>
      </p:sp>
      <p:pic>
        <p:nvPicPr>
          <p:cNvPr id="71682" name="Picture 2" descr="F:\products_91652_0339b668be7fa0f75f7dd46d3783237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83" y="2060848"/>
            <a:ext cx="3046266" cy="2289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057532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</TotalTime>
  <Words>639</Words>
  <Application>Microsoft Office PowerPoint</Application>
  <PresentationFormat>Экран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Слайд 1</vt:lpstr>
      <vt:lpstr>Слайд 2</vt:lpstr>
      <vt:lpstr>Повторение изученного материала:</vt:lpstr>
      <vt:lpstr>Проверка Д/З:</vt:lpstr>
      <vt:lpstr>Проверка Д/З:</vt:lpstr>
      <vt:lpstr>Проверка Д/З:</vt:lpstr>
      <vt:lpstr>Изучение нового материала:</vt:lpstr>
      <vt:lpstr>Оксид алюминия Al2O3</vt:lpstr>
      <vt:lpstr>В очищенном виде Al2O3 - </vt:lpstr>
      <vt:lpstr>Гидроксид алюминия Al(OH)3 </vt:lpstr>
      <vt:lpstr>Слайд 11</vt:lpstr>
      <vt:lpstr>Слайд 12</vt:lpstr>
      <vt:lpstr>Что наблюдали?</vt:lpstr>
      <vt:lpstr>Слайд 14</vt:lpstr>
      <vt:lpstr>Лабораторный опыт</vt:lpstr>
      <vt:lpstr>Что наблюдали?</vt:lpstr>
      <vt:lpstr>Генетический ряд алюминия. Осуществите превращения: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Амфотерные оксиды и гидроксиды</dc:title>
  <dc:creator>user</dc:creator>
  <cp:lastModifiedBy>Света</cp:lastModifiedBy>
  <cp:revision>50</cp:revision>
  <dcterms:created xsi:type="dcterms:W3CDTF">2007-11-21T14:13:12Z</dcterms:created>
  <dcterms:modified xsi:type="dcterms:W3CDTF">2014-02-18T17:50:50Z</dcterms:modified>
</cp:coreProperties>
</file>