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C7129-5DA3-4AEC-A847-A81CDE62DD55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55D9-6421-4BD3-9EBF-47E76EE402B4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86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C7129-5DA3-4AEC-A847-A81CDE62DD55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55D9-6421-4BD3-9EBF-47E76EE40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979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C7129-5DA3-4AEC-A847-A81CDE62DD55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55D9-6421-4BD3-9EBF-47E76EE40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121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C7129-5DA3-4AEC-A847-A81CDE62DD55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55D9-6421-4BD3-9EBF-47E76EE402B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8686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C7129-5DA3-4AEC-A847-A81CDE62DD55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55D9-6421-4BD3-9EBF-47E76EE40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661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C7129-5DA3-4AEC-A847-A81CDE62DD55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55D9-6421-4BD3-9EBF-47E76EE402B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2815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C7129-5DA3-4AEC-A847-A81CDE62DD55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55D9-6421-4BD3-9EBF-47E76EE40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196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C7129-5DA3-4AEC-A847-A81CDE62DD55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55D9-6421-4BD3-9EBF-47E76EE40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594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C7129-5DA3-4AEC-A847-A81CDE62DD55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55D9-6421-4BD3-9EBF-47E76EE40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812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C7129-5DA3-4AEC-A847-A81CDE62DD55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55D9-6421-4BD3-9EBF-47E76EE40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11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C7129-5DA3-4AEC-A847-A81CDE62DD55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55D9-6421-4BD3-9EBF-47E76EE40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68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C7129-5DA3-4AEC-A847-A81CDE62DD55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55D9-6421-4BD3-9EBF-47E76EE40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88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C7129-5DA3-4AEC-A847-A81CDE62DD55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55D9-6421-4BD3-9EBF-47E76EE40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126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C7129-5DA3-4AEC-A847-A81CDE62DD55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55D9-6421-4BD3-9EBF-47E76EE40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19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C7129-5DA3-4AEC-A847-A81CDE62DD55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55D9-6421-4BD3-9EBF-47E76EE40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258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C7129-5DA3-4AEC-A847-A81CDE62DD55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55D9-6421-4BD3-9EBF-47E76EE40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90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C7129-5DA3-4AEC-A847-A81CDE62DD55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55D9-6421-4BD3-9EBF-47E76EE40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80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16C7129-5DA3-4AEC-A847-A81CDE62DD55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38955D9-6421-4BD3-9EBF-47E76EE40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3276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2513" y="1269242"/>
            <a:ext cx="10758985" cy="2934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Химиялық реакциялар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53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2385" y="737357"/>
            <a:ext cx="8534401" cy="5581555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3.Гомогенді </a:t>
            </a: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реакцияға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жатады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ru-RU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CO</a:t>
            </a:r>
            <a:r>
              <a:rPr lang="ru-RU" sz="24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2CO + O</a:t>
            </a:r>
            <a:r>
              <a:rPr lang="ru-RU" sz="24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=2CO</a:t>
            </a:r>
            <a:r>
              <a:rPr lang="ru-RU" sz="24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CO</a:t>
            </a:r>
            <a:r>
              <a:rPr lang="ru-RU" sz="24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C = 2CO</a:t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SO</a:t>
            </a:r>
            <a:r>
              <a:rPr lang="ru-RU" sz="24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ru-RU" sz="24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= H</a:t>
            </a:r>
            <a:r>
              <a:rPr lang="ru-RU" sz="24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sz="24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C + O</a:t>
            </a:r>
            <a:r>
              <a:rPr lang="ru-RU" sz="24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 CO</a:t>
            </a:r>
            <a:r>
              <a:rPr lang="ru-RU" sz="24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05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7793" y="504967"/>
            <a:ext cx="8534401" cy="5677469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4.Егер </a:t>
            </a: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реакцияны</a:t>
            </a:r>
            <a:r>
              <a:rPr lang="kk-K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ң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температуралық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3-ке </a:t>
            </a: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тең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температураны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150</a:t>
            </a:r>
            <a:r>
              <a:rPr lang="ru-RU" sz="24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С-дан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r>
              <a:rPr lang="ru-RU" sz="24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С-ға </a:t>
            </a: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көтергенде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реакцияның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жылдамдығы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артады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243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245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244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246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242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42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4146" y="436730"/>
            <a:ext cx="8534401" cy="574570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5.C</a:t>
            </a:r>
            <a:r>
              <a:rPr lang="ru-RU" sz="24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4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+ 3O</a:t>
            </a:r>
            <a:r>
              <a:rPr lang="ru-RU" sz="24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 2CO</a:t>
            </a:r>
            <a:r>
              <a:rPr lang="ru-RU" sz="24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+ 2H</a:t>
            </a:r>
            <a:r>
              <a:rPr lang="ru-RU" sz="24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реакциядағы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оттегінің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концентрациясын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көбейткенде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 </a:t>
            </a: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жылдамдығы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2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артады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6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кемиді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6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артады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8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кемиді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8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артады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45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2635" y="0"/>
            <a:ext cx="8534401" cy="1091441"/>
          </a:xfrm>
        </p:spPr>
        <p:txBody>
          <a:bodyPr/>
          <a:lstStyle/>
          <a:p>
            <a:pPr algn="ctr"/>
            <a:r>
              <a:rPr lang="kk-KZ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 типтері</a:t>
            </a:r>
            <a:endParaRPr lang="ru-RU" b="1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02577" y="1187356"/>
            <a:ext cx="8534400" cy="5404514"/>
          </a:xfrm>
        </p:spPr>
        <p:txBody>
          <a:bodyPr>
            <a:normAutofit/>
          </a:bodyPr>
          <a:lstStyle/>
          <a:p>
            <a:r>
              <a:rPr lang="kk-KZ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1.Қосылу: </a:t>
            </a:r>
            <a:r>
              <a:rPr lang="kk-KZ" sz="3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 күрделі заттан екі немесе бірнеше жай және күрделі заттар алынатын химиялық реакция</a:t>
            </a:r>
          </a:p>
          <a:p>
            <a:r>
              <a:rPr lang="kk-KZ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2.Айырылу:</a:t>
            </a:r>
            <a:r>
              <a:rPr lang="kk-KZ" sz="3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 </a:t>
            </a:r>
            <a:r>
              <a:rPr lang="kk-KZ" sz="3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күрделі заттан екі немесе бірнеше жай заттар алынатын химиялық </a:t>
            </a:r>
            <a:r>
              <a:rPr lang="kk-KZ" sz="3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</a:t>
            </a:r>
          </a:p>
          <a:p>
            <a:r>
              <a:rPr lang="kk-KZ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3.Орынбасу:</a:t>
            </a:r>
            <a:r>
              <a:rPr lang="kk-KZ" sz="3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жай заттың күрделі зат құрамындағы элементтер атомдарының біреуінің орнын басатын жай және күрделі заттар арасындағы реакция</a:t>
            </a:r>
          </a:p>
          <a:p>
            <a:r>
              <a:rPr lang="kk-KZ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Алмасу</a:t>
            </a:r>
            <a:r>
              <a:rPr lang="kk-KZ" sz="3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:екі күрделі заттың өздерінің құрамдас бөлшектерін алмастыра жүретін реакция</a:t>
            </a:r>
            <a:endParaRPr lang="kk-KZ" sz="3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33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668" y="218743"/>
            <a:ext cx="8534401" cy="1050499"/>
          </a:xfrm>
        </p:spPr>
        <p:txBody>
          <a:bodyPr/>
          <a:lstStyle/>
          <a:p>
            <a:r>
              <a:rPr lang="kk-KZ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ЖЫЛУ ЭФФЕКТІСІ БОЙЫНША</a:t>
            </a:r>
            <a:endParaRPr lang="ru-RU" b="1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3" y="1520588"/>
            <a:ext cx="8534400" cy="3051412"/>
          </a:xfrm>
        </p:spPr>
        <p:txBody>
          <a:bodyPr>
            <a:noAutofit/>
          </a:bodyPr>
          <a:lstStyle/>
          <a:p>
            <a:r>
              <a:rPr lang="kk-KZ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kk-KZ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ЭКЗОТЕРМИЯЛЫҚ:</a:t>
            </a:r>
            <a:r>
              <a:rPr lang="kk-KZ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жылу бөле жүретін реакция</a:t>
            </a:r>
          </a:p>
          <a:p>
            <a:endParaRPr lang="kk-KZ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kk-KZ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ЭНДОТЕРМИЯЛЫҚ:</a:t>
            </a:r>
            <a:r>
              <a:rPr lang="kk-KZ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жылу сіңіре жүретін реакция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7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6032" y="273334"/>
            <a:ext cx="8534401" cy="1132385"/>
          </a:xfrm>
        </p:spPr>
        <p:txBody>
          <a:bodyPr/>
          <a:lstStyle/>
          <a:p>
            <a:r>
              <a:rPr lang="kk-KZ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Агрегаттық күйі бойынша</a:t>
            </a:r>
            <a:endParaRPr lang="ru-RU" b="1" i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7987" y="1861781"/>
            <a:ext cx="8534400" cy="4115937"/>
          </a:xfrm>
        </p:spPr>
        <p:txBody>
          <a:bodyPr>
            <a:normAutofit/>
          </a:bodyPr>
          <a:lstStyle/>
          <a:p>
            <a:r>
              <a:rPr lang="kk-KZ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Гетерогенді: </a:t>
            </a:r>
            <a:r>
              <a:rPr lang="kk-KZ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әрекеттесуші заттар мен реакция өнімі әр түрлі агрегаттық күйде болады (түрлі фазада)</a:t>
            </a:r>
          </a:p>
          <a:p>
            <a:endParaRPr lang="kk-KZ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Гомогенді: </a:t>
            </a:r>
            <a:r>
              <a:rPr lang="kk-KZ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әрекеттесуші заттар мен реакция өнімі бір агрегаттық күйде болады (бірдей фазада)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43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6031" y="327925"/>
            <a:ext cx="8534401" cy="1118738"/>
          </a:xfrm>
        </p:spPr>
        <p:txBody>
          <a:bodyPr>
            <a:normAutofit fontScale="90000"/>
          </a:bodyPr>
          <a:lstStyle/>
          <a:p>
            <a:r>
              <a:rPr lang="kk-KZ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Катализатор қатысуы бойынша</a:t>
            </a:r>
            <a:endParaRPr lang="ru-RU" b="1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75781" y="1711656"/>
            <a:ext cx="8534400" cy="4115937"/>
          </a:xfrm>
        </p:spPr>
        <p:txBody>
          <a:bodyPr>
            <a:noAutofit/>
          </a:bodyPr>
          <a:lstStyle/>
          <a:p>
            <a:r>
              <a:rPr lang="kk-KZ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Катализдік</a:t>
            </a:r>
            <a:r>
              <a:rPr lang="kk-KZ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катализатор қатысында жүретін реакция</a:t>
            </a:r>
          </a:p>
          <a:p>
            <a:r>
              <a:rPr lang="kk-KZ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Катализаторсыз</a:t>
            </a:r>
            <a:r>
              <a:rPr lang="kk-KZ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:катализатор қатысынсыз жүретін реакция</a:t>
            </a:r>
            <a:endParaRPr lang="ru-RU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77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0874" y="205096"/>
            <a:ext cx="8534401" cy="941316"/>
          </a:xfrm>
        </p:spPr>
        <p:txBody>
          <a:bodyPr/>
          <a:lstStyle/>
          <a:p>
            <a:pPr algn="ctr"/>
            <a:r>
              <a:rPr lang="kk-KZ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БАҒЫТЫ БОЙЫНША</a:t>
            </a:r>
            <a:endParaRPr lang="ru-RU" b="1" i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25908" y="1479644"/>
            <a:ext cx="8534400" cy="3993108"/>
          </a:xfrm>
        </p:spPr>
        <p:txBody>
          <a:bodyPr>
            <a:noAutofit/>
          </a:bodyPr>
          <a:lstStyle/>
          <a:p>
            <a:r>
              <a:rPr lang="kk-KZ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Қайтымды: </a:t>
            </a:r>
            <a:r>
              <a:rPr lang="kk-KZ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 жағдайда тек бір бағытта ғана жүретін реакциялар</a:t>
            </a:r>
          </a:p>
          <a:p>
            <a:r>
              <a:rPr lang="kk-KZ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Қайтымсыз: </a:t>
            </a:r>
            <a:r>
              <a:rPr lang="kk-KZ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 жағдайда бір мезгілде екі бағытта да жүретін реакция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09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6975" y="300630"/>
            <a:ext cx="8534401" cy="1009555"/>
          </a:xfrm>
        </p:spPr>
        <p:txBody>
          <a:bodyPr>
            <a:normAutofit fontScale="90000"/>
          </a:bodyPr>
          <a:lstStyle/>
          <a:p>
            <a:r>
              <a:rPr lang="kk-KZ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 атомдарының тотығу дәрежелерінің өзгеруі бойынша</a:t>
            </a:r>
            <a:endParaRPr lang="ru-RU" b="1" i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84966" y="1561531"/>
            <a:ext cx="8534400" cy="4429835"/>
          </a:xfrm>
        </p:spPr>
        <p:txBody>
          <a:bodyPr>
            <a:normAutofit/>
          </a:bodyPr>
          <a:lstStyle/>
          <a:p>
            <a:r>
              <a:rPr lang="kk-KZ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1.Тотығу-тотықсыздану</a:t>
            </a:r>
            <a:r>
              <a:rPr lang="kk-KZ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:валенттік электрондары электртерістігі кіші атомдардан электртерістігі үлкен атомдарға ауысатын немесе ығысатын процестер</a:t>
            </a:r>
          </a:p>
          <a:p>
            <a:r>
              <a:rPr lang="kk-KZ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2.Тотығу дәрежесі өзгермей жүретін реакция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51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9238" y="300630"/>
            <a:ext cx="8534401" cy="954964"/>
          </a:xfrm>
        </p:spPr>
        <p:txBody>
          <a:bodyPr>
            <a:normAutofit/>
          </a:bodyPr>
          <a:lstStyle/>
          <a:p>
            <a:pPr algn="ctr"/>
            <a:r>
              <a:rPr lang="kk-KZ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</a:t>
            </a:r>
            <a:endParaRPr lang="ru-RU" b="1" i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35341" y="1684361"/>
            <a:ext cx="8534400" cy="418417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1.Гетерогенді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реакцияға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жатады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2HBr = H</a:t>
            </a:r>
            <a:r>
              <a:rPr lang="ru-RU" sz="24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Br</a:t>
            </a:r>
            <a:r>
              <a:rPr lang="ru-RU" sz="24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4H</a:t>
            </a:r>
            <a:r>
              <a:rPr lang="ru-RU" sz="24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+ 3Fe = 4H</a:t>
            </a:r>
            <a:r>
              <a:rPr lang="ru-RU" sz="24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Fe</a:t>
            </a:r>
            <a:r>
              <a:rPr lang="ru-RU" sz="24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N</a:t>
            </a:r>
            <a:r>
              <a:rPr lang="ru-RU" sz="24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 2NO</a:t>
            </a:r>
            <a:r>
              <a:rPr lang="ru-RU" sz="24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2CO + O</a:t>
            </a:r>
            <a:r>
              <a:rPr lang="ru-RU" sz="24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 2CO</a:t>
            </a:r>
            <a:r>
              <a:rPr lang="ru-RU" sz="24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N</a:t>
            </a:r>
            <a:r>
              <a:rPr lang="ru-RU" sz="24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+3H</a:t>
            </a:r>
            <a:r>
              <a:rPr lang="ru-RU" sz="24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↔ 2NH</a:t>
            </a:r>
            <a:r>
              <a:rPr lang="ru-RU" sz="24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53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3328" y="900752"/>
            <a:ext cx="8534401" cy="4804011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2.Әрекеттесуші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заҢы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реакция </a:t>
            </a:r>
            <a:r>
              <a:rPr 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жылдамдыҒын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</a:t>
            </a:r>
            <a:r>
              <a:rPr 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рнектейді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2SO</a:t>
            </a:r>
            <a:r>
              <a:rPr lang="ru-RU" sz="20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O</a:t>
            </a:r>
            <a:r>
              <a:rPr lang="ru-RU" sz="20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↔ 2SO</a:t>
            </a:r>
            <a:r>
              <a:rPr lang="ru-RU" sz="20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υ = k[2SO</a:t>
            </a:r>
            <a:r>
              <a:rPr lang="ru-RU" sz="20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[O</a:t>
            </a:r>
            <a:r>
              <a:rPr lang="ru-RU" sz="20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b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υ = k[SO</a:t>
            </a:r>
            <a:r>
              <a:rPr lang="ru-RU" sz="20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[O</a:t>
            </a:r>
            <a:r>
              <a:rPr lang="ru-RU" sz="20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b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υ = k[SO</a:t>
            </a:r>
            <a:r>
              <a:rPr lang="ru-RU" sz="20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[O</a:t>
            </a:r>
            <a:r>
              <a:rPr lang="ru-RU" sz="20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0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υ = k[SO</a:t>
            </a:r>
            <a:r>
              <a:rPr lang="ru-RU" sz="20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0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[O</a:t>
            </a:r>
            <a:r>
              <a:rPr lang="ru-RU" sz="20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b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υ = k[SO</a:t>
            </a:r>
            <a:r>
              <a:rPr lang="ru-RU" sz="20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0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[O</a:t>
            </a:r>
            <a:r>
              <a:rPr lang="ru-RU" sz="20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b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55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175</TotalTime>
  <Words>193</Words>
  <Application>Microsoft Office PowerPoint</Application>
  <PresentationFormat>Широкоэкранный</PresentationFormat>
  <Paragraphs>29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Century Gothic</vt:lpstr>
      <vt:lpstr>Times New Roman</vt:lpstr>
      <vt:lpstr>Wingdings 3</vt:lpstr>
      <vt:lpstr>Сектор</vt:lpstr>
      <vt:lpstr>Презентация PowerPoint</vt:lpstr>
      <vt:lpstr>Реакция типтері</vt:lpstr>
      <vt:lpstr>ЖЫЛУ ЭФФЕКТІСІ БОЙЫНША</vt:lpstr>
      <vt:lpstr>Агрегаттық күйі бойынша</vt:lpstr>
      <vt:lpstr>Катализатор қатысуы бойынша</vt:lpstr>
      <vt:lpstr>БАҒЫТЫ БОЙЫНША</vt:lpstr>
      <vt:lpstr>Элемент атомдарының тотығу дәрежелерінің өзгеруі бойынша</vt:lpstr>
      <vt:lpstr>Тест</vt:lpstr>
      <vt:lpstr>2.Әрекеттесуші масса заҢы бойынша реакция жылдамдыҒын Өрнектейді:  2SO2 + O2 ↔ 2SO3  A) υ = k[2SO2] [O2]  B) υ = k[SO2] [O2]  C) υ = k[SO2] [O2]2  D) υ = k[SO2]2[O2]  E) υ = k[SO2]3[O2] </vt:lpstr>
      <vt:lpstr> 3.Гомогенді реакцияға жатады:  A) k2CO3 = k2O + CO2  B) 2CO + O2 =2CO2  C) CO2 + C = 2CO  D) SO3 + H2O = H2SO4  E) C + O2 = CO2  </vt:lpstr>
      <vt:lpstr>4.Егер реакцияның температуралық коэффициенті 3-ке тең болса, температураны 1500С-дан 2000С-ға көтергенде, реакцияның жылдамдығы ... артады  A) 243 есе  B) 245 есе  C) 244 есе  D) 246 есе  E) 242 есе </vt:lpstr>
      <vt:lpstr>5.C2H4 + 3O2 = 2CO2 + 2H2O реакциядағы оттегінің концентрациясын 2 есе көбейткенде реакция жылдамдығы ...  A) 2 есе артады  B) 6 есе кемиді  C) 6 есе артады  D) 8 есе кемиді  E) 8 есе артады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14</cp:revision>
  <dcterms:created xsi:type="dcterms:W3CDTF">2013-12-04T15:29:31Z</dcterms:created>
  <dcterms:modified xsi:type="dcterms:W3CDTF">2013-12-04T18:25:21Z</dcterms:modified>
</cp:coreProperties>
</file>