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18"/>
  </p:notesMasterIdLst>
  <p:sldIdLst>
    <p:sldId id="264" r:id="rId2"/>
    <p:sldId id="273" r:id="rId3"/>
    <p:sldId id="271" r:id="rId4"/>
    <p:sldId id="272" r:id="rId5"/>
    <p:sldId id="270" r:id="rId6"/>
    <p:sldId id="274" r:id="rId7"/>
    <p:sldId id="275" r:id="rId8"/>
    <p:sldId id="276" r:id="rId9"/>
    <p:sldId id="277" r:id="rId10"/>
    <p:sldId id="281" r:id="rId11"/>
    <p:sldId id="282" r:id="rId12"/>
    <p:sldId id="278" r:id="rId13"/>
    <p:sldId id="284" r:id="rId14"/>
    <p:sldId id="279" r:id="rId15"/>
    <p:sldId id="280" r:id="rId16"/>
    <p:sldId id="28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62596-A502-40E4-97B6-7D406482CD18}" type="datetimeFigureOut">
              <a:rPr lang="ru-RU" smtClean="0"/>
              <a:pPr/>
              <a:t>06.11.2013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A3762-094C-46C4-BE7A-C51E85FCC6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AA3762-094C-46C4-BE7A-C51E85FCC66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E44763-445A-4A3D-965D-E07FC94F9C63}" type="slidenum">
              <a:rPr lang="ru-RU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06.11.2013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33" r:id="rId16"/>
    <p:sldLayoutId id="2147483734" r:id="rId17"/>
    <p:sldLayoutId id="2147483678" r:id="rId18"/>
    <p:sldLayoutId id="2147483680" r:id="rId19"/>
    <p:sldLayoutId id="2147483682" r:id="rId20"/>
    <p:sldLayoutId id="2147483661" r:id="rId21"/>
    <p:sldLayoutId id="2147483662" r:id="rId22"/>
    <p:sldLayoutId id="2147483663" r:id="rId23"/>
    <p:sldLayoutId id="2147483664" r:id="rId24"/>
    <p:sldLayoutId id="2147483666" r:id="rId25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arhany.ru/lermontov/biography" TargetMode="External"/><Relationship Id="rId3" Type="http://schemas.openxmlformats.org/officeDocument/2006/relationships/hyperlink" Target="http://lermontov.info/portret.shtml" TargetMode="External"/><Relationship Id="rId7" Type="http://schemas.openxmlformats.org/officeDocument/2006/relationships/hyperlink" Target="http://mikhaillermontov.ru/biography.htm" TargetMode="External"/><Relationship Id="rId12" Type="http://schemas.openxmlformats.org/officeDocument/2006/relationships/hyperlink" Target="https://sites.google.com/site/literatura8klass/russkaa-literatura-xix-veka/m-u-lermontov-mcyri/illustracii-k-poeme-mcyr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lermontov.niv.ru/lermontov/documents/documents.htm" TargetMode="External"/><Relationship Id="rId11" Type="http://schemas.openxmlformats.org/officeDocument/2006/relationships/hyperlink" Target="http://www.1812panorama.ru/virtual/borodino4_02.html" TargetMode="External"/><Relationship Id="rId5" Type="http://schemas.openxmlformats.org/officeDocument/2006/relationships/hyperlink" Target="http://www.mlermontov.ru/family/" TargetMode="External"/><Relationship Id="rId10" Type="http://schemas.openxmlformats.org/officeDocument/2006/relationships/hyperlink" Target="http://ru.wikipedia.org/wiki/%CB%E5%F0%EC%EE%ED%F2%EE%E2,_%CC%E8%F5%E0%E8%EB_%DE%F0%FC%E5%E2%E8%F7" TargetMode="External"/><Relationship Id="rId4" Type="http://schemas.openxmlformats.org/officeDocument/2006/relationships/hyperlink" Target="http://elenaranko.ucoz.ru/" TargetMode="External"/><Relationship Id="rId9" Type="http://schemas.openxmlformats.org/officeDocument/2006/relationships/hyperlink" Target="http://rusmnb.ru/index.php?topic=17216.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14348" y="428604"/>
            <a:ext cx="7776864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C0504D">
                    <a:lumMod val="75000"/>
                  </a:srgbClr>
                </a:solidFill>
              </a:rPr>
              <a:t>Михаил Юрьевич 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C0504D">
                    <a:lumMod val="75000"/>
                  </a:srgbClr>
                </a:solidFill>
              </a:rPr>
              <a:t>Лермонтов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1868" y="2214554"/>
            <a:ext cx="2167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1814 - 1841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6116" y="5143512"/>
            <a:ext cx="42148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Автор презентации – учитель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русского языка и литературы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МОУ «Киверичская СОШ»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Мантрова Л.В.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643050"/>
            <a:ext cx="2203863" cy="294367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857884" y="4572008"/>
            <a:ext cx="2857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Художник 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П.Е. 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</a:rPr>
              <a:t>Заболотский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. 1837  г.             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52343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Первая ссылка на Кавказ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000108"/>
            <a:ext cx="78581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 феврале 1837 был отдан высочайший приказ о переводе Лермонтова прапорщиком в Нижегородский драгунский полк на Кавказ. Во время ссылки и позднее особенно раскрылось художественное дарование Лермонтова, с детства увлекавшегося живописью. </a:t>
            </a:r>
          </a:p>
          <a:p>
            <a:pPr indent="457200"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Лермонтов успел сильно измениться в нравственном отношении. Впечатления от природы Кавказа, жизни горцев, кавказский фольклор легли в основу многих произведений Лермонтова.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194" name="Picture 2" descr="http://upload.wikimedia.org/wikipedia/commons/thumb/0/08/Paintings_by_Mikhail_Lermontov%2C_1837.jpg/220px-Paintings_by_Mikhail_Lermontov%2C_1837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500166" y="3214686"/>
            <a:ext cx="3156564" cy="195133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357686" y="32861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Кавказский вид с саклей. 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Картина М.Ю. Лермонтова. 1837 г.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198" name="Picture 6" descr="http://upload.wikimedia.org/wikipedia/commons/thumb/5/5a/Lermontov_Vospominanie_o_Kavkaze_Oil_1838.jpg/120px-Lermontov_Vospominanie_o_Kavkaze_Oil_1838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5857884" y="4286256"/>
            <a:ext cx="2571768" cy="210027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714612" y="5715016"/>
            <a:ext cx="2928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Воспоминание о Кавказе.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Март — апрель 1838 г.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3775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«Бородино» (1837)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6715140" y="1000108"/>
            <a:ext cx="1857388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785786" y="1000108"/>
            <a:ext cx="1904906" cy="285092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786050" y="1071546"/>
            <a:ext cx="36433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 1970-е годы 20 века художник В. Г. Шевченко создает цикл иллюстраций к одному из самых известных стихотворений Лермонтова. Как называется это стихотворение? Вспомните, с каких слов оно начинается. Что вам известно об истории его создания?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3108" y="3857628"/>
            <a:ext cx="64294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«Немного можно насчитать во всем мире стихотворений, которые составили бы собою звено в развитии национального чувства и национальной литературы. И то, что «Бородино» ничуть не утратило ни своей поэтической новизны, ни верности взгляда на ход исторических событий, служит, пожалуй, высшим свидетельством народности этого краткого и одновременно грандиозного по масштабам изображения!»</a:t>
            </a:r>
          </a:p>
          <a:p>
            <a:pPr indent="457200" algn="just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     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И. Л. Андроников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3775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Гродненский гусарский полк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571612"/>
            <a:ext cx="4286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После настойчивых ходатайств Е.А. Арсеньевой и поэта В. А. Жуковского Лермонтов был переведён с Кавказа в Гродненский гусарский полк, стоявший вблизи Новгорода. В апреле 1838 г. ему разрешили вернуться в столицу, в лейб-гвардии гусарский полк.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43570" y="5072074"/>
            <a:ext cx="28226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Художник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А.И.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Клюндер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1838 г.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172" name="Picture 4" descr="File:Mikhail Lermontov, 18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1500174"/>
            <a:ext cx="2563167" cy="341946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85728"/>
            <a:ext cx="6408712" cy="64921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«Мцыри» (1839)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10671" t="10885" r="14629" b="10200"/>
          <a:stretch>
            <a:fillRect/>
          </a:stretch>
        </p:blipFill>
        <p:spPr bwMode="auto">
          <a:xfrm>
            <a:off x="4571998" y="3500438"/>
            <a:ext cx="1785951" cy="246631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7409" t="2941" r="3686" b="5882"/>
          <a:stretch>
            <a:fillRect/>
          </a:stretch>
        </p:blipFill>
        <p:spPr bwMode="auto">
          <a:xfrm>
            <a:off x="2500298" y="3571876"/>
            <a:ext cx="1714512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l="13070" t="13285" r="17224" b="13647"/>
          <a:stretch>
            <a:fillRect/>
          </a:stretch>
        </p:blipFill>
        <p:spPr bwMode="auto">
          <a:xfrm>
            <a:off x="6572264" y="2857496"/>
            <a:ext cx="2026242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643306" y="6072206"/>
            <a:ext cx="3261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Худ.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Орлова-Мочалова М. Н.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2643182"/>
            <a:ext cx="58131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Какая поэма Лермонтова вызвала этот отклик? </a:t>
            </a:r>
          </a:p>
          <a:p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Назовите проиллюстрированные эпизоды.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785794"/>
            <a:ext cx="80010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«В русском и мировом искусстве не часто встречаются произведения, в которых воля и свобода, мечта о родине, прославление земной жизни и борьбы – «мира восторг беспредельный» – были бы доведены до такой остроты, до такого могучего напряжения, как в этой поэме». </a:t>
            </a:r>
          </a:p>
          <a:p>
            <a:pPr indent="457200" algn="just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                  Максимов Д. Е. 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7606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Вторая ссылка на Кавказ (1840)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836712"/>
            <a:ext cx="7776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 феврале 1840 произошли ссора и дуэль Лермонтова с сыном французского посла в Петербурге Э. Барантом; причиной ссоры был спор о национальном достоинстве русских. Военный суд приговорил Лермонтова к вторичной ссылке на Кавказ.</a:t>
            </a:r>
          </a:p>
          <a:p>
            <a:pPr indent="457200"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Летом 1840 Лермонтову пришлось стать участником военных действий на Кавказе. Он проявил исключительную храбрость в боях и был дважды представлен к награде, но все ходатайства об этом были отклонены. Добившись разрешения на короткий отпуск, Лермонтов в начале февраля 1841 г. приехал в Петербург, но преследуемый властями, вынужденный выслушивать унизительные выговоры, опальный поэт с величайшим трудом получил возможность провести в Петербурге около трёх месяцев.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 l="6307" r="8549"/>
          <a:stretch>
            <a:fillRect/>
          </a:stretch>
        </p:blipFill>
        <p:spPr bwMode="auto">
          <a:xfrm>
            <a:off x="6228184" y="4077072"/>
            <a:ext cx="1800200" cy="2339727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143108" y="4725144"/>
            <a:ext cx="379704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Портрет Лермонтова работы однополчанина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Д.П. Палена </a:t>
            </a: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(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1840). </a:t>
            </a:r>
          </a:p>
          <a:p>
            <a:pPr algn="ctr">
              <a:spcBef>
                <a:spcPct val="0"/>
              </a:spcBef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ea typeface="+mj-ea"/>
                <a:cs typeface="+mj-cs"/>
              </a:rPr>
              <a:t>Выполнен после валерикского боя.  </a:t>
            </a:r>
            <a:endParaRPr kumimoji="0" lang="ru-RU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0975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1841 год – дуэль с Мартыновым 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и смерть в Пятигорске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214422"/>
            <a:ext cx="53578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 апреле 1841 г. Лермонтов получил приказ в 48 часов оставить Петербург и отправиться в полк, на Кавказ. С дороги он писал одной из своих знакомых: "Пожелайте мне счастья и легкого ранения, это самое лучшее, что только можно мне пожелать". </a:t>
            </a:r>
          </a:p>
          <a:p>
            <a:pPr indent="457200"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 пути в полк Лермонтов задержался в Пятигорске для лечения. Здесь и произошла ссора Лермонтова с Мартыновым, закончившаяся роковой дуэлью.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1161952"/>
            <a:ext cx="1928826" cy="251312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929322" y="3643314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Портрет Лермонтова работы 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К.А. Горбунова.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1841 г.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28794" y="4143380"/>
            <a:ext cx="67866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«Явился Лермонтов и первыми своими опытами заставил всех смотреть на его талант с изумленным ожиданием чего-то великого. Много ли успел написать он в течение своего краткого (четырехлетнего) литературного поприща? — а между тем, нужен был только один смелый голос, чтоб за Лермонтовым, с первых же опытов его, утвердить имя великого, гениального поэта» </a:t>
            </a:r>
          </a:p>
          <a:p>
            <a:pPr indent="342900" algn="just"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                                                                      В. Г. Белинский</a:t>
            </a: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u="sng" dirty="0" smtClean="0">
                <a:solidFill>
                  <a:schemeClr val="accent2">
                    <a:lumMod val="50000"/>
                  </a:schemeClr>
                </a:solidFill>
              </a:rPr>
              <a:t>Использованные Интернет-ресурсы</a:t>
            </a:r>
            <a:endParaRPr lang="ru-RU" sz="2400" u="sng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9939" name="Подзаголовок 6"/>
          <p:cNvSpPr>
            <a:spLocks noGrp="1"/>
          </p:cNvSpPr>
          <p:nvPr>
            <p:ph idx="1"/>
          </p:nvPr>
        </p:nvSpPr>
        <p:spPr>
          <a:xfrm>
            <a:off x="785786" y="1142984"/>
            <a:ext cx="7972452" cy="4525963"/>
          </a:xfrm>
        </p:spPr>
        <p:txBody>
          <a:bodyPr/>
          <a:lstStyle/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http://lermontov.info/portret.shtml</a:t>
            </a:r>
            <a:endParaRPr lang="ru-RU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6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pitchFamily="34" charset="0"/>
                <a:hlinkClick r:id="rId4"/>
              </a:rPr>
              <a:t>http://elenaranko.ucoz.ru/</a:t>
            </a:r>
            <a:endParaRPr lang="ru-RU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hlinkClick r:id="rId5"/>
              </a:rPr>
              <a:t>http://www.mlermontov.ru/family/</a:t>
            </a:r>
            <a:endParaRPr lang="ru-RU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hlinkClick r:id="rId6"/>
              </a:rPr>
              <a:t>http://lermontov.niv.ru/lermontov/documents/documents.htm</a:t>
            </a:r>
            <a:endParaRPr lang="ru-RU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hlinkClick r:id="rId7"/>
              </a:rPr>
              <a:t>http://mikhaillermontov.ru/biography.htm</a:t>
            </a:r>
            <a:endParaRPr lang="ru-RU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hlinkClick r:id="rId8"/>
              </a:rPr>
              <a:t>http://www.tarhany.ru/lermontov/biography</a:t>
            </a:r>
            <a:endParaRPr lang="ru-RU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hlinkClick r:id="rId9"/>
              </a:rPr>
              <a:t>http://rusmnb.ru/index.php?topic=17216.0</a:t>
            </a:r>
            <a:endParaRPr lang="ru-RU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hlinkClick r:id="rId10"/>
              </a:rPr>
              <a:t>http://ru.wikipedia.org/wiki/%CB%E5%F0%EC%EE%ED%F2%EE%E2,_%CC%E8%F5%E0%E8%EB_%DE%F0%FC%E5%E2%E8%F7</a:t>
            </a:r>
            <a:endParaRPr lang="ru-RU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hlinkClick r:id="rId11"/>
              </a:rPr>
              <a:t>http://www.1812panorama.ru/virtual/borodino4_02.html</a:t>
            </a:r>
            <a:endParaRPr lang="ru-RU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  <a:hlinkClick r:id="rId12"/>
              </a:rPr>
              <a:t>https://sites.google.com/site/literatura8klass/russkaa-literatura-xix-veka/m-u-lermontov-mcyri/illustracii-k-poeme-mcyri</a:t>
            </a:r>
            <a:endParaRPr lang="ru-RU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7158" y="1142984"/>
            <a:ext cx="5786478" cy="4525963"/>
          </a:xfrm>
        </p:spPr>
        <p:txBody>
          <a:bodyPr>
            <a:normAutofit/>
          </a:bodyPr>
          <a:lstStyle/>
          <a:p>
            <a:pPr indent="342900" algn="just">
              <a:buNone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«Лермонтов – одно из самых высоких, героических имен в русской литературе. Читатель Лермонтова при первом же соприкосновении с творчеством поэта ощущает себя стоящим у порога огромного и неповторимого поэтического мира. </a:t>
            </a:r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</a:rPr>
              <a:t>Этот мир поражает своей таинственной глубиной и мощью, своим мужественным трагическим строем». </a:t>
            </a:r>
          </a:p>
          <a:p>
            <a:pPr indent="342900" algn="just">
              <a:buNone/>
            </a:pP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Д. Е. Максимов. Поэзия Лермонтова. 1964 г.</a:t>
            </a:r>
            <a:endParaRPr lang="ru-RU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6357950" y="1214422"/>
            <a:ext cx="2203863" cy="294367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6143636" y="4143380"/>
            <a:ext cx="27146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Художник 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П.Е. </a:t>
            </a:r>
            <a:r>
              <a:rPr lang="ru-RU" sz="1600" b="1" dirty="0" err="1" smtClean="0">
                <a:solidFill>
                  <a:schemeClr val="accent2">
                    <a:lumMod val="50000"/>
                  </a:schemeClr>
                </a:solidFill>
              </a:rPr>
              <a:t>Заболотский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. 1837  г.             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Семья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2706" name="Picture 2" descr="C:\Documents and Settings\Дима\Рабочий стол\lermontov12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857356" y="1214422"/>
            <a:ext cx="1884752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71472" y="3786190"/>
            <a:ext cx="43577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Лермонтов Ю.П. , отец поэта.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Портрет работы  неизвестного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художника.  1810-е гг.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3786190"/>
            <a:ext cx="3429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Лермонтова М.М., мать поэта.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Портрет работы неизвестного художника. 1810-е гг.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2707" name="Picture 3" descr="C:\Documents and Settings\Дима\Рабочий стол\lermontovas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5357818" y="1214422"/>
            <a:ext cx="1928826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000232" y="4643446"/>
            <a:ext cx="68580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  "... Ты одарен способностями ума, — не пренебрегай ими и всего более страшись употреблять оные на что-либо вредное или бесполезное: это талант, в котором ты должен будешь дать отчет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Бoгy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! ..  Ты имеешь,  любезнейший сын мой, доброе сердце ..." 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Из завещания Ю. П. Лермонтова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C:\Documents and Settings\Дима\Рабочий стол\babushka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928662" y="785794"/>
            <a:ext cx="2752725" cy="349567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714348" y="4286256"/>
            <a:ext cx="31432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Арсеньева Е.А., бабушка поэта.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Портрет работы неизвестного художника.</a:t>
            </a:r>
            <a:b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Начало XIX века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9058" y="642918"/>
            <a:ext cx="471490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После ранней смерти матери Лермонтова его воспитанием занялась бабушка, полностью исключив участие отца. </a:t>
            </a:r>
          </a:p>
          <a:p>
            <a:pPr indent="457200"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 этого времени всю свою любовь Арсеньева перенесла на внука, в чем признавалась: </a:t>
            </a: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</a:rPr>
              <a:t>"...он один свет очей моих, все мое блаженство в нем".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Любовь к внуку была одновременно самоотверженной и властной; ради Лермонтова бабушка готова была на любые жертвы, но с тем, чтобы распоряжаться судьбой внука безраздельно. </a:t>
            </a:r>
          </a:p>
          <a:p>
            <a:pPr indent="457200"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Арсеньева не жалела средств для воспитания и образования Лермонтова, постоянно заботилась о его здоровье: несколько раз возила его на Кавказ.  </a:t>
            </a:r>
          </a:p>
          <a:p>
            <a:pPr algn="just"/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Детские годы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 descr="&amp;mcy;&amp;acy;&amp;lcy;&amp;iecy;&amp;ncy;&amp;softcy;&amp;kcy;&amp;icy;&amp;jcy; &amp;Lcy;&amp;iecy;&amp;rcy;&amp;mcy;&amp;ocy;&amp;ncy;&amp;tcy;&amp;ocy;&amp;vcy;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142976" y="1500174"/>
            <a:ext cx="2143140" cy="2716657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500430" y="1428736"/>
            <a:ext cx="48577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Детские годы Лермонтова прошли в усадьбе его бабушки Елизаветы Алексеевны Арсеньевой,  в имении Тарханы Пензенской губернии. </a:t>
            </a:r>
          </a:p>
          <a:p>
            <a:pPr indent="457200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170" name="Picture 2" descr="http://upload.wikimedia.org/wikipedia/commons/thumb/3/39/Tarkhany_%D0%90%D0%B2%D0%B3%D1%83%D1%81%D1%82_2008_049.jpg/220px-Tarkhany_%D0%90%D0%B2%D0%B3%D1%83%D1%81%D1%82_2008_049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286248" y="2928934"/>
            <a:ext cx="3452822" cy="258961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164721" y="4286256"/>
            <a:ext cx="20890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М.Ю. Лермонтов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в возрасте 6-8 лет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0694" y="5572140"/>
            <a:ext cx="1116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Тарханы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Московский университетский благородный пансион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290" name="Picture 2" descr="http://www.hist.msu.ru/Science/HisUni/Images/Pa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571612"/>
            <a:ext cx="2546219" cy="195262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85786" y="1428736"/>
            <a:ext cx="5143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 1827 семья переехала в Москву, а в 1828 Лермонтов зачисляется в 4-й класс Московского университетского благородного пансиона. Это было среднее учебное заведение для детей дворянства, известное своими культурными традициями; их поддерживали такие преподаватели, как С.Е. Раич, Д.Н. Дубенский, А.Ф. Мерзляков.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071670" y="3643314"/>
            <a:ext cx="66437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Они, несомненно, повлияли на развитие литературных интересов и способностей юного Лермонтова. </a:t>
            </a: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</a:rPr>
              <a:t>Именно в пансионе он, по собственному признанию, в 1828 "начал марать стихи".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Лермонтов участвовал в рукописных журналах, которые выпускали воспитанники; в 1830 в журнале "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Атеней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" было напечатано его стихотворение "Весна". Тогда же были написаны первые ученические поэмы Лермонтова, хранящие следы прямого подражания А.С. Пушкину ("Черкесы", "Кавказский пленник"), и сделан первый набросок "Демона".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928686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Московский университет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285860"/>
            <a:ext cx="77153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Осенью 1830 г.  Лермонтов поступает на нравственно-политическое отделение Московского университета, который был в те годы одним из центров культурной жизни страны. Плодотворное воздействие на формирование мировоззрения Лермонтова оказала студенческая среда. Одновременно с поэтом в университете учились В. Г. Белинский,          А. И. Герцен, Н.П. Огарёв. </a:t>
            </a:r>
          </a:p>
          <a:p>
            <a:pPr indent="457200"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Летом 1832 г. после нескольких столкновений с реакционной профессурой Лермонтов покинул университет и переехал в Петербург для поступления в университет. Но здесь отказались зачесть Лермонтову годы, проведенные в Московском университете.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266" name="Picture 2" descr="http://upload.wikimedia.org/wikipedia/commons/thumb/7/7c/Lermontov_Museum-House%2C_Moscow.jpg/220px-Lermontov_Museum-House%2C_Mosc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4286256"/>
            <a:ext cx="1881186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000232" y="428625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Во время обучения в Московском университете в 1830—1832 годах Лермонтов проживал в доме своей бабушки Елизаветы Алексеевны Арсеньевой. Москва, Малая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Молчановка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, 2. Сейчас здесь находится его Музей.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428604"/>
            <a:ext cx="55721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Не желая начинать все сначала, по совету родственников он поступил в школу гвардейских подпрапорщиков и кавалерийских юнкеров, где провёл, по его словам, "два страшных года". В школе господствовала военная муштра, запрещалось чтение художественной литературы. Но и в этих условиях Лермонтов урывками и тайком продолжал свои литературные занятия, работал над романом "Вадим" из эпохи пугачёвского восстания. Окончив школу, Лермонтов получил офицерский чин и был определён в лейб-гвардии гусарский полк, стоявший в Царском Селе.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 descr="&amp;Lcy;&amp;iecy;&amp;rcy;&amp;mcy;&amp;ocy;&amp;ncy;&amp;tcy;&amp;ocy;&amp;vcy; &amp;kcy;&amp;ocy;&amp;rcy;&amp;ncy;&amp;iecy;&amp;tcy;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6357950" y="571480"/>
            <a:ext cx="2143140" cy="314612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000760" y="3714752"/>
            <a:ext cx="2857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Лермонтов в ментике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 лейб-гвардии Гусарского </a:t>
            </a: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Полка. 1837 г.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1670" y="4500570"/>
            <a:ext cx="65008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 1835 в журнале "Библиотека для чтения" появилась (без ведома автора) поэма "Хаджи Абрек". Вслед за тем Лермонтов создал поэму "Боярин Орша", драму "Маскарад", которую он безуспешно пытался провести через цензуру и поставить на сцене, роман "Княгиня Лиговская".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6631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«Смерть Поэта»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214422"/>
            <a:ext cx="775596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Резкий перелом в жизни Лермонтова наступил в дни гибели            А. С. Пушкина. Потрясённый смертью великого народного поэта, Лермонтов написал стихи, в которых выразил чувства всех передовых людей того времени. По словам современника, "навряд ли когда-нибудь еще в России стихи производили такое громадное и повсеместное впечатление". 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</a:rPr>
              <a:t>«Стихи Лермонтова на смерть поэта переписывались в десятках тысяч экземпляров, перечитывались и выучивались наизусть всеми»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И. И. Панаев). Молодой поэт с суровой прямотой обличал придворную знать и самого царя как подлинных виновников только что разыгравшейся трагедии. Как только эти смелые стихи стали известны во дворце, Лермонтов был немедленно арестован. Во время допросов он не отрицал авторства и писал по поводу своих стихов: </a:t>
            </a: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</a:rPr>
              <a:t>"Отрекаться от них... я не мог: правда всегда была моей святыней". </a:t>
            </a:r>
            <a:endParaRPr lang="ru-RU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</TotalTime>
  <Words>1510</Words>
  <Application>Microsoft Office PowerPoint</Application>
  <PresentationFormat>Экран (4:3)</PresentationFormat>
  <Paragraphs>90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Семья </vt:lpstr>
      <vt:lpstr>Слайд 4</vt:lpstr>
      <vt:lpstr>Детские годы</vt:lpstr>
      <vt:lpstr>Московский университетский благородный пансион</vt:lpstr>
      <vt:lpstr>Московский университет</vt:lpstr>
      <vt:lpstr>Слайд 8</vt:lpstr>
      <vt:lpstr>«Смерть Поэта»</vt:lpstr>
      <vt:lpstr>Первая ссылка на Кавказ</vt:lpstr>
      <vt:lpstr>«Бородино» (1837)</vt:lpstr>
      <vt:lpstr>Гродненский гусарский полк</vt:lpstr>
      <vt:lpstr>«Мцыри» (1839)</vt:lpstr>
      <vt:lpstr>Вторая ссылка на Кавказ (1840)</vt:lpstr>
      <vt:lpstr>1841 год – дуэль с Мартыновым  и смерть в Пятигорске</vt:lpstr>
      <vt:lpstr>Использованные Интернет-ресурсы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Дима</cp:lastModifiedBy>
  <cp:revision>73</cp:revision>
  <dcterms:modified xsi:type="dcterms:W3CDTF">2013-11-06T17:18:48Z</dcterms:modified>
</cp:coreProperties>
</file>