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2" r:id="rId3"/>
    <p:sldId id="257" r:id="rId4"/>
    <p:sldId id="258" r:id="rId5"/>
    <p:sldId id="261" r:id="rId6"/>
    <p:sldId id="259" r:id="rId7"/>
    <p:sldId id="299" r:id="rId8"/>
    <p:sldId id="306" r:id="rId9"/>
    <p:sldId id="288" r:id="rId10"/>
    <p:sldId id="260" r:id="rId11"/>
    <p:sldId id="293" r:id="rId12"/>
    <p:sldId id="294" r:id="rId13"/>
    <p:sldId id="268" r:id="rId14"/>
    <p:sldId id="262" r:id="rId15"/>
    <p:sldId id="267" r:id="rId16"/>
    <p:sldId id="266" r:id="rId17"/>
    <p:sldId id="297" r:id="rId18"/>
    <p:sldId id="263" r:id="rId19"/>
    <p:sldId id="265" r:id="rId20"/>
    <p:sldId id="269" r:id="rId21"/>
    <p:sldId id="270" r:id="rId22"/>
    <p:sldId id="271" r:id="rId23"/>
    <p:sldId id="272" r:id="rId24"/>
    <p:sldId id="273" r:id="rId25"/>
    <p:sldId id="283" r:id="rId26"/>
    <p:sldId id="286" r:id="rId27"/>
    <p:sldId id="274" r:id="rId28"/>
    <p:sldId id="302" r:id="rId29"/>
    <p:sldId id="304" r:id="rId30"/>
    <p:sldId id="275" r:id="rId31"/>
    <p:sldId id="277" r:id="rId32"/>
    <p:sldId id="305" r:id="rId33"/>
    <p:sldId id="278" r:id="rId34"/>
    <p:sldId id="279" r:id="rId35"/>
    <p:sldId id="280" r:id="rId36"/>
    <p:sldId id="281" r:id="rId37"/>
    <p:sldId id="287" r:id="rId38"/>
    <p:sldId id="295" r:id="rId39"/>
    <p:sldId id="298" r:id="rId40"/>
    <p:sldId id="300" r:id="rId41"/>
    <p:sldId id="296"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06B584B1-7B3A-4D10-B090-3CF44069BD2C}" type="datetimeFigureOut">
              <a:rPr lang="ru-RU" smtClean="0"/>
              <a:pPr/>
              <a:t>07.04.2014</a:t>
            </a:fld>
            <a:endParaRPr lang="ru-RU"/>
          </a:p>
        </p:txBody>
      </p:sp>
      <p:sp>
        <p:nvSpPr>
          <p:cNvPr id="16" name="Номер слайда 15"/>
          <p:cNvSpPr>
            <a:spLocks noGrp="1"/>
          </p:cNvSpPr>
          <p:nvPr>
            <p:ph type="sldNum" sz="quarter" idx="11"/>
          </p:nvPr>
        </p:nvSpPr>
        <p:spPr/>
        <p:txBody>
          <a:bodyPr/>
          <a:lstStyle/>
          <a:p>
            <a:fld id="{2F22C274-4259-4C58-B13B-6237863DEE81}"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B584B1-7B3A-4D10-B090-3CF44069BD2C}"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22C274-4259-4C58-B13B-6237863DEE81}"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B584B1-7B3A-4D10-B090-3CF44069BD2C}"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22C274-4259-4C58-B13B-6237863DEE81}"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06B584B1-7B3A-4D10-B090-3CF44069BD2C}" type="datetimeFigureOut">
              <a:rPr lang="ru-RU" smtClean="0"/>
              <a:pPr/>
              <a:t>07.04.2014</a:t>
            </a:fld>
            <a:endParaRPr lang="ru-RU"/>
          </a:p>
        </p:txBody>
      </p:sp>
      <p:sp>
        <p:nvSpPr>
          <p:cNvPr id="15" name="Номер слайда 14"/>
          <p:cNvSpPr>
            <a:spLocks noGrp="1"/>
          </p:cNvSpPr>
          <p:nvPr>
            <p:ph type="sldNum" sz="quarter" idx="15"/>
          </p:nvPr>
        </p:nvSpPr>
        <p:spPr/>
        <p:txBody>
          <a:bodyPr/>
          <a:lstStyle>
            <a:lvl1pPr algn="ctr">
              <a:defRPr/>
            </a:lvl1pPr>
          </a:lstStyle>
          <a:p>
            <a:fld id="{2F22C274-4259-4C58-B13B-6237863DEE81}"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6B584B1-7B3A-4D10-B090-3CF44069BD2C}"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22C274-4259-4C58-B13B-6237863DEE81}"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06B584B1-7B3A-4D10-B090-3CF44069BD2C}" type="datetimeFigureOut">
              <a:rPr lang="ru-RU" smtClean="0"/>
              <a:pPr/>
              <a:t>07.04.2014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22C274-4259-4C58-B13B-6237863DEE81}"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2F22C274-4259-4C58-B13B-6237863DEE81}"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06B584B1-7B3A-4D10-B090-3CF44069BD2C}" type="datetimeFigureOut">
              <a:rPr lang="ru-RU" smtClean="0"/>
              <a:pPr/>
              <a:t>07.04.2014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6B584B1-7B3A-4D10-B090-3CF44069BD2C}" type="datetimeFigureOut">
              <a:rPr lang="ru-RU" smtClean="0"/>
              <a:pPr/>
              <a:t>07.04.2014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22C274-4259-4C58-B13B-6237863DEE81}"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B584B1-7B3A-4D10-B090-3CF44069BD2C}" type="datetimeFigureOut">
              <a:rPr lang="ru-RU" smtClean="0"/>
              <a:pPr/>
              <a:t>07.04.2014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22C274-4259-4C58-B13B-6237863DEE81}"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06B584B1-7B3A-4D10-B090-3CF44069BD2C}" type="datetimeFigureOut">
              <a:rPr lang="ru-RU" smtClean="0"/>
              <a:pPr/>
              <a:t>07.04.2014</a:t>
            </a:fld>
            <a:endParaRPr lang="ru-RU"/>
          </a:p>
        </p:txBody>
      </p:sp>
      <p:sp>
        <p:nvSpPr>
          <p:cNvPr id="9" name="Номер слайда 8"/>
          <p:cNvSpPr>
            <a:spLocks noGrp="1"/>
          </p:cNvSpPr>
          <p:nvPr>
            <p:ph type="sldNum" sz="quarter" idx="15"/>
          </p:nvPr>
        </p:nvSpPr>
        <p:spPr/>
        <p:txBody>
          <a:bodyPr/>
          <a:lstStyle/>
          <a:p>
            <a:fld id="{2F22C274-4259-4C58-B13B-6237863DEE81}"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06B584B1-7B3A-4D10-B090-3CF44069BD2C}" type="datetimeFigureOut">
              <a:rPr lang="ru-RU" smtClean="0"/>
              <a:pPr/>
              <a:t>07.04.2014</a:t>
            </a:fld>
            <a:endParaRPr lang="ru-RU"/>
          </a:p>
        </p:txBody>
      </p:sp>
      <p:sp>
        <p:nvSpPr>
          <p:cNvPr id="9" name="Номер слайда 8"/>
          <p:cNvSpPr>
            <a:spLocks noGrp="1"/>
          </p:cNvSpPr>
          <p:nvPr>
            <p:ph type="sldNum" sz="quarter" idx="11"/>
          </p:nvPr>
        </p:nvSpPr>
        <p:spPr/>
        <p:txBody>
          <a:bodyPr/>
          <a:lstStyle/>
          <a:p>
            <a:fld id="{2F22C274-4259-4C58-B13B-6237863DEE81}"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6B584B1-7B3A-4D10-B090-3CF44069BD2C}" type="datetimeFigureOut">
              <a:rPr lang="ru-RU" smtClean="0"/>
              <a:pPr/>
              <a:t>07.04.2014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F22C274-4259-4C58-B13B-6237863DEE81}"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file:///H:\Documents%20and%20Settings\&#1051;&#1072;&#1088;&#1080;&#1089;&#1072;\&#1056;&#1072;&#1073;&#1086;&#1095;&#1080;&#1081;%20&#1089;&#1090;&#1086;&#1083;\&#1082;&#1091;&#1073;&#1072;&#1085;&#1089;&#1082;&#1080;&#1081;%20&#1082;&#1072;&#1079;&#1072;&#1095;&#1080;&#1081;%20&#1093;&#1086;&#1088;%20-%20&#1043;&#1080;&#1084;&#1085;%20&#1050;&#1091;&#1073;&#1072;&#1085;&#1080;%20%20(audiopoisk.com).mp3" TargetMode="External"/><Relationship Id="rId1" Type="http://schemas.openxmlformats.org/officeDocument/2006/relationships/audio" Target="file:///H:\Documents%20and%20Settings\&#1051;&#1072;&#1088;&#1080;&#1089;&#1072;\&#1056;&#1072;&#1073;&#1086;&#1095;&#1080;&#1081;%20&#1089;&#1090;&#1086;&#1083;\&#1050;&#1091;&#1073;&#1072;&#1085;&#1089;&#1082;&#1080;&#1081;%20&#1082;&#1072;&#1079;&#1072;&#1095;&#1080;&#1081;%20&#1093;&#1086;&#1088;%20-%20&#1043;&#1080;&#1084;&#1085;%20&#1050;&#1091;&#1073;&#1072;&#1085;&#1080;%20%20(audiopoisk.com).mp3" TargetMode="External"/><Relationship Id="rId6" Type="http://schemas.microsoft.com/office/2007/relationships/media" Target="file:///H:\Documents%20and%20Settings\&#1051;&#1072;&#1088;&#1080;&#1089;&#1072;\&#1056;&#1072;&#1073;&#1086;&#1095;&#1080;&#1081;%20&#1089;&#1090;&#1086;&#1083;\&#1082;&#1091;&#1073;&#1072;&#1085;&#1089;&#1082;&#1080;&#1081;%20&#1082;&#1072;&#1079;&#1072;&#1095;&#1080;&#1081;%20&#1093;&#1086;&#1088;%20-%20&#1043;&#1080;&#1084;&#1085;%20&#1050;&#1091;&#1073;&#1072;&#1085;&#1080;%20%20(audiopoisk.com).mp3" TargetMode="External"/><Relationship Id="rId5" Type="http://schemas.openxmlformats.org/officeDocument/2006/relationships/image" Target="../media/image9.png"/><Relationship Id="rId4" Type="http://schemas.microsoft.com/office/2007/relationships/media" Target="file:///H:\Documents%20and%20Settings\&#1051;&#1072;&#1088;&#1080;&#1089;&#1072;\&#1056;&#1072;&#1073;&#1086;&#1095;&#1080;&#1081;%20&#1089;&#1090;&#1086;&#1083;\&#1050;&#1091;&#1073;&#1072;&#1085;&#1089;&#1082;&#1080;&#1081;%20&#1082;&#1072;&#1079;&#1072;&#1095;&#1080;&#1081;%20&#1093;&#1086;&#1088;%20-%20&#1043;&#1080;&#1084;&#1085;%20&#1050;&#1091;&#1073;&#1072;&#1085;&#1080;%20%20(audiopoisk.com).mp3"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yandex.ru/clck/jsredir?from=yandex.ru;yandsearch;web;;/web/item/urlnav,pos,p4,source,web,url,p0&amp;text=&amp;etext=278.7nXn-n1tR0U5YyX9fXWS2R92RKD5iiIcI-JAtPMumJatFh2ak1iz175ehU96w6jhTCERH7BDuIFwbnsjEpnDrNgf8weu2pwftklc6DuhQ2FF_vXmcT0UzfBxSG75_3T4GxFdgjO6l9I3613DLdhY8Pq-L7NWAy1it5OAK95Pl4aL5o6oXb3TNPlX1qOumfB64o0fN6N-VaEfNNje7SiAZ4KxM-z36hn6aJxzbTzQwLsWGOxDAPwWQPh6VW7G-rjhrwumcxzgc_wFNIUXnzhzB9JzGP1GSebd43pXINYfaIw.25b6d923f3793b7a9e2f841aed57f18d08e82219&amp;uuid=&amp;state=AiuY0DBWFJ4ePaEse6rgeKdnI0e4oXuRYo0IEhrXr7xElMJtilWySm_LvlXe2Q3rYClFlADZdYr5wOT2QHbFDcHJ1H_mTjCJW3cmknd5CIzqSLCCFdsuYVaJTtMWU3TIhsR1fOqybhtuM-il6yqTRrPBfT53_-ztJW7PNWhdi5Xn9tf3npBi36ghn0T_NlfKwXcFRcYAwQnHHUoLAyKYQuwV0zcjPA1I_d0fkrWqgBOw0KTHG0Bkau4jEi_JllmgRsDhBVcTes5lxz4_K4CPvxhYe2MzNqk-GBcT2UQC72_Sed5KcD2K0w&amp;data=UlNrNmk5WktYejR0eWJFYk1LdmtxamVnNEJRWnJseWwyX0JzSlhyc2l1YTVHZkU0QkxaSU9GMTFBaFAzMkppMkVjM2NMZHhZMmdrcjEtMVhGNmZ0MzlxaUZKcGNhUDFJTl95a25qSy1hbjg&amp;b64e=2&amp;sign=26ce57cc2aee6ba6e37ff81b45847101&amp;keyno=0&amp;l10n=ru&amp;mc=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85786" y="500042"/>
            <a:ext cx="7500990" cy="642942"/>
          </a:xfrm>
        </p:spPr>
        <p:txBody>
          <a:bodyPr>
            <a:normAutofit/>
          </a:bodyPr>
          <a:lstStyle/>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2" name="Заголовок 1"/>
          <p:cNvSpPr>
            <a:spLocks noGrp="1"/>
          </p:cNvSpPr>
          <p:nvPr>
            <p:ph type="ctrTitle"/>
          </p:nvPr>
        </p:nvSpPr>
        <p:spPr>
          <a:xfrm>
            <a:off x="1259632" y="548680"/>
            <a:ext cx="7772400" cy="4857784"/>
          </a:xfrm>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sz="4900" dirty="0" smtClean="0">
                <a:solidFill>
                  <a:srgbClr val="0000FF"/>
                </a:solidFill>
              </a:rPr>
              <a:t>Презентацию подготовила </a:t>
            </a:r>
            <a:br>
              <a:rPr lang="ru-RU" sz="4900" dirty="0" smtClean="0">
                <a:solidFill>
                  <a:srgbClr val="0000FF"/>
                </a:solidFill>
              </a:rPr>
            </a:br>
            <a:r>
              <a:rPr lang="ru-RU" sz="4900" dirty="0" smtClean="0">
                <a:solidFill>
                  <a:srgbClr val="0000FF"/>
                </a:solidFill>
              </a:rPr>
              <a:t>учитель математики </a:t>
            </a:r>
            <a:br>
              <a:rPr lang="ru-RU" sz="4900" dirty="0" smtClean="0">
                <a:solidFill>
                  <a:srgbClr val="0000FF"/>
                </a:solidFill>
              </a:rPr>
            </a:br>
            <a:r>
              <a:rPr lang="ru-RU" sz="4900" dirty="0" smtClean="0">
                <a:solidFill>
                  <a:srgbClr val="0000FF"/>
                </a:solidFill>
              </a:rPr>
              <a:t>МАОУ СОШ № 1 </a:t>
            </a:r>
            <a:br>
              <a:rPr lang="ru-RU" sz="4900" dirty="0" smtClean="0">
                <a:solidFill>
                  <a:srgbClr val="0000FF"/>
                </a:solidFill>
              </a:rPr>
            </a:br>
            <a:r>
              <a:rPr lang="ru-RU" sz="4900" dirty="0" smtClean="0">
                <a:solidFill>
                  <a:srgbClr val="0000FF"/>
                </a:solidFill>
              </a:rPr>
              <a:t>станицы Выселки, </a:t>
            </a:r>
            <a:br>
              <a:rPr lang="ru-RU" sz="4900" dirty="0" smtClean="0">
                <a:solidFill>
                  <a:srgbClr val="0000FF"/>
                </a:solidFill>
              </a:rPr>
            </a:br>
            <a:r>
              <a:rPr lang="ru-RU" sz="4900" dirty="0" smtClean="0">
                <a:solidFill>
                  <a:srgbClr val="0000FF"/>
                </a:solidFill>
              </a:rPr>
              <a:t>Краснодарского края </a:t>
            </a:r>
            <a:br>
              <a:rPr lang="ru-RU" sz="4900" dirty="0" smtClean="0">
                <a:solidFill>
                  <a:srgbClr val="0000FF"/>
                </a:solidFill>
              </a:rPr>
            </a:br>
            <a:r>
              <a:rPr lang="ru-RU" sz="4900" dirty="0" smtClean="0">
                <a:solidFill>
                  <a:srgbClr val="0000FF"/>
                </a:solidFill>
              </a:rPr>
              <a:t>Иванова Лариса Константиновна.</a:t>
            </a:r>
            <a:endParaRPr lang="ru-RU" sz="4900" dirty="0">
              <a:solidFill>
                <a:srgbClr val="0000FF"/>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Documents and Settings\Лариса\Рабочий стол\Проэкт\КАЗАКИ\40.jpg"/>
          <p:cNvPicPr>
            <a:picLocks noGrp="1" noChangeAspect="1" noChangeArrowheads="1"/>
          </p:cNvPicPr>
          <p:nvPr>
            <p:ph idx="1"/>
          </p:nvPr>
        </p:nvPicPr>
        <p:blipFill>
          <a:blip r:embed="rId2" cstate="email"/>
          <a:srcRect/>
          <a:stretch>
            <a:fillRect/>
          </a:stretch>
        </p:blipFill>
        <p:spPr bwMode="auto">
          <a:xfrm>
            <a:off x="1" y="30113"/>
            <a:ext cx="9072118" cy="6827888"/>
          </a:xfrm>
          <a:prstGeom prst="rect">
            <a:avLst/>
          </a:prstGeom>
          <a:solidFill>
            <a:schemeClr val="bg1"/>
          </a:solidFill>
          <a:ln w="57150">
            <a:solidFill>
              <a:schemeClr val="bg1"/>
            </a:solidFill>
          </a:ln>
        </p:spPr>
      </p:pic>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ocuments and Settings\Лариса\Рабочий стол\KO_1.jpg"/>
          <p:cNvPicPr>
            <a:picLocks noGrp="1" noChangeAspect="1" noChangeArrowheads="1"/>
          </p:cNvPicPr>
          <p:nvPr>
            <p:ph idx="1"/>
          </p:nvPr>
        </p:nvPicPr>
        <p:blipFill>
          <a:blip r:embed="rId2"/>
          <a:srcRect/>
          <a:stretch>
            <a:fillRect/>
          </a:stretch>
        </p:blipFill>
        <p:spPr bwMode="auto">
          <a:xfrm>
            <a:off x="89020" y="1412776"/>
            <a:ext cx="3186836" cy="4248472"/>
          </a:xfrm>
          <a:prstGeom prst="rect">
            <a:avLst/>
          </a:prstGeom>
          <a:noFill/>
          <a:ln w="57150">
            <a:solidFill>
              <a:schemeClr val="tx1"/>
            </a:solidFill>
          </a:ln>
          <a:scene3d>
            <a:camera prst="obliqueTopLeft"/>
            <a:lightRig rig="threePt" dir="t"/>
          </a:scene3d>
        </p:spPr>
      </p:pic>
      <p:sp>
        <p:nvSpPr>
          <p:cNvPr id="2" name="Заголовок 1"/>
          <p:cNvSpPr>
            <a:spLocks noGrp="1"/>
          </p:cNvSpPr>
          <p:nvPr>
            <p:ph type="title"/>
          </p:nvPr>
        </p:nvSpPr>
        <p:spPr>
          <a:xfrm>
            <a:off x="457200" y="428604"/>
            <a:ext cx="8229600" cy="714380"/>
          </a:xfrm>
        </p:spPr>
        <p:txBody>
          <a:bodyPr>
            <a:normAutofit fontScale="90000"/>
          </a:bodyPr>
          <a:lstStyle/>
          <a:p>
            <a:pPr algn="ctr"/>
            <a:r>
              <a:rPr lang="ru-RU" sz="5400" dirty="0" smtClean="0">
                <a:solidFill>
                  <a:srgbClr val="0000FF"/>
                </a:solidFill>
                <a:latin typeface="Times New Roman" pitchFamily="18" charset="0"/>
                <a:cs typeface="Times New Roman" pitchFamily="18" charset="0"/>
              </a:rPr>
              <a:t>                  Гимн      Кубани.</a:t>
            </a:r>
            <a:endParaRPr lang="ru-RU" sz="5400" dirty="0">
              <a:solidFill>
                <a:srgbClr val="0000FF"/>
              </a:solidFill>
              <a:latin typeface="Times New Roman" pitchFamily="18" charset="0"/>
              <a:cs typeface="Times New Roman" pitchFamily="18" charset="0"/>
            </a:endParaRPr>
          </a:p>
        </p:txBody>
      </p:sp>
      <p:sp>
        <p:nvSpPr>
          <p:cNvPr id="5" name="TextBox 4"/>
          <p:cNvSpPr txBox="1"/>
          <p:nvPr/>
        </p:nvSpPr>
        <p:spPr>
          <a:xfrm>
            <a:off x="3275856" y="1428736"/>
            <a:ext cx="5400600" cy="4893647"/>
          </a:xfrm>
          <a:prstGeom prst="rect">
            <a:avLst/>
          </a:prstGeom>
          <a:noFill/>
        </p:spPr>
        <p:txBody>
          <a:bodyPr wrap="square" rtlCol="0">
            <a:spAutoFit/>
          </a:bodyPr>
          <a:lstStyle/>
          <a:p>
            <a:r>
              <a:rPr lang="ru-RU" dirty="0" smtClean="0">
                <a:solidFill>
                  <a:srgbClr val="000000"/>
                </a:solidFill>
              </a:rPr>
              <a:t> </a:t>
            </a:r>
            <a:r>
              <a:rPr lang="ru-RU" sz="2400" b="1" dirty="0" smtClean="0">
                <a:solidFill>
                  <a:srgbClr val="000000"/>
                </a:solidFill>
              </a:rPr>
              <a:t>Народная песня "Ты, Кубань, ты наша Родина", написана в 1914 году на русско-турецком фронте. Была посвящена казакам 1-го Кавказского казачьего полка в память боевой их славы в первой мировой войне. Автор слов - полковой священник Константин Образцов.</a:t>
            </a:r>
            <a:br>
              <a:rPr lang="ru-RU" sz="2400" b="1" dirty="0" smtClean="0">
                <a:solidFill>
                  <a:srgbClr val="000000"/>
                </a:solidFill>
              </a:rPr>
            </a:br>
            <a:r>
              <a:rPr lang="ru-RU" sz="2400" b="1" dirty="0" smtClean="0">
                <a:solidFill>
                  <a:srgbClr val="000000"/>
                </a:solidFill>
              </a:rPr>
              <a:t>В марте 1995 года Законодательное Собрание Краснодарского края утвердило ее в качестве гимна Краснодарского края. </a:t>
            </a:r>
            <a:endParaRPr lang="ru-RU" sz="2400" b="1"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95736" y="1285860"/>
            <a:ext cx="6840760" cy="4983832"/>
          </a:xfrm>
        </p:spPr>
        <p:txBody>
          <a:bodyPr numCol="2">
            <a:normAutofit fontScale="25000" lnSpcReduction="20000"/>
          </a:bodyPr>
          <a:lstStyle/>
          <a:p>
            <a:pPr>
              <a:buNone/>
            </a:pPr>
            <a:r>
              <a:rPr lang="ru-RU" sz="6200" dirty="0" smtClean="0"/>
              <a:t>  </a:t>
            </a:r>
            <a:r>
              <a:rPr lang="ru-RU" sz="6200" dirty="0" smtClean="0">
                <a:solidFill>
                  <a:srgbClr val="000000"/>
                </a:solidFill>
              </a:rPr>
              <a:t>    </a:t>
            </a:r>
            <a:r>
              <a:rPr lang="ru-RU" sz="7200" b="1" dirty="0" smtClean="0">
                <a:solidFill>
                  <a:srgbClr val="000000"/>
                </a:solidFill>
              </a:rPr>
              <a:t>Ты, Кубань, ты наша родина,</a:t>
            </a:r>
            <a:br>
              <a:rPr lang="ru-RU" sz="7200" b="1" dirty="0" smtClean="0">
                <a:solidFill>
                  <a:srgbClr val="000000"/>
                </a:solidFill>
              </a:rPr>
            </a:br>
            <a:r>
              <a:rPr lang="ru-RU" sz="7200" b="1" dirty="0" smtClean="0">
                <a:solidFill>
                  <a:srgbClr val="000000"/>
                </a:solidFill>
              </a:rPr>
              <a:t>Вековой наш богатырь!</a:t>
            </a:r>
            <a:br>
              <a:rPr lang="ru-RU" sz="7200" b="1" dirty="0" smtClean="0">
                <a:solidFill>
                  <a:srgbClr val="000000"/>
                </a:solidFill>
              </a:rPr>
            </a:br>
            <a:r>
              <a:rPr lang="ru-RU" sz="7200" b="1" dirty="0" smtClean="0">
                <a:solidFill>
                  <a:srgbClr val="000000"/>
                </a:solidFill>
              </a:rPr>
              <a:t>Многоводная, раздольная,  </a:t>
            </a:r>
            <a:br>
              <a:rPr lang="ru-RU" sz="7200" b="1" dirty="0" smtClean="0">
                <a:solidFill>
                  <a:srgbClr val="000000"/>
                </a:solidFill>
              </a:rPr>
            </a:br>
            <a:r>
              <a:rPr lang="ru-RU" sz="7200" b="1" dirty="0" smtClean="0">
                <a:solidFill>
                  <a:srgbClr val="000000"/>
                </a:solidFill>
              </a:rPr>
              <a:t>Разлилась ты вдаль и вширь.</a:t>
            </a:r>
            <a:br>
              <a:rPr lang="ru-RU" sz="7200" b="1" dirty="0" smtClean="0">
                <a:solidFill>
                  <a:srgbClr val="000000"/>
                </a:solidFill>
              </a:rPr>
            </a:br>
            <a:r>
              <a:rPr lang="ru-RU" sz="7200" b="1" dirty="0" smtClean="0">
                <a:solidFill>
                  <a:srgbClr val="000000"/>
                </a:solidFill>
              </a:rPr>
              <a:t/>
            </a:r>
            <a:br>
              <a:rPr lang="ru-RU" sz="7200" b="1" dirty="0" smtClean="0">
                <a:solidFill>
                  <a:srgbClr val="000000"/>
                </a:solidFill>
              </a:rPr>
            </a:br>
            <a:r>
              <a:rPr lang="ru-RU" sz="7200" b="1" dirty="0" smtClean="0">
                <a:solidFill>
                  <a:srgbClr val="000000"/>
                </a:solidFill>
              </a:rPr>
              <a:t>Из далеких стран полуденных,</a:t>
            </a:r>
            <a:br>
              <a:rPr lang="ru-RU" sz="7200" b="1" dirty="0" smtClean="0">
                <a:solidFill>
                  <a:srgbClr val="000000"/>
                </a:solidFill>
              </a:rPr>
            </a:br>
            <a:r>
              <a:rPr lang="ru-RU" sz="7200" b="1" dirty="0" smtClean="0">
                <a:solidFill>
                  <a:srgbClr val="000000"/>
                </a:solidFill>
              </a:rPr>
              <a:t>Из заморской стороны</a:t>
            </a:r>
            <a:br>
              <a:rPr lang="ru-RU" sz="7200" b="1" dirty="0" smtClean="0">
                <a:solidFill>
                  <a:srgbClr val="000000"/>
                </a:solidFill>
              </a:rPr>
            </a:br>
            <a:r>
              <a:rPr lang="ru-RU" sz="7200" b="1" dirty="0" smtClean="0">
                <a:solidFill>
                  <a:srgbClr val="000000"/>
                </a:solidFill>
              </a:rPr>
              <a:t>Бьем челом тебе, родимая,</a:t>
            </a:r>
            <a:br>
              <a:rPr lang="ru-RU" sz="7200" b="1" dirty="0" smtClean="0">
                <a:solidFill>
                  <a:srgbClr val="000000"/>
                </a:solidFill>
              </a:rPr>
            </a:br>
            <a:r>
              <a:rPr lang="ru-RU" sz="7200" b="1" dirty="0" smtClean="0">
                <a:solidFill>
                  <a:srgbClr val="000000"/>
                </a:solidFill>
              </a:rPr>
              <a:t>Твои верные сыны.</a:t>
            </a:r>
            <a:br>
              <a:rPr lang="ru-RU" sz="7200" b="1" dirty="0" smtClean="0">
                <a:solidFill>
                  <a:srgbClr val="000000"/>
                </a:solidFill>
              </a:rPr>
            </a:br>
            <a:r>
              <a:rPr lang="ru-RU" sz="7200" b="1" dirty="0" smtClean="0">
                <a:solidFill>
                  <a:srgbClr val="000000"/>
                </a:solidFill>
              </a:rPr>
              <a:t/>
            </a:r>
            <a:br>
              <a:rPr lang="ru-RU" sz="7200" b="1" dirty="0" smtClean="0">
                <a:solidFill>
                  <a:srgbClr val="000000"/>
                </a:solidFill>
              </a:rPr>
            </a:br>
            <a:r>
              <a:rPr lang="ru-RU" sz="7200" b="1" dirty="0" smtClean="0">
                <a:solidFill>
                  <a:srgbClr val="000000"/>
                </a:solidFill>
              </a:rPr>
              <a:t>О тебе здесь </a:t>
            </a:r>
            <a:r>
              <a:rPr lang="ru-RU" sz="7200" b="1" dirty="0" err="1" smtClean="0">
                <a:solidFill>
                  <a:srgbClr val="000000"/>
                </a:solidFill>
              </a:rPr>
              <a:t>вспоминаючи</a:t>
            </a:r>
            <a:r>
              <a:rPr lang="ru-RU" sz="7200" b="1" dirty="0" smtClean="0">
                <a:solidFill>
                  <a:srgbClr val="000000"/>
                </a:solidFill>
              </a:rPr>
              <a:t>,</a:t>
            </a:r>
            <a:br>
              <a:rPr lang="ru-RU" sz="7200" b="1" dirty="0" smtClean="0">
                <a:solidFill>
                  <a:srgbClr val="000000"/>
                </a:solidFill>
              </a:rPr>
            </a:br>
            <a:r>
              <a:rPr lang="ru-RU" sz="7200" b="1" dirty="0" smtClean="0">
                <a:solidFill>
                  <a:srgbClr val="000000"/>
                </a:solidFill>
              </a:rPr>
              <a:t>Песню дружно мы поем,</a:t>
            </a:r>
            <a:br>
              <a:rPr lang="ru-RU" sz="7200" b="1" dirty="0" smtClean="0">
                <a:solidFill>
                  <a:srgbClr val="000000"/>
                </a:solidFill>
              </a:rPr>
            </a:br>
            <a:r>
              <a:rPr lang="ru-RU" sz="7200" b="1" dirty="0" smtClean="0">
                <a:solidFill>
                  <a:srgbClr val="000000"/>
                </a:solidFill>
              </a:rPr>
              <a:t>Про твои станицы вольные,</a:t>
            </a:r>
            <a:br>
              <a:rPr lang="ru-RU" sz="7200" b="1" dirty="0" smtClean="0">
                <a:solidFill>
                  <a:srgbClr val="000000"/>
                </a:solidFill>
              </a:rPr>
            </a:br>
            <a:r>
              <a:rPr lang="ru-RU" sz="7200" b="1" dirty="0" smtClean="0">
                <a:solidFill>
                  <a:srgbClr val="000000"/>
                </a:solidFill>
              </a:rPr>
              <a:t>Про родной отцовский дом.</a:t>
            </a:r>
            <a:br>
              <a:rPr lang="ru-RU" sz="7200" b="1" dirty="0" smtClean="0">
                <a:solidFill>
                  <a:srgbClr val="000000"/>
                </a:solidFill>
              </a:rPr>
            </a:br>
            <a:r>
              <a:rPr lang="ru-RU" sz="7200" b="1" dirty="0" smtClean="0">
                <a:solidFill>
                  <a:srgbClr val="000000"/>
                </a:solidFill>
              </a:rPr>
              <a:t/>
            </a:r>
            <a:br>
              <a:rPr lang="ru-RU" sz="7200" b="1" dirty="0" smtClean="0">
                <a:solidFill>
                  <a:srgbClr val="000000"/>
                </a:solidFill>
              </a:rPr>
            </a:br>
            <a:endParaRPr lang="ru-RU" sz="7200" b="1" dirty="0" smtClean="0">
              <a:solidFill>
                <a:srgbClr val="000000"/>
              </a:solidFill>
            </a:endParaRPr>
          </a:p>
          <a:p>
            <a:pPr>
              <a:buNone/>
            </a:pPr>
            <a:r>
              <a:rPr lang="ru-RU" sz="7200" b="1" dirty="0" smtClean="0">
                <a:solidFill>
                  <a:srgbClr val="000000"/>
                </a:solidFill>
              </a:rPr>
              <a:t>    О тебе здесь </a:t>
            </a:r>
            <a:r>
              <a:rPr lang="ru-RU" sz="7200" b="1" dirty="0" err="1" smtClean="0">
                <a:solidFill>
                  <a:srgbClr val="000000"/>
                </a:solidFill>
              </a:rPr>
              <a:t>вспоминаючи</a:t>
            </a:r>
            <a:r>
              <a:rPr lang="ru-RU" sz="7200" b="1" dirty="0" smtClean="0">
                <a:solidFill>
                  <a:srgbClr val="000000"/>
                </a:solidFill>
              </a:rPr>
              <a:t>,</a:t>
            </a:r>
            <a:br>
              <a:rPr lang="ru-RU" sz="7200" b="1" dirty="0" smtClean="0">
                <a:solidFill>
                  <a:srgbClr val="000000"/>
                </a:solidFill>
              </a:rPr>
            </a:br>
            <a:r>
              <a:rPr lang="ru-RU" sz="7200" b="1" dirty="0" smtClean="0">
                <a:solidFill>
                  <a:srgbClr val="000000"/>
                </a:solidFill>
              </a:rPr>
              <a:t>Как о матери родной,</a:t>
            </a:r>
            <a:br>
              <a:rPr lang="ru-RU" sz="7200" b="1" dirty="0" smtClean="0">
                <a:solidFill>
                  <a:srgbClr val="000000"/>
                </a:solidFill>
              </a:rPr>
            </a:br>
            <a:r>
              <a:rPr lang="ru-RU" sz="7200" b="1" dirty="0" smtClean="0">
                <a:solidFill>
                  <a:srgbClr val="000000"/>
                </a:solidFill>
              </a:rPr>
              <a:t>На врага на басурманина</a:t>
            </a:r>
            <a:br>
              <a:rPr lang="ru-RU" sz="7200" b="1" dirty="0" smtClean="0">
                <a:solidFill>
                  <a:srgbClr val="000000"/>
                </a:solidFill>
              </a:rPr>
            </a:br>
            <a:r>
              <a:rPr lang="ru-RU" sz="7200" b="1" dirty="0" smtClean="0">
                <a:solidFill>
                  <a:srgbClr val="000000"/>
                </a:solidFill>
              </a:rPr>
              <a:t>Мы идем на смертный бой.</a:t>
            </a:r>
          </a:p>
          <a:p>
            <a:pPr>
              <a:buNone/>
            </a:pPr>
            <a:r>
              <a:rPr lang="ru-RU" sz="7200" b="1" dirty="0" smtClean="0">
                <a:solidFill>
                  <a:srgbClr val="000000"/>
                </a:solidFill>
              </a:rPr>
              <a:t>      О тебе здесь </a:t>
            </a:r>
            <a:r>
              <a:rPr lang="ru-RU" sz="7200" b="1" dirty="0" err="1" smtClean="0">
                <a:solidFill>
                  <a:srgbClr val="000000"/>
                </a:solidFill>
              </a:rPr>
              <a:t>вспоминаючи</a:t>
            </a:r>
            <a:r>
              <a:rPr lang="ru-RU" sz="7200" b="1" dirty="0" smtClean="0">
                <a:solidFill>
                  <a:srgbClr val="000000"/>
                </a:solidFill>
              </a:rPr>
              <a:t>,</a:t>
            </a:r>
            <a:br>
              <a:rPr lang="ru-RU" sz="7200" b="1" dirty="0" smtClean="0">
                <a:solidFill>
                  <a:srgbClr val="000000"/>
                </a:solidFill>
              </a:rPr>
            </a:br>
            <a:r>
              <a:rPr lang="ru-RU" sz="7200" b="1" dirty="0" smtClean="0">
                <a:solidFill>
                  <a:srgbClr val="000000"/>
                </a:solidFill>
              </a:rPr>
              <a:t>За тебя ль не постоять,</a:t>
            </a:r>
            <a:br>
              <a:rPr lang="ru-RU" sz="7200" b="1" dirty="0" smtClean="0">
                <a:solidFill>
                  <a:srgbClr val="000000"/>
                </a:solidFill>
              </a:rPr>
            </a:br>
            <a:r>
              <a:rPr lang="ru-RU" sz="7200" b="1" dirty="0" smtClean="0">
                <a:solidFill>
                  <a:srgbClr val="000000"/>
                </a:solidFill>
              </a:rPr>
              <a:t>За твою ли славу старую</a:t>
            </a:r>
            <a:br>
              <a:rPr lang="ru-RU" sz="7200" b="1" dirty="0" smtClean="0">
                <a:solidFill>
                  <a:srgbClr val="000000"/>
                </a:solidFill>
              </a:rPr>
            </a:br>
            <a:r>
              <a:rPr lang="ru-RU" sz="7200" b="1" dirty="0" smtClean="0">
                <a:solidFill>
                  <a:srgbClr val="000000"/>
                </a:solidFill>
              </a:rPr>
              <a:t>Жизнь свою ли не отдать?</a:t>
            </a:r>
            <a:br>
              <a:rPr lang="ru-RU" sz="7200" b="1" dirty="0" smtClean="0">
                <a:solidFill>
                  <a:srgbClr val="000000"/>
                </a:solidFill>
              </a:rPr>
            </a:br>
            <a:r>
              <a:rPr lang="ru-RU" sz="7200" b="1" dirty="0" smtClean="0">
                <a:solidFill>
                  <a:srgbClr val="000000"/>
                </a:solidFill>
              </a:rPr>
              <a:t/>
            </a:r>
            <a:br>
              <a:rPr lang="ru-RU" sz="7200" b="1" dirty="0" smtClean="0">
                <a:solidFill>
                  <a:srgbClr val="000000"/>
                </a:solidFill>
              </a:rPr>
            </a:br>
            <a:r>
              <a:rPr lang="ru-RU" sz="7200" b="1" dirty="0" smtClean="0">
                <a:solidFill>
                  <a:srgbClr val="000000"/>
                </a:solidFill>
              </a:rPr>
              <a:t>Мы, как дань свою покорную,</a:t>
            </a:r>
            <a:br>
              <a:rPr lang="ru-RU" sz="7200" b="1" dirty="0" smtClean="0">
                <a:solidFill>
                  <a:srgbClr val="000000"/>
                </a:solidFill>
              </a:rPr>
            </a:br>
            <a:r>
              <a:rPr lang="ru-RU" sz="7200" b="1" dirty="0" smtClean="0">
                <a:solidFill>
                  <a:srgbClr val="000000"/>
                </a:solidFill>
              </a:rPr>
              <a:t>От прославленных знамен</a:t>
            </a:r>
            <a:br>
              <a:rPr lang="ru-RU" sz="7200" b="1" dirty="0" smtClean="0">
                <a:solidFill>
                  <a:srgbClr val="000000"/>
                </a:solidFill>
              </a:rPr>
            </a:br>
            <a:r>
              <a:rPr lang="ru-RU" sz="7200" b="1" dirty="0" smtClean="0">
                <a:solidFill>
                  <a:srgbClr val="000000"/>
                </a:solidFill>
              </a:rPr>
              <a:t>Шлем тебе, Кубань родимая,</a:t>
            </a:r>
            <a:br>
              <a:rPr lang="ru-RU" sz="7200" b="1" dirty="0" smtClean="0">
                <a:solidFill>
                  <a:srgbClr val="000000"/>
                </a:solidFill>
              </a:rPr>
            </a:br>
            <a:r>
              <a:rPr lang="ru-RU" sz="7200" b="1" dirty="0" smtClean="0">
                <a:solidFill>
                  <a:srgbClr val="000000"/>
                </a:solidFill>
              </a:rPr>
              <a:t>До сырой земли поклон. </a:t>
            </a:r>
          </a:p>
          <a:p>
            <a:pPr algn="just"/>
            <a:endParaRPr lang="ru-RU" dirty="0">
              <a:solidFill>
                <a:srgbClr val="000000"/>
              </a:solidFill>
            </a:endParaRPr>
          </a:p>
        </p:txBody>
      </p:sp>
      <p:sp>
        <p:nvSpPr>
          <p:cNvPr id="2" name="Заголовок 1"/>
          <p:cNvSpPr>
            <a:spLocks noGrp="1"/>
          </p:cNvSpPr>
          <p:nvPr>
            <p:ph type="title"/>
          </p:nvPr>
        </p:nvSpPr>
        <p:spPr>
          <a:xfrm>
            <a:off x="457200" y="428604"/>
            <a:ext cx="8229600" cy="653210"/>
          </a:xfrm>
        </p:spPr>
        <p:txBody>
          <a:bodyPr>
            <a:normAutofit fontScale="90000"/>
          </a:bodyPr>
          <a:lstStyle/>
          <a:p>
            <a:r>
              <a:rPr lang="ru-RU" dirty="0" smtClean="0">
                <a:solidFill>
                  <a:srgbClr val="0000FF"/>
                </a:solidFill>
              </a:rPr>
              <a:t>    ТЫ, КУБАНЬ, ТЫ НАША РОДИНА.</a:t>
            </a:r>
            <a:endParaRPr lang="ru-RU" dirty="0">
              <a:solidFill>
                <a:srgbClr val="0000FF"/>
              </a:solidFill>
            </a:endParaRPr>
          </a:p>
        </p:txBody>
      </p:sp>
      <p:pic>
        <p:nvPicPr>
          <p:cNvPr id="4" name="Кубанский казачий хор - Гимн Кубани  (audiopoisk.com).mp3">
            <a:hlinkClick r:id="" action="ppaction://media"/>
          </p:cNvPr>
          <p:cNvPicPr>
            <a:picLocks noRot="1" noChangeAspect="1"/>
          </p:cNvPicPr>
          <p:nvPr>
            <a:audioFile r:link="rId1"/>
            <p:extLst>
              <p:ext uri="{DAA4B4D4-6D71-4841-9C94-3DE7FCFB9230}">
                <p14:media xmlns="" xmlns:p14="http://schemas.microsoft.com/office/powerpoint/2010/main" r:link="rId4"/>
              </p:ext>
            </p:extLst>
          </p:nvPr>
        </p:nvPicPr>
        <p:blipFill>
          <a:blip r:embed="rId5" cstate="email"/>
          <a:stretch>
            <a:fillRect/>
          </a:stretch>
        </p:blipFill>
        <p:spPr>
          <a:xfrm>
            <a:off x="4419600" y="3276600"/>
            <a:ext cx="304800" cy="304800"/>
          </a:xfrm>
          <a:prstGeom prst="rect">
            <a:avLst/>
          </a:prstGeom>
        </p:spPr>
      </p:pic>
      <p:pic>
        <p:nvPicPr>
          <p:cNvPr id="5" name="кубанский казачий хор - Гимн Кубани  (audiopoisk.com).mp3">
            <a:hlinkClick r:id="" action="ppaction://media"/>
          </p:cNvPr>
          <p:cNvPicPr>
            <a:picLocks noRot="1" noChangeAspect="1"/>
          </p:cNvPicPr>
          <p:nvPr>
            <a:audioFile r:link="rId2"/>
            <p:extLst>
              <p:ext uri="{DAA4B4D4-6D71-4841-9C94-3DE7FCFB9230}">
                <p14:media xmlns="" xmlns:p14="http://schemas.microsoft.com/office/powerpoint/2010/main" r:link="rId6"/>
              </p:ext>
            </p:extLst>
          </p:nvPr>
        </p:nvPicPr>
        <p:blipFill>
          <a:blip r:embed="rId7"/>
          <a:stretch>
            <a:fillRect/>
          </a:stretch>
        </p:blipFill>
        <p:spPr>
          <a:xfrm>
            <a:off x="4419600" y="3276600"/>
            <a:ext cx="304800" cy="3048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95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89953"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Documents and Settings\Лариса\Мои документы\Мои рисунки\img870.jpg"/>
          <p:cNvPicPr>
            <a:picLocks noGrp="1" noChangeAspect="1" noChangeArrowheads="1"/>
          </p:cNvPicPr>
          <p:nvPr>
            <p:ph idx="1"/>
          </p:nvPr>
        </p:nvPicPr>
        <p:blipFill>
          <a:blip r:embed="rId2"/>
          <a:srcRect/>
          <a:stretch>
            <a:fillRect/>
          </a:stretch>
        </p:blipFill>
        <p:spPr bwMode="auto">
          <a:xfrm>
            <a:off x="0" y="1052736"/>
            <a:ext cx="9144000" cy="5805264"/>
          </a:xfrm>
          <a:prstGeom prst="rect">
            <a:avLst/>
          </a:prstGeom>
          <a:solidFill>
            <a:schemeClr val="bg1"/>
          </a:solidFill>
          <a:ln w="57150">
            <a:solidFill>
              <a:schemeClr val="bg1"/>
            </a:solidFill>
          </a:ln>
          <a:effectLst>
            <a:innerShdw blurRad="114300">
              <a:prstClr val="black"/>
            </a:innerShdw>
          </a:effectLst>
        </p:spPr>
      </p:pic>
      <p:sp>
        <p:nvSpPr>
          <p:cNvPr id="2" name="Заголовок 1"/>
          <p:cNvSpPr>
            <a:spLocks noGrp="1"/>
          </p:cNvSpPr>
          <p:nvPr>
            <p:ph type="title"/>
          </p:nvPr>
        </p:nvSpPr>
        <p:spPr>
          <a:xfrm>
            <a:off x="539552" y="33144"/>
            <a:ext cx="8229600" cy="947584"/>
          </a:xfrm>
        </p:spPr>
        <p:txBody>
          <a:bodyPr/>
          <a:lstStyle/>
          <a:p>
            <a:pPr algn="ctr"/>
            <a:r>
              <a:rPr lang="ru-RU" dirty="0" smtClean="0">
                <a:solidFill>
                  <a:srgbClr val="0000FF"/>
                </a:solidFill>
              </a:rPr>
              <a:t>Молитва  казаков   перед  боем.</a:t>
            </a:r>
            <a:endParaRPr lang="ru-RU" dirty="0">
              <a:solidFill>
                <a:srgbClr val="0000FF"/>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19872" y="1214422"/>
            <a:ext cx="5544616" cy="4840303"/>
          </a:xfrm>
        </p:spPr>
        <p:txBody>
          <a:bodyPr>
            <a:normAutofit fontScale="92500" lnSpcReduction="10000"/>
          </a:bodyPr>
          <a:lstStyle/>
          <a:p>
            <a:pPr algn="just"/>
            <a:r>
              <a:rPr lang="ru-RU" dirty="0">
                <a:solidFill>
                  <a:srgbClr val="000000"/>
                </a:solidFill>
              </a:rPr>
              <a:t>Уже в первые месяцы войны кубанцы явили целый ряд примеров героизма, удальства и смекалки. Только за август 1914 г. по всем казачьим частям Кубанского войска было представлено к наградам около 500 человек. Кубанская казачка Матвеева (сестра милосердия) только за один бой вынесла около 30 раненых, за что была награждена медалью на Георгиевской ленте, став первым георгиевским кавалером среди женщин</a:t>
            </a:r>
            <a:r>
              <a:rPr lang="ru-RU" dirty="0" smtClean="0">
                <a:solidFill>
                  <a:srgbClr val="000000"/>
                </a:solidFill>
              </a:rPr>
              <a:t>.</a:t>
            </a:r>
            <a:endParaRPr lang="ru-RU" dirty="0">
              <a:solidFill>
                <a:srgbClr val="000000"/>
              </a:solidFill>
            </a:endParaRPr>
          </a:p>
        </p:txBody>
      </p:sp>
      <p:sp>
        <p:nvSpPr>
          <p:cNvPr id="2" name="Заголовок 1"/>
          <p:cNvSpPr>
            <a:spLocks noGrp="1"/>
          </p:cNvSpPr>
          <p:nvPr>
            <p:ph type="title"/>
          </p:nvPr>
        </p:nvSpPr>
        <p:spPr>
          <a:xfrm>
            <a:off x="457200" y="152400"/>
            <a:ext cx="8229600" cy="704832"/>
          </a:xfrm>
        </p:spPr>
        <p:txBody>
          <a:bodyPr>
            <a:normAutofit fontScale="90000"/>
          </a:bodyPr>
          <a:lstStyle/>
          <a:p>
            <a:pPr algn="ctr"/>
            <a:r>
              <a:rPr lang="ru-RU" dirty="0" smtClean="0"/>
              <a:t>             </a:t>
            </a:r>
            <a:r>
              <a:rPr lang="ru-RU" sz="4400" dirty="0" smtClean="0">
                <a:solidFill>
                  <a:srgbClr val="0000FF"/>
                </a:solidFill>
              </a:rPr>
              <a:t>Гордость  Кубани.</a:t>
            </a:r>
            <a:endParaRPr lang="ru-RU" sz="4400" dirty="0">
              <a:solidFill>
                <a:srgbClr val="0000FF"/>
              </a:solidFill>
            </a:endParaRPr>
          </a:p>
        </p:txBody>
      </p:sp>
      <p:pic>
        <p:nvPicPr>
          <p:cNvPr id="2050" name="Picture 2" descr="H:\Documents and Settings\Лариса\Мои документы\Мои рисунки\310825067.jpg"/>
          <p:cNvPicPr>
            <a:picLocks noChangeAspect="1" noChangeArrowheads="1"/>
          </p:cNvPicPr>
          <p:nvPr/>
        </p:nvPicPr>
        <p:blipFill>
          <a:blip r:embed="rId2" cstate="email"/>
          <a:srcRect/>
          <a:stretch>
            <a:fillRect/>
          </a:stretch>
        </p:blipFill>
        <p:spPr bwMode="auto">
          <a:xfrm>
            <a:off x="179512" y="1412776"/>
            <a:ext cx="3286148" cy="4159934"/>
          </a:xfrm>
          <a:prstGeom prst="rect">
            <a:avLst/>
          </a:prstGeom>
          <a:noFill/>
          <a:effectLst>
            <a:glow rad="228600">
              <a:schemeClr val="accent6">
                <a:satMod val="175000"/>
                <a:alpha val="40000"/>
              </a:schemeClr>
            </a:glow>
          </a:effectLst>
        </p:spPr>
      </p:pic>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Documents and Settings\Лариса\Мои документы\Мои рисунки\kazachata.jpg"/>
          <p:cNvPicPr>
            <a:picLocks noGrp="1" noChangeAspect="1" noChangeArrowheads="1"/>
          </p:cNvPicPr>
          <p:nvPr>
            <p:ph idx="1"/>
          </p:nvPr>
        </p:nvPicPr>
        <p:blipFill>
          <a:blip r:embed="rId2" cstate="email"/>
          <a:srcRect/>
          <a:stretch>
            <a:fillRect/>
          </a:stretch>
        </p:blipFill>
        <p:spPr bwMode="auto">
          <a:xfrm>
            <a:off x="2771800" y="1214745"/>
            <a:ext cx="5688632" cy="5643255"/>
          </a:xfrm>
          <a:prstGeom prst="rect">
            <a:avLst/>
          </a:prstGeom>
          <a:ln w="28575">
            <a:solidFill>
              <a:srgbClr val="C00000"/>
            </a:solidFill>
          </a:ln>
        </p:spPr>
        <p:style>
          <a:lnRef idx="1">
            <a:schemeClr val="accent2"/>
          </a:lnRef>
          <a:fillRef idx="2">
            <a:schemeClr val="accent2"/>
          </a:fillRef>
          <a:effectRef idx="1">
            <a:schemeClr val="accent2"/>
          </a:effectRef>
          <a:fontRef idx="minor">
            <a:schemeClr val="dk1"/>
          </a:fontRef>
        </p:style>
      </p:pic>
      <p:sp>
        <p:nvSpPr>
          <p:cNvPr id="2" name="Заголовок 1"/>
          <p:cNvSpPr>
            <a:spLocks noGrp="1"/>
          </p:cNvSpPr>
          <p:nvPr>
            <p:ph type="title"/>
          </p:nvPr>
        </p:nvSpPr>
        <p:spPr>
          <a:xfrm>
            <a:off x="395536" y="116632"/>
            <a:ext cx="8229600" cy="812038"/>
          </a:xfrm>
        </p:spPr>
        <p:txBody>
          <a:bodyPr/>
          <a:lstStyle/>
          <a:p>
            <a:pPr algn="just"/>
            <a:r>
              <a:rPr lang="ru-RU" dirty="0" smtClean="0"/>
              <a:t>                  </a:t>
            </a:r>
            <a:r>
              <a:rPr lang="ru-RU" dirty="0" smtClean="0">
                <a:solidFill>
                  <a:srgbClr val="0000FF"/>
                </a:solidFill>
              </a:rPr>
              <a:t>За честь и славу России.</a:t>
            </a:r>
            <a:endParaRPr lang="ru-RU" dirty="0">
              <a:solidFill>
                <a:srgbClr val="0000FF"/>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Documents and Settings\Лариса\Мои документы\Мои рисунки\koz_ma-firsovich-krjuchkov.jpg"/>
          <p:cNvPicPr>
            <a:picLocks noGrp="1" noChangeAspect="1" noChangeArrowheads="1"/>
          </p:cNvPicPr>
          <p:nvPr>
            <p:ph idx="1"/>
          </p:nvPr>
        </p:nvPicPr>
        <p:blipFill>
          <a:blip r:embed="rId2" cstate="email"/>
          <a:srcRect/>
          <a:stretch>
            <a:fillRect/>
          </a:stretch>
        </p:blipFill>
        <p:spPr bwMode="auto">
          <a:xfrm>
            <a:off x="93270" y="621282"/>
            <a:ext cx="4910778" cy="6165304"/>
          </a:xfrm>
          <a:prstGeom prst="rect">
            <a:avLst/>
          </a:prstGeom>
          <a:ln/>
        </p:spPr>
        <p:style>
          <a:lnRef idx="2">
            <a:schemeClr val="accent4">
              <a:shade val="50000"/>
            </a:schemeClr>
          </a:lnRef>
          <a:fillRef idx="1">
            <a:schemeClr val="accent4"/>
          </a:fillRef>
          <a:effectRef idx="0">
            <a:schemeClr val="accent4"/>
          </a:effectRef>
          <a:fontRef idx="minor">
            <a:schemeClr val="lt1"/>
          </a:fontRef>
        </p:style>
      </p:pic>
      <p:sp>
        <p:nvSpPr>
          <p:cNvPr id="4" name="TextBox 3"/>
          <p:cNvSpPr txBox="1"/>
          <p:nvPr/>
        </p:nvSpPr>
        <p:spPr>
          <a:xfrm>
            <a:off x="5076056" y="764704"/>
            <a:ext cx="4067943" cy="4401205"/>
          </a:xfrm>
          <a:prstGeom prst="rect">
            <a:avLst/>
          </a:prstGeom>
          <a:noFill/>
        </p:spPr>
        <p:txBody>
          <a:bodyPr wrap="square" rtlCol="0">
            <a:spAutoFit/>
          </a:bodyPr>
          <a:lstStyle/>
          <a:p>
            <a:pPr algn="just"/>
            <a:r>
              <a:rPr lang="ru-RU" sz="2800" dirty="0" smtClean="0">
                <a:solidFill>
                  <a:srgbClr val="000000"/>
                </a:solidFill>
                <a:cs typeface="Times New Roman" pitchFamily="18" charset="0"/>
              </a:rPr>
              <a:t>Действия кубанцев высоко оценивал и враг. Австрийцы и немцы называли казаков «дьяволами на лошадях». Противник считал, что лучше сразиться с десятью обычными солдатами, чем с одним казаком. </a:t>
            </a:r>
            <a:endParaRPr lang="ru-RU" sz="2800" b="1" dirty="0">
              <a:solidFill>
                <a:srgbClr val="000000"/>
              </a:solidFill>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72066" y="1500174"/>
            <a:ext cx="3875939" cy="5073352"/>
          </a:xfrm>
        </p:spPr>
        <p:txBody>
          <a:bodyPr>
            <a:normAutofit fontScale="92500"/>
          </a:bodyPr>
          <a:lstStyle/>
          <a:p>
            <a:pPr algn="just"/>
            <a:r>
              <a:rPr lang="ru-RU" b="1" dirty="0" smtClean="0">
                <a:solidFill>
                  <a:srgbClr val="000000"/>
                </a:solidFill>
              </a:rPr>
              <a:t>Уроженец станицы </a:t>
            </a:r>
            <a:r>
              <a:rPr lang="ru-RU" b="1" dirty="0" err="1" smtClean="0">
                <a:solidFill>
                  <a:srgbClr val="000000"/>
                </a:solidFill>
              </a:rPr>
              <a:t>Келермесской</a:t>
            </a:r>
            <a:r>
              <a:rPr lang="ru-RU" b="1" dirty="0" smtClean="0">
                <a:solidFill>
                  <a:srgbClr val="000000"/>
                </a:solidFill>
              </a:rPr>
              <a:t> летчик В.М Ткачев совершал до 130 вылетов в месяц. Его участие в воздушных боях Первой мировой войны было отмечено орденом Святого Георгия IV степени и Георгиевским оружием.</a:t>
            </a:r>
          </a:p>
          <a:p>
            <a:endParaRPr lang="ru-RU" dirty="0">
              <a:solidFill>
                <a:srgbClr val="000000"/>
              </a:solidFill>
            </a:endParaRPr>
          </a:p>
        </p:txBody>
      </p:sp>
      <p:sp>
        <p:nvSpPr>
          <p:cNvPr id="3" name="Заголовок 2"/>
          <p:cNvSpPr>
            <a:spLocks noGrp="1"/>
          </p:cNvSpPr>
          <p:nvPr>
            <p:ph type="title"/>
          </p:nvPr>
        </p:nvSpPr>
        <p:spPr>
          <a:xfrm>
            <a:off x="457200" y="152400"/>
            <a:ext cx="8229600" cy="847708"/>
          </a:xfrm>
        </p:spPr>
        <p:txBody>
          <a:bodyPr/>
          <a:lstStyle/>
          <a:p>
            <a:r>
              <a:rPr lang="ru-RU" dirty="0" smtClean="0"/>
              <a:t>                   </a:t>
            </a:r>
            <a:r>
              <a:rPr lang="ru-RU" dirty="0" smtClean="0">
                <a:solidFill>
                  <a:srgbClr val="0000FF"/>
                </a:solidFill>
              </a:rPr>
              <a:t>Гордость    Кубани</a:t>
            </a:r>
            <a:endParaRPr lang="ru-RU" dirty="0">
              <a:solidFill>
                <a:srgbClr val="0000FF"/>
              </a:solidFill>
            </a:endParaRPr>
          </a:p>
        </p:txBody>
      </p:sp>
      <p:pic>
        <p:nvPicPr>
          <p:cNvPr id="1026" name="Picture 2" descr="H:\Documents and Settings\Лариса\Мои документы\Мои рисунки\pic_01.jpg"/>
          <p:cNvPicPr>
            <a:picLocks noChangeAspect="1" noChangeArrowheads="1"/>
          </p:cNvPicPr>
          <p:nvPr/>
        </p:nvPicPr>
        <p:blipFill>
          <a:blip r:embed="rId2"/>
          <a:srcRect/>
          <a:stretch>
            <a:fillRect/>
          </a:stretch>
        </p:blipFill>
        <p:spPr bwMode="auto">
          <a:xfrm>
            <a:off x="0" y="1357298"/>
            <a:ext cx="4714876" cy="5500702"/>
          </a:xfrm>
          <a:prstGeom prst="rect">
            <a:avLst/>
          </a:prstGeom>
          <a:noFill/>
          <a:ln w="38100">
            <a:solidFill>
              <a:schemeClr val="tx1"/>
            </a:solidFill>
          </a:ln>
          <a:scene3d>
            <a:camera prst="orthographicFront"/>
            <a:lightRig rig="threePt" dir="t"/>
          </a:scene3d>
          <a:sp3d>
            <a:bevelT w="139700" prst="cross"/>
          </a:sp3d>
        </p:spPr>
      </p:pic>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2195736" y="714356"/>
            <a:ext cx="6696744" cy="5411807"/>
          </a:xfrm>
        </p:spPr>
        <p:txBody>
          <a:bodyPr>
            <a:normAutofit/>
          </a:bodyPr>
          <a:lstStyle/>
          <a:p>
            <a:r>
              <a:rPr lang="ru-RU" dirty="0"/>
              <a:t>16 октября 1914 г. началась война с </a:t>
            </a:r>
            <a:r>
              <a:rPr lang="ru-RU" dirty="0" smtClean="0">
                <a:solidFill>
                  <a:srgbClr val="000000"/>
                </a:solidFill>
              </a:rPr>
              <a:t>Особенно </a:t>
            </a:r>
            <a:r>
              <a:rPr lang="ru-RU" dirty="0">
                <a:solidFill>
                  <a:srgbClr val="000000"/>
                </a:solidFill>
              </a:rPr>
              <a:t>острое положение создалось на </a:t>
            </a:r>
            <a:r>
              <a:rPr lang="ru-RU" dirty="0" err="1">
                <a:solidFill>
                  <a:srgbClr val="000000"/>
                </a:solidFill>
              </a:rPr>
              <a:t>саракамышском</a:t>
            </a:r>
            <a:r>
              <a:rPr lang="ru-RU" dirty="0">
                <a:solidFill>
                  <a:srgbClr val="000000"/>
                </a:solidFill>
              </a:rPr>
              <a:t> направлении, где основная борьба велась за крепость </a:t>
            </a:r>
            <a:r>
              <a:rPr lang="ru-RU" dirty="0" err="1">
                <a:solidFill>
                  <a:srgbClr val="000000"/>
                </a:solidFill>
              </a:rPr>
              <a:t>Саракамыш</a:t>
            </a:r>
            <a:r>
              <a:rPr lang="ru-RU" dirty="0">
                <a:solidFill>
                  <a:srgbClr val="000000"/>
                </a:solidFill>
              </a:rPr>
              <a:t> и овладение стратегически важными горными перевалами, превращенными турками в укрепленные позиции. При обороне </a:t>
            </a:r>
            <a:r>
              <a:rPr lang="ru-RU" dirty="0" err="1">
                <a:solidFill>
                  <a:srgbClr val="000000"/>
                </a:solidFill>
              </a:rPr>
              <a:t>Саракамыша</a:t>
            </a:r>
            <a:r>
              <a:rPr lang="ru-RU" dirty="0">
                <a:solidFill>
                  <a:srgbClr val="000000"/>
                </a:solidFill>
              </a:rPr>
              <a:t> отличились казаки </a:t>
            </a:r>
            <a:r>
              <a:rPr lang="ru-RU" b="1" dirty="0">
                <a:solidFill>
                  <a:srgbClr val="000000"/>
                </a:solidFill>
              </a:rPr>
              <a:t>1-й и 2-й Кубанских пластунских бригад.</a:t>
            </a:r>
            <a:r>
              <a:rPr lang="ru-RU" dirty="0">
                <a:solidFill>
                  <a:srgbClr val="000000"/>
                </a:solidFill>
              </a:rPr>
              <a:t> Их активные действия способствовали </a:t>
            </a:r>
            <a:r>
              <a:rPr lang="ru-RU" dirty="0" smtClean="0">
                <a:solidFill>
                  <a:srgbClr val="000000"/>
                </a:solidFill>
              </a:rPr>
              <a:t>захвату</a:t>
            </a:r>
          </a:p>
          <a:p>
            <a:pPr>
              <a:buNone/>
            </a:pPr>
            <a:r>
              <a:rPr lang="ru-RU" dirty="0" smtClean="0">
                <a:solidFill>
                  <a:srgbClr val="000000"/>
                </a:solidFill>
              </a:rPr>
              <a:t>    </a:t>
            </a:r>
            <a:r>
              <a:rPr lang="ru-RU" dirty="0">
                <a:solidFill>
                  <a:srgbClr val="000000"/>
                </a:solidFill>
              </a:rPr>
              <a:t>30 декабря стратегически важного </a:t>
            </a:r>
            <a:r>
              <a:rPr lang="ru-RU" b="1" dirty="0" err="1">
                <a:solidFill>
                  <a:srgbClr val="000000"/>
                </a:solidFill>
              </a:rPr>
              <a:t>Бардусского</a:t>
            </a:r>
            <a:r>
              <a:rPr lang="ru-RU" b="1" dirty="0">
                <a:solidFill>
                  <a:srgbClr val="000000"/>
                </a:solidFill>
              </a:rPr>
              <a:t> перевала.</a:t>
            </a:r>
          </a:p>
          <a:p>
            <a:pPr algn="just"/>
            <a:endParaRPr lang="ru-RU" dirty="0">
              <a:solidFill>
                <a:srgbClr val="000000"/>
              </a:solidFill>
            </a:endParaRPr>
          </a:p>
        </p:txBody>
      </p:sp>
      <p:sp>
        <p:nvSpPr>
          <p:cNvPr id="2" name="Заголовок 1"/>
          <p:cNvSpPr>
            <a:spLocks noGrp="1"/>
          </p:cNvSpPr>
          <p:nvPr>
            <p:ph type="title"/>
          </p:nvPr>
        </p:nvSpPr>
        <p:spPr>
          <a:xfrm>
            <a:off x="500034" y="357166"/>
            <a:ext cx="8229600" cy="714380"/>
          </a:xfrm>
          <a:solidFill>
            <a:srgbClr val="C00000"/>
          </a:solidFill>
        </p:spPr>
        <p:txBody>
          <a:bodyPr>
            <a:normAutofit fontScale="90000"/>
          </a:bodyPr>
          <a:lstStyle/>
          <a:p>
            <a:pPr algn="ctr"/>
            <a:r>
              <a:rPr lang="ru-RU" dirty="0" smtClean="0"/>
              <a:t>В    ходе      войны:</a:t>
            </a:r>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Documents and Settings\Лариса\Мои документы\Мои рисунки\untitled.bmp"/>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57150">
            <a:solidFill>
              <a:schemeClr val="tx1"/>
            </a:solidFill>
          </a:ln>
        </p:spPr>
      </p:pic>
      <p:sp>
        <p:nvSpPr>
          <p:cNvPr id="2" name="Заголовок 1"/>
          <p:cNvSpPr>
            <a:spLocks noGrp="1"/>
          </p:cNvSpPr>
          <p:nvPr>
            <p:ph type="title"/>
          </p:nvPr>
        </p:nvSpPr>
        <p:spPr>
          <a:xfrm>
            <a:off x="457200" y="152400"/>
            <a:ext cx="8229600" cy="1133460"/>
          </a:xfrm>
        </p:spPr>
        <p:txBody>
          <a:bodyPr>
            <a:normAutofit fontScale="90000"/>
          </a:bodyPr>
          <a:lstStyle/>
          <a:p>
            <a:r>
              <a:rPr lang="ru-RU" dirty="0" smtClean="0"/>
              <a:t/>
            </a:r>
            <a:br>
              <a:rPr lang="ru-RU" dirty="0" smtClean="0"/>
            </a:br>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39752" y="2636912"/>
            <a:ext cx="6400800" cy="3067056"/>
          </a:xfrm>
        </p:spPr>
        <p:txBody>
          <a:bodyPr>
            <a:normAutofit fontScale="92500" lnSpcReduction="20000"/>
          </a:bodyPr>
          <a:lstStyle/>
          <a:p>
            <a:pPr algn="l"/>
            <a:r>
              <a:rPr lang="ru-RU" sz="3200" b="1" dirty="0">
                <a:solidFill>
                  <a:schemeClr val="bg1"/>
                </a:solidFill>
                <a:latin typeface="Times New Roman" pitchFamily="18" charset="0"/>
                <a:cs typeface="Times New Roman" pitchFamily="18" charset="0"/>
              </a:rPr>
              <a:t>История – сокровищница наших деяний, свидетельница прошлого, пример и поучение для настоящего, предостережение для </a:t>
            </a:r>
            <a:r>
              <a:rPr lang="ru-RU" sz="3200" b="1" dirty="0" smtClean="0">
                <a:solidFill>
                  <a:schemeClr val="bg1"/>
                </a:solidFill>
                <a:latin typeface="Times New Roman" pitchFamily="18" charset="0"/>
                <a:cs typeface="Times New Roman" pitchFamily="18" charset="0"/>
              </a:rPr>
              <a:t>будущего </a:t>
            </a:r>
          </a:p>
          <a:p>
            <a:pPr algn="l"/>
            <a:r>
              <a:rPr lang="ru-RU" sz="3200" b="1" dirty="0" smtClean="0">
                <a:solidFill>
                  <a:schemeClr val="bg1"/>
                </a:solidFill>
                <a:latin typeface="Times New Roman" pitchFamily="18" charset="0"/>
                <a:cs typeface="Times New Roman" pitchFamily="18" charset="0"/>
              </a:rPr>
              <a:t> </a:t>
            </a:r>
            <a:r>
              <a:rPr lang="ru-RU" sz="3200" b="1" dirty="0">
                <a:solidFill>
                  <a:schemeClr val="bg1"/>
                </a:solidFill>
                <a:latin typeface="Times New Roman" pitchFamily="18" charset="0"/>
                <a:cs typeface="Times New Roman" pitchFamily="18" charset="0"/>
              </a:rPr>
              <a:t>(М. Сервантес) </a:t>
            </a:r>
          </a:p>
          <a:p>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2" name="Заголовок 1"/>
          <p:cNvSpPr>
            <a:spLocks noGrp="1"/>
          </p:cNvSpPr>
          <p:nvPr>
            <p:ph type="ctrTitle"/>
          </p:nvPr>
        </p:nvSpPr>
        <p:spPr>
          <a:xfrm>
            <a:off x="685800" y="785795"/>
            <a:ext cx="7772400" cy="1857387"/>
          </a:xfrm>
        </p:spPr>
        <p:txBody>
          <a:bodyPr>
            <a:normAutofit fontScale="90000"/>
          </a:bodyPr>
          <a:lstStyle/>
          <a:p>
            <a:pPr algn="ctr"/>
            <a:r>
              <a:rPr lang="ru-RU" dirty="0" smtClean="0">
                <a:solidFill>
                  <a:srgbClr val="0000FF"/>
                </a:solidFill>
              </a:rPr>
              <a:t>Забытая  война.</a:t>
            </a:r>
            <a:br>
              <a:rPr lang="ru-RU" dirty="0" smtClean="0">
                <a:solidFill>
                  <a:srgbClr val="0000FF"/>
                </a:solidFill>
              </a:rPr>
            </a:br>
            <a:r>
              <a:rPr lang="ru-RU" dirty="0" smtClean="0">
                <a:solidFill>
                  <a:srgbClr val="0000FF"/>
                </a:solidFill>
              </a:rPr>
              <a:t>Первая мировая война </a:t>
            </a:r>
            <a:br>
              <a:rPr lang="ru-RU" dirty="0" smtClean="0">
                <a:solidFill>
                  <a:srgbClr val="0000FF"/>
                </a:solidFill>
              </a:rPr>
            </a:br>
            <a:r>
              <a:rPr lang="ru-RU" dirty="0" smtClean="0">
                <a:solidFill>
                  <a:srgbClr val="0000FF"/>
                </a:solidFill>
              </a:rPr>
              <a:t>1914-1918г.</a:t>
            </a:r>
            <a:endParaRPr lang="ru-RU" dirty="0">
              <a:solidFill>
                <a:srgbClr val="0000FF"/>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071670" y="785794"/>
            <a:ext cx="6964826" cy="5786478"/>
          </a:xfrm>
        </p:spPr>
        <p:txBody>
          <a:bodyPr>
            <a:noAutofit/>
          </a:bodyPr>
          <a:lstStyle/>
          <a:p>
            <a:r>
              <a:rPr lang="ru-RU" sz="1900" dirty="0">
                <a:solidFill>
                  <a:srgbClr val="000000"/>
                </a:solidFill>
                <a:latin typeface="Times New Roman" pitchFamily="18" charset="0"/>
                <a:cs typeface="Times New Roman" pitchFamily="18" charset="0"/>
              </a:rPr>
              <a:t>К весне 1915 г. успешный для России период войны заканчивается</a:t>
            </a:r>
            <a:r>
              <a:rPr lang="ru-RU" sz="1900" dirty="0" smtClean="0">
                <a:solidFill>
                  <a:srgbClr val="000000"/>
                </a:solidFill>
                <a:latin typeface="Times New Roman" pitchFamily="18" charset="0"/>
                <a:cs typeface="Times New Roman" pitchFamily="18" charset="0"/>
              </a:rPr>
              <a:t>.</a:t>
            </a:r>
            <a:r>
              <a:rPr lang="ru-RU" sz="1900" dirty="0">
                <a:solidFill>
                  <a:srgbClr val="000000"/>
                </a:solidFill>
                <a:latin typeface="Times New Roman" pitchFamily="18" charset="0"/>
                <a:cs typeface="Times New Roman" pitchFamily="18" charset="0"/>
              </a:rPr>
              <a:t> С началом отступления русской армии </a:t>
            </a:r>
            <a:r>
              <a:rPr lang="ru-RU" sz="1900" dirty="0">
                <a:solidFill>
                  <a:srgbClr val="000000"/>
                </a:solidFill>
                <a:cs typeface="Times New Roman" pitchFamily="18" charset="0"/>
              </a:rPr>
              <a:t>правительство приняло решение о создании партизанских отрядов, которые состояли преимущественно из казаков. </a:t>
            </a:r>
            <a:endParaRPr lang="ru-RU" sz="1900" dirty="0" smtClean="0">
              <a:solidFill>
                <a:srgbClr val="000000"/>
              </a:solidFill>
              <a:cs typeface="Times New Roman" pitchFamily="18" charset="0"/>
            </a:endParaRPr>
          </a:p>
          <a:p>
            <a:r>
              <a:rPr lang="ru-RU" sz="1900" dirty="0" smtClean="0">
                <a:solidFill>
                  <a:srgbClr val="000000"/>
                </a:solidFill>
                <a:cs typeface="Times New Roman" pitchFamily="18" charset="0"/>
              </a:rPr>
              <a:t>К </a:t>
            </a:r>
            <a:r>
              <a:rPr lang="ru-RU" sz="1900" dirty="0">
                <a:solidFill>
                  <a:srgbClr val="000000"/>
                </a:solidFill>
                <a:cs typeface="Times New Roman" pitchFamily="18" charset="0"/>
              </a:rPr>
              <a:t>концу 1915 г. на Румынском фронте действовали </a:t>
            </a:r>
            <a:r>
              <a:rPr lang="ru-RU" sz="1900" b="1" dirty="0">
                <a:solidFill>
                  <a:srgbClr val="000000"/>
                </a:solidFill>
                <a:cs typeface="Times New Roman" pitchFamily="18" charset="0"/>
              </a:rPr>
              <a:t>два партизанских отряда кубанцев,</a:t>
            </a:r>
            <a:r>
              <a:rPr lang="ru-RU" sz="1900" dirty="0">
                <a:solidFill>
                  <a:srgbClr val="000000"/>
                </a:solidFill>
                <a:cs typeface="Times New Roman" pitchFamily="18" charset="0"/>
              </a:rPr>
              <a:t> на Западном - один и на Юго-Западном - два. Многие документы той поры содержат сведения о ратных делах партизан. Вот одно из донесений: </a:t>
            </a:r>
            <a:r>
              <a:rPr lang="ru-RU" sz="1900" b="1" i="1" dirty="0">
                <a:solidFill>
                  <a:srgbClr val="000000"/>
                </a:solidFill>
                <a:cs typeface="Times New Roman" pitchFamily="18" charset="0"/>
              </a:rPr>
              <a:t>«Отрадно отметить, что партизанский отряд кубанских казаков, действующий в тылу у немцев в районе </a:t>
            </a:r>
            <a:r>
              <a:rPr lang="ru-RU" sz="1900" b="1" i="1" dirty="0" err="1">
                <a:solidFill>
                  <a:srgbClr val="000000"/>
                </a:solidFill>
                <a:cs typeface="Times New Roman" pitchFamily="18" charset="0"/>
              </a:rPr>
              <a:t>Любавы</a:t>
            </a:r>
            <a:r>
              <a:rPr lang="ru-RU" sz="1900" b="1" i="1" dirty="0">
                <a:solidFill>
                  <a:srgbClr val="000000"/>
                </a:solidFill>
                <a:cs typeface="Times New Roman" pitchFamily="18" charset="0"/>
              </a:rPr>
              <a:t>, вызывает у них всеобщий страх и панику. Только за один месяц казаки 4 раза отбивали у немцев партии арестованных, нанося весомый урон силам противника. Часто вредят кубанцы железнодорожные линии, уводят обозы с боеприпасами. Тем самым ставят врага в очень неприятное положение».</a:t>
            </a:r>
          </a:p>
        </p:txBody>
      </p:sp>
      <p:sp>
        <p:nvSpPr>
          <p:cNvPr id="2" name="Заголовок 1"/>
          <p:cNvSpPr>
            <a:spLocks noGrp="1"/>
          </p:cNvSpPr>
          <p:nvPr>
            <p:ph type="title"/>
          </p:nvPr>
        </p:nvSpPr>
        <p:spPr>
          <a:xfrm>
            <a:off x="457200" y="152400"/>
            <a:ext cx="8229600" cy="561956"/>
          </a:xfrm>
          <a:solidFill>
            <a:srgbClr val="0070C0"/>
          </a:solidFill>
        </p:spPr>
        <p:txBody>
          <a:bodyPr>
            <a:normAutofit fontScale="90000"/>
          </a:bodyPr>
          <a:lstStyle/>
          <a:p>
            <a:pPr algn="ctr"/>
            <a:r>
              <a:rPr lang="ru-RU" dirty="0" smtClean="0"/>
              <a:t>Ход    войны:</a:t>
            </a:r>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Documents and Settings\Лариса\Мои документы\Мои рисунки\41.jpg"/>
          <p:cNvPicPr>
            <a:picLocks noGrp="1" noChangeAspect="1" noChangeArrowheads="1"/>
          </p:cNvPicPr>
          <p:nvPr>
            <p:ph idx="1"/>
          </p:nvPr>
        </p:nvPicPr>
        <p:blipFill>
          <a:blip r:embed="rId2"/>
          <a:srcRect/>
          <a:stretch>
            <a:fillRect/>
          </a:stretch>
        </p:blipFill>
        <p:spPr bwMode="auto">
          <a:xfrm>
            <a:off x="-93035" y="0"/>
            <a:ext cx="9270339" cy="6885384"/>
          </a:xfrm>
          <a:prstGeom prst="rect">
            <a:avLst/>
          </a:prstGeom>
          <a:solidFill>
            <a:schemeClr val="bg1"/>
          </a:solidFill>
          <a:ln w="57150">
            <a:solidFill>
              <a:schemeClr val="tx1"/>
            </a:solidFill>
          </a:ln>
        </p:spPr>
      </p:pic>
      <p:sp>
        <p:nvSpPr>
          <p:cNvPr id="2" name="Заголовок 1"/>
          <p:cNvSpPr>
            <a:spLocks noGrp="1"/>
          </p:cNvSpPr>
          <p:nvPr>
            <p:ph type="title"/>
          </p:nvPr>
        </p:nvSpPr>
        <p:spPr>
          <a:xfrm>
            <a:off x="457200" y="357166"/>
            <a:ext cx="8229600" cy="790572"/>
          </a:xfrm>
          <a:noFill/>
          <a:ln>
            <a:noFill/>
          </a:ln>
        </p:spPr>
        <p:txBody>
          <a:bodyPr>
            <a:normAutofit fontScale="90000"/>
          </a:bodyPr>
          <a:lstStyle/>
          <a:p>
            <a:pPr algn="ctr"/>
            <a:r>
              <a:rPr lang="ru-RU" dirty="0" smtClean="0">
                <a:solidFill>
                  <a:srgbClr val="0000FF"/>
                </a:solidFill>
              </a:rPr>
              <a:t/>
            </a:r>
            <a:br>
              <a:rPr lang="ru-RU" dirty="0" smtClean="0">
                <a:solidFill>
                  <a:srgbClr val="0000FF"/>
                </a:solidFill>
              </a:rPr>
            </a:br>
            <a:endParaRPr lang="ru-RU" dirty="0">
              <a:solidFill>
                <a:srgbClr val="0000FF"/>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одержимое 12"/>
          <p:cNvSpPr>
            <a:spLocks noGrp="1"/>
          </p:cNvSpPr>
          <p:nvPr>
            <p:ph idx="1"/>
          </p:nvPr>
        </p:nvSpPr>
        <p:spPr>
          <a:xfrm>
            <a:off x="2339752" y="857232"/>
            <a:ext cx="6696744" cy="5268931"/>
          </a:xfrm>
        </p:spPr>
        <p:txBody>
          <a:bodyPr>
            <a:normAutofit fontScale="92500"/>
          </a:bodyPr>
          <a:lstStyle/>
          <a:p>
            <a:r>
              <a:rPr lang="ru-RU" sz="3600" dirty="0">
                <a:solidFill>
                  <a:srgbClr val="000000"/>
                </a:solidFill>
                <a:latin typeface="Times New Roman" pitchFamily="18" charset="0"/>
                <a:cs typeface="Times New Roman" pitchFamily="18" charset="0"/>
              </a:rPr>
              <a:t>В конце 1915 г. в целях пресечения </a:t>
            </a:r>
            <a:r>
              <a:rPr lang="ru-RU" sz="3600" dirty="0">
                <a:solidFill>
                  <a:srgbClr val="000000"/>
                </a:solidFill>
                <a:cs typeface="Times New Roman" pitchFamily="18" charset="0"/>
              </a:rPr>
              <a:t>деятельности германо-турецких сил в Персии Россия ввела туда экспедиционный корпус генерал-лейтенанта Баратова, основу которого составляли кубанские конные полки </a:t>
            </a:r>
            <a:endParaRPr lang="ru-RU" sz="3600" dirty="0" smtClean="0">
              <a:solidFill>
                <a:srgbClr val="000000"/>
              </a:solidFill>
              <a:cs typeface="Times New Roman" pitchFamily="18" charset="0"/>
            </a:endParaRPr>
          </a:p>
          <a:p>
            <a:pPr>
              <a:buNone/>
            </a:pPr>
            <a:r>
              <a:rPr lang="ru-RU" sz="3600" dirty="0">
                <a:solidFill>
                  <a:srgbClr val="000000"/>
                </a:solidFill>
                <a:cs typeface="Times New Roman" pitchFamily="18" charset="0"/>
              </a:rPr>
              <a:t> </a:t>
            </a:r>
            <a:r>
              <a:rPr lang="ru-RU" sz="3600" dirty="0" smtClean="0">
                <a:solidFill>
                  <a:srgbClr val="000000"/>
                </a:solidFill>
                <a:cs typeface="Times New Roman" pitchFamily="18" charset="0"/>
              </a:rPr>
              <a:t>  1-й </a:t>
            </a:r>
            <a:r>
              <a:rPr lang="ru-RU" sz="3600" dirty="0">
                <a:solidFill>
                  <a:srgbClr val="000000"/>
                </a:solidFill>
                <a:cs typeface="Times New Roman" pitchFamily="18" charset="0"/>
              </a:rPr>
              <a:t>Кавказской и Сводно-Кубанской казачьих дивизий.</a:t>
            </a:r>
          </a:p>
        </p:txBody>
      </p:sp>
      <p:sp>
        <p:nvSpPr>
          <p:cNvPr id="5" name="Заголовок 4"/>
          <p:cNvSpPr>
            <a:spLocks noGrp="1"/>
          </p:cNvSpPr>
          <p:nvPr>
            <p:ph type="title"/>
          </p:nvPr>
        </p:nvSpPr>
        <p:spPr>
          <a:xfrm>
            <a:off x="457200" y="142852"/>
            <a:ext cx="8229600" cy="642942"/>
          </a:xfrm>
          <a:solidFill>
            <a:srgbClr val="C00000"/>
          </a:solidFill>
        </p:spPr>
        <p:txBody>
          <a:bodyPr>
            <a:normAutofit fontScale="90000"/>
          </a:bodyPr>
          <a:lstStyle/>
          <a:p>
            <a:pPr algn="ctr"/>
            <a:r>
              <a:rPr lang="ru-RU" dirty="0" smtClean="0"/>
              <a:t>Ход     войны:</a:t>
            </a:r>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H:\Documents and Settings\Лариса\Мои документы\Мои рисунки\1.jpg"/>
          <p:cNvPicPr>
            <a:picLocks noGrp="1" noChangeAspect="1" noChangeArrowheads="1"/>
          </p:cNvPicPr>
          <p:nvPr>
            <p:ph idx="1"/>
          </p:nvPr>
        </p:nvPicPr>
        <p:blipFill>
          <a:blip r:embed="rId2"/>
          <a:srcRect/>
          <a:stretch>
            <a:fillRect/>
          </a:stretch>
        </p:blipFill>
        <p:spPr bwMode="auto">
          <a:xfrm>
            <a:off x="2627784" y="1268760"/>
            <a:ext cx="6264696" cy="5509186"/>
          </a:xfrm>
          <a:prstGeom prst="rect">
            <a:avLst/>
          </a:prstGeom>
          <a:noFill/>
          <a:ln w="38100">
            <a:solidFill>
              <a:srgbClr val="0070C0"/>
            </a:solidFill>
          </a:ln>
        </p:spPr>
      </p:pic>
      <p:sp>
        <p:nvSpPr>
          <p:cNvPr id="2" name="Заголовок 1"/>
          <p:cNvSpPr>
            <a:spLocks noGrp="1"/>
          </p:cNvSpPr>
          <p:nvPr>
            <p:ph type="title"/>
          </p:nvPr>
        </p:nvSpPr>
        <p:spPr>
          <a:xfrm>
            <a:off x="467544" y="285728"/>
            <a:ext cx="8229600" cy="719134"/>
          </a:xfrm>
          <a:solidFill>
            <a:schemeClr val="tx1"/>
          </a:solidFill>
        </p:spPr>
        <p:txBody>
          <a:bodyPr>
            <a:normAutofit fontScale="90000"/>
          </a:bodyPr>
          <a:lstStyle/>
          <a:p>
            <a:r>
              <a:rPr lang="ru-RU" dirty="0" smtClean="0"/>
              <a:t>                      </a:t>
            </a:r>
            <a:r>
              <a:rPr lang="ru-RU" dirty="0" smtClean="0">
                <a:solidFill>
                  <a:srgbClr val="0000FF"/>
                </a:solidFill>
              </a:rPr>
              <a:t>Гордость    Кубани</a:t>
            </a:r>
            <a:endParaRPr lang="ru-RU" dirty="0">
              <a:solidFill>
                <a:srgbClr val="0000FF"/>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39752" y="1340768"/>
            <a:ext cx="6624736" cy="5400600"/>
          </a:xfrm>
        </p:spPr>
        <p:txBody>
          <a:bodyPr>
            <a:normAutofit/>
          </a:bodyPr>
          <a:lstStyle/>
          <a:p>
            <a:r>
              <a:rPr lang="ru-RU" dirty="0">
                <a:solidFill>
                  <a:srgbClr val="000000"/>
                </a:solidFill>
              </a:rPr>
              <a:t>В течение 1916 г. русские войска продолжали </a:t>
            </a:r>
            <a:r>
              <a:rPr lang="ru-RU" dirty="0">
                <a:solidFill>
                  <a:schemeClr val="bg1"/>
                </a:solidFill>
              </a:rPr>
              <a:t>развивать свой успех на кавказском театре военных действий. Одной из наиболее значимых была </a:t>
            </a:r>
            <a:r>
              <a:rPr lang="ru-RU" dirty="0" err="1">
                <a:solidFill>
                  <a:schemeClr val="bg1"/>
                </a:solidFill>
              </a:rPr>
              <a:t>Трапезундская</a:t>
            </a:r>
            <a:r>
              <a:rPr lang="ru-RU" dirty="0">
                <a:solidFill>
                  <a:schemeClr val="bg1"/>
                </a:solidFill>
              </a:rPr>
              <a:t> наступательная операция, проведенная силами 1-й и 2-й Кубанских пластунских бригад. Русским войскам удалось углубиться на 200 - 300 км во внутренние районы Турции, захватив значительную территорию с городами Эрзерум и Трапезунд.</a:t>
            </a:r>
          </a:p>
          <a:p>
            <a:pPr algn="just"/>
            <a:endParaRPr lang="ru-RU" dirty="0"/>
          </a:p>
        </p:txBody>
      </p:sp>
      <p:sp>
        <p:nvSpPr>
          <p:cNvPr id="2" name="Заголовок 1"/>
          <p:cNvSpPr>
            <a:spLocks noGrp="1"/>
          </p:cNvSpPr>
          <p:nvPr>
            <p:ph type="title"/>
          </p:nvPr>
        </p:nvSpPr>
        <p:spPr>
          <a:xfrm>
            <a:off x="457200" y="152400"/>
            <a:ext cx="8229600" cy="847708"/>
          </a:xfrm>
          <a:solidFill>
            <a:srgbClr val="0070C0"/>
          </a:solidFill>
        </p:spPr>
        <p:txBody>
          <a:bodyPr/>
          <a:lstStyle/>
          <a:p>
            <a:pPr algn="ctr"/>
            <a:r>
              <a:rPr lang="ru-RU" dirty="0" smtClean="0"/>
              <a:t>Ход     войны:</a:t>
            </a:r>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Documents and Settings\Лариса\Мои документы\Мои рисунки\sibirskaja-sotnja-lejb-gvardi.jpg"/>
          <p:cNvPicPr>
            <a:picLocks noGrp="1" noChangeAspect="1" noChangeArrowheads="1"/>
          </p:cNvPicPr>
          <p:nvPr>
            <p:ph idx="1"/>
          </p:nvPr>
        </p:nvPicPr>
        <p:blipFill>
          <a:blip r:embed="rId2" cstate="email"/>
          <a:srcRect/>
          <a:stretch>
            <a:fillRect/>
          </a:stretch>
        </p:blipFill>
        <p:spPr bwMode="auto">
          <a:xfrm>
            <a:off x="0" y="908720"/>
            <a:ext cx="9112188" cy="5949280"/>
          </a:xfrm>
          <a:prstGeom prst="rect">
            <a:avLst/>
          </a:prstGeom>
          <a:noFill/>
          <a:ln w="57150">
            <a:solidFill>
              <a:schemeClr val="bg2"/>
            </a:solidFill>
          </a:ln>
        </p:spPr>
      </p:pic>
      <p:sp>
        <p:nvSpPr>
          <p:cNvPr id="2" name="Заголовок 1"/>
          <p:cNvSpPr>
            <a:spLocks noGrp="1"/>
          </p:cNvSpPr>
          <p:nvPr>
            <p:ph type="title"/>
          </p:nvPr>
        </p:nvSpPr>
        <p:spPr>
          <a:xfrm>
            <a:off x="457200" y="785794"/>
            <a:ext cx="8229600" cy="1285884"/>
          </a:xfrm>
        </p:spPr>
        <p:txBody>
          <a:bodyPr>
            <a:normAutofit fontScale="90000"/>
          </a:bodyPr>
          <a:lstStyle/>
          <a:p>
            <a:pPr algn="ctr"/>
            <a:r>
              <a:rPr lang="ru-RU" sz="2400" b="1" dirty="0" smtClean="0">
                <a:solidFill>
                  <a:srgbClr val="0000FF"/>
                </a:solidFill>
              </a:rPr>
              <a:t>Казачья   конница   составляла   более   2/3    численности    всей русской      кавалерии. </a:t>
            </a:r>
            <a:r>
              <a:rPr lang="ru-RU" sz="2400" dirty="0" smtClean="0">
                <a:solidFill>
                  <a:srgbClr val="0000FF"/>
                </a:solidFill>
              </a:rPr>
              <a:t/>
            </a:r>
            <a:br>
              <a:rPr lang="ru-RU" sz="2400" dirty="0" smtClean="0">
                <a:solidFill>
                  <a:srgbClr val="0000FF"/>
                </a:solidFill>
              </a:rPr>
            </a:br>
            <a:r>
              <a:rPr lang="ru-RU" dirty="0" smtClean="0"/>
              <a:t/>
            </a:r>
            <a:br>
              <a:rPr lang="ru-RU" dirty="0" smtClean="0"/>
            </a:br>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Documents and Settings\Лариса\Мои документы\Мои рисунки\ural_skaja-sotnja.jpg"/>
          <p:cNvPicPr>
            <a:picLocks noGrp="1" noChangeAspect="1" noChangeArrowheads="1"/>
          </p:cNvPicPr>
          <p:nvPr>
            <p:ph idx="1"/>
          </p:nvPr>
        </p:nvPicPr>
        <p:blipFill>
          <a:blip r:embed="rId2" cstate="email"/>
          <a:srcRect/>
          <a:stretch>
            <a:fillRect/>
          </a:stretch>
        </p:blipFill>
        <p:spPr bwMode="auto">
          <a:xfrm>
            <a:off x="2906" y="-18044"/>
            <a:ext cx="9141094" cy="6876044"/>
          </a:xfrm>
          <a:prstGeom prst="rect">
            <a:avLst/>
          </a:prstGeom>
          <a:noFill/>
          <a:ln w="57150">
            <a:solidFill>
              <a:schemeClr val="bg1"/>
            </a:solidFill>
          </a:ln>
        </p:spPr>
      </p:pic>
      <p:sp>
        <p:nvSpPr>
          <p:cNvPr id="2" name="Заголовок 1"/>
          <p:cNvSpPr>
            <a:spLocks noGrp="1"/>
          </p:cNvSpPr>
          <p:nvPr>
            <p:ph type="title"/>
          </p:nvPr>
        </p:nvSpPr>
        <p:spPr>
          <a:xfrm>
            <a:off x="457200" y="152400"/>
            <a:ext cx="7972452" cy="419080"/>
          </a:xfrm>
        </p:spPr>
        <p:txBody>
          <a:bodyPr>
            <a:normAutofit fontScale="90000"/>
          </a:bodyPr>
          <a:lstStyle/>
          <a:p>
            <a:r>
              <a:rPr lang="ru-RU" dirty="0" smtClean="0"/>
              <a:t/>
            </a:r>
            <a:br>
              <a:rPr lang="ru-RU" dirty="0" smtClean="0"/>
            </a:br>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39752" y="1142984"/>
            <a:ext cx="6696744" cy="5472608"/>
          </a:xfrm>
        </p:spPr>
        <p:txBody>
          <a:bodyPr>
            <a:normAutofit fontScale="85000" lnSpcReduction="20000"/>
          </a:bodyPr>
          <a:lstStyle/>
          <a:p>
            <a:r>
              <a:rPr lang="ru-RU" dirty="0">
                <a:solidFill>
                  <a:schemeClr val="bg1"/>
                </a:solidFill>
              </a:rPr>
              <a:t>Успехи России на Кавказе выглядели еще более значимыми на фоне неудач британского экспедиционного корпуса в Месопотамии. Для поднятия боевого духа союзников на соединение с ними весной 1916 г. была послана сотня 1-го Уманского казачьего полка под командованием </a:t>
            </a:r>
            <a:r>
              <a:rPr lang="ru-RU" b="1" dirty="0">
                <a:solidFill>
                  <a:schemeClr val="bg1"/>
                </a:solidFill>
              </a:rPr>
              <a:t>есаула </a:t>
            </a:r>
            <a:r>
              <a:rPr lang="ru-RU" b="1" dirty="0" err="1">
                <a:solidFill>
                  <a:schemeClr val="bg1"/>
                </a:solidFill>
              </a:rPr>
              <a:t>Гамалия</a:t>
            </a:r>
            <a:r>
              <a:rPr lang="ru-RU" b="1" dirty="0">
                <a:solidFill>
                  <a:schemeClr val="bg1"/>
                </a:solidFill>
              </a:rPr>
              <a:t>. </a:t>
            </a:r>
            <a:r>
              <a:rPr lang="ru-RU" dirty="0">
                <a:solidFill>
                  <a:schemeClr val="bg1"/>
                </a:solidFill>
              </a:rPr>
              <a:t>В тяжелых условиях пустыни кубанские казаки совершили многокилометровый переход через территорию, контролируемую турецкими войсками, и первыми из всех частей русской армии встретились с англичанами под Багдадом. И хотя это «соприкосновение» носило преимущественно символический характер, его значение для укрепления боевого духа войск было чрезвычайно велико. </a:t>
            </a:r>
            <a:r>
              <a:rPr lang="ru-RU" b="1" dirty="0">
                <a:solidFill>
                  <a:schemeClr val="bg1"/>
                </a:solidFill>
              </a:rPr>
              <a:t>Все казаки сотни </a:t>
            </a:r>
            <a:r>
              <a:rPr lang="ru-RU" b="1" dirty="0" smtClean="0">
                <a:solidFill>
                  <a:schemeClr val="bg1"/>
                </a:solidFill>
              </a:rPr>
              <a:t>были     награждены     за   этот   </a:t>
            </a:r>
            <a:r>
              <a:rPr lang="ru-RU" b="1" dirty="0">
                <a:solidFill>
                  <a:schemeClr val="bg1"/>
                </a:solidFill>
              </a:rPr>
              <a:t>рейд Георгиевскими крестами, а есаул </a:t>
            </a:r>
            <a:r>
              <a:rPr lang="ru-RU" b="1" dirty="0" err="1">
                <a:solidFill>
                  <a:schemeClr val="bg1"/>
                </a:solidFill>
              </a:rPr>
              <a:t>Гамалий</a:t>
            </a:r>
            <a:r>
              <a:rPr lang="ru-RU" b="1" dirty="0">
                <a:solidFill>
                  <a:schemeClr val="bg1"/>
                </a:solidFill>
              </a:rPr>
              <a:t> - еще и английским военным крестом.</a:t>
            </a:r>
          </a:p>
        </p:txBody>
      </p:sp>
      <p:sp>
        <p:nvSpPr>
          <p:cNvPr id="2" name="Заголовок 1"/>
          <p:cNvSpPr>
            <a:spLocks noGrp="1"/>
          </p:cNvSpPr>
          <p:nvPr>
            <p:ph type="title"/>
          </p:nvPr>
        </p:nvSpPr>
        <p:spPr>
          <a:xfrm>
            <a:off x="457200" y="152400"/>
            <a:ext cx="8229600" cy="847708"/>
          </a:xfrm>
          <a:solidFill>
            <a:srgbClr val="0070C0"/>
          </a:solidFill>
        </p:spPr>
        <p:txBody>
          <a:bodyPr/>
          <a:lstStyle/>
          <a:p>
            <a:pPr algn="ctr"/>
            <a:r>
              <a:rPr lang="ru-RU" dirty="0" smtClean="0"/>
              <a:t>Успехи   России</a:t>
            </a:r>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704832"/>
          </a:xfrm>
          <a:solidFill>
            <a:srgbClr val="C00000"/>
          </a:solidFill>
        </p:spPr>
        <p:txBody>
          <a:bodyPr>
            <a:normAutofit fontScale="90000"/>
          </a:bodyPr>
          <a:lstStyle/>
          <a:p>
            <a:pPr algn="ctr"/>
            <a:r>
              <a:rPr lang="ru-RU" dirty="0" smtClean="0"/>
              <a:t>Герои      Кубани</a:t>
            </a:r>
            <a:endParaRPr lang="ru-RU" dirty="0"/>
          </a:p>
        </p:txBody>
      </p:sp>
      <p:pic>
        <p:nvPicPr>
          <p:cNvPr id="4" name="Picture 2" descr="H:\Documents and Settings\Лариса\Мои документы\Мои рисунки\28.jpg"/>
          <p:cNvPicPr>
            <a:picLocks noGrp="1" noChangeAspect="1" noChangeArrowheads="1"/>
          </p:cNvPicPr>
          <p:nvPr>
            <p:ph idx="1"/>
          </p:nvPr>
        </p:nvPicPr>
        <p:blipFill>
          <a:blip r:embed="rId2"/>
          <a:srcRect/>
          <a:stretch>
            <a:fillRect/>
          </a:stretch>
        </p:blipFill>
        <p:spPr bwMode="auto">
          <a:xfrm>
            <a:off x="2285984" y="1428737"/>
            <a:ext cx="2571768" cy="4143404"/>
          </a:xfrm>
          <a:prstGeom prst="rect">
            <a:avLst/>
          </a:prstGeom>
          <a:ln w="76200"/>
        </p:spPr>
        <p:style>
          <a:lnRef idx="2">
            <a:schemeClr val="accent6">
              <a:shade val="50000"/>
            </a:schemeClr>
          </a:lnRef>
          <a:fillRef idx="1">
            <a:schemeClr val="accent6"/>
          </a:fillRef>
          <a:effectRef idx="0">
            <a:schemeClr val="accent6"/>
          </a:effectRef>
          <a:fontRef idx="minor">
            <a:schemeClr val="lt1"/>
          </a:fontRef>
        </p:style>
      </p:pic>
      <p:pic>
        <p:nvPicPr>
          <p:cNvPr id="5" name="Picture 3" descr="H:\Documents and Settings\Лариса\Мои документы\Мои рисунки\9510cc97361c.jpg"/>
          <p:cNvPicPr>
            <a:picLocks noChangeAspect="1" noChangeArrowheads="1"/>
          </p:cNvPicPr>
          <p:nvPr/>
        </p:nvPicPr>
        <p:blipFill>
          <a:blip r:embed="rId3" cstate="email"/>
          <a:srcRect/>
          <a:stretch>
            <a:fillRect/>
          </a:stretch>
        </p:blipFill>
        <p:spPr bwMode="auto">
          <a:xfrm>
            <a:off x="5572133" y="1428736"/>
            <a:ext cx="2714644" cy="4143404"/>
          </a:xfrm>
          <a:prstGeom prst="rect">
            <a:avLst/>
          </a:prstGeom>
          <a:ln w="57150"/>
        </p:spPr>
        <p:style>
          <a:lnRef idx="2">
            <a:schemeClr val="accent6">
              <a:shade val="50000"/>
            </a:schemeClr>
          </a:lnRef>
          <a:fillRef idx="1">
            <a:schemeClr val="accent6"/>
          </a:fillRef>
          <a:effectRef idx="0">
            <a:schemeClr val="accent6"/>
          </a:effectRef>
          <a:fontRef idx="minor">
            <a:schemeClr val="lt1"/>
          </a:fontRef>
        </p:style>
      </p:pic>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357290" y="285728"/>
            <a:ext cx="7329510" cy="642942"/>
          </a:xfrm>
          <a:solidFill>
            <a:srgbClr val="C00000"/>
          </a:solidFill>
        </p:spPr>
        <p:txBody>
          <a:bodyPr>
            <a:normAutofit fontScale="90000"/>
          </a:bodyPr>
          <a:lstStyle/>
          <a:p>
            <a:r>
              <a:rPr lang="ru-RU" dirty="0" smtClean="0"/>
              <a:t>                 Герои      Кубани</a:t>
            </a:r>
            <a:endParaRPr lang="ru-RU" dirty="0"/>
          </a:p>
        </p:txBody>
      </p:sp>
      <p:pic>
        <p:nvPicPr>
          <p:cNvPr id="4" name="Picture 2" descr="H:\Documents and Settings\Лариса\Мои документы\Мои рисунки\neizvestnye.jpg"/>
          <p:cNvPicPr>
            <a:picLocks noGrp="1" noChangeAspect="1" noChangeArrowheads="1"/>
          </p:cNvPicPr>
          <p:nvPr>
            <p:ph idx="1"/>
          </p:nvPr>
        </p:nvPicPr>
        <p:blipFill>
          <a:blip r:embed="rId2"/>
          <a:srcRect/>
          <a:stretch>
            <a:fillRect/>
          </a:stretch>
        </p:blipFill>
        <p:spPr bwMode="auto">
          <a:xfrm>
            <a:off x="3714745" y="1203518"/>
            <a:ext cx="4071966" cy="5468068"/>
          </a:xfrm>
          <a:prstGeom prst="rect">
            <a:avLst/>
          </a:prstGeom>
          <a:noFill/>
          <a:ln w="57150">
            <a:solidFill>
              <a:schemeClr val="bg1"/>
            </a:solidFill>
          </a:ln>
          <a:effectLst>
            <a:glow rad="101600">
              <a:schemeClr val="accent5">
                <a:satMod val="175000"/>
                <a:alpha val="40000"/>
              </a:schemeClr>
            </a:glow>
          </a:effectLst>
        </p:spPr>
      </p:pic>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11760" y="1357298"/>
            <a:ext cx="6480720" cy="4572000"/>
          </a:xfrm>
        </p:spPr>
        <p:txBody>
          <a:bodyPr/>
          <a:lstStyle/>
          <a:p>
            <a:pPr>
              <a:buNone/>
            </a:pPr>
            <a:r>
              <a:rPr lang="ru-RU" dirty="0" smtClean="0"/>
              <a:t> </a:t>
            </a:r>
            <a:r>
              <a:rPr lang="ru-RU" dirty="0" smtClean="0">
                <a:solidFill>
                  <a:srgbClr val="000000"/>
                </a:solidFill>
              </a:rPr>
              <a:t>  </a:t>
            </a:r>
            <a:r>
              <a:rPr lang="ru-RU" sz="3200" b="1" dirty="0" smtClean="0">
                <a:solidFill>
                  <a:srgbClr val="000000"/>
                </a:solidFill>
              </a:rPr>
              <a:t>«</a:t>
            </a:r>
            <a:r>
              <a:rPr lang="ru-RU" sz="3200" b="1" dirty="0">
                <a:solidFill>
                  <a:srgbClr val="000000"/>
                </a:solidFill>
              </a:rPr>
              <a:t>Все ищут и не находят причину, по которой началась война. Их поиски тщетны, причину эту они не найдут. Война началась не по какой-то одной причине, война началась по всем причинам сразу» </a:t>
            </a:r>
            <a:endParaRPr lang="ru-RU" sz="3200" b="1" dirty="0" smtClean="0">
              <a:solidFill>
                <a:srgbClr val="000000"/>
              </a:solidFill>
            </a:endParaRPr>
          </a:p>
          <a:p>
            <a:pPr>
              <a:buNone/>
            </a:pPr>
            <a:r>
              <a:rPr lang="ru-RU" sz="3200" b="1" dirty="0">
                <a:solidFill>
                  <a:srgbClr val="000000"/>
                </a:solidFill>
              </a:rPr>
              <a:t> </a:t>
            </a:r>
            <a:r>
              <a:rPr lang="ru-RU" sz="3200" b="1" dirty="0" smtClean="0">
                <a:solidFill>
                  <a:srgbClr val="000000"/>
                </a:solidFill>
              </a:rPr>
              <a:t>    (</a:t>
            </a:r>
            <a:r>
              <a:rPr lang="ru-RU" sz="3200" b="1" dirty="0">
                <a:solidFill>
                  <a:srgbClr val="000000"/>
                </a:solidFill>
              </a:rPr>
              <a:t>Томас </a:t>
            </a:r>
            <a:r>
              <a:rPr lang="ru-RU" sz="3200" b="1" dirty="0" err="1">
                <a:solidFill>
                  <a:srgbClr val="000000"/>
                </a:solidFill>
              </a:rPr>
              <a:t>Вудро</a:t>
            </a:r>
            <a:r>
              <a:rPr lang="ru-RU" sz="3200" b="1" dirty="0">
                <a:solidFill>
                  <a:srgbClr val="000000"/>
                </a:solidFill>
              </a:rPr>
              <a:t> Вильсон). </a:t>
            </a:r>
          </a:p>
          <a:p>
            <a:endParaRPr lang="ru-RU" dirty="0">
              <a:solidFill>
                <a:srgbClr val="000000"/>
              </a:solidFill>
            </a:endParaRPr>
          </a:p>
        </p:txBody>
      </p:sp>
      <p:sp>
        <p:nvSpPr>
          <p:cNvPr id="2" name="Заголовок 1"/>
          <p:cNvSpPr>
            <a:spLocks noGrp="1"/>
          </p:cNvSpPr>
          <p:nvPr>
            <p:ph type="title"/>
          </p:nvPr>
        </p:nvSpPr>
        <p:spPr>
          <a:xfrm>
            <a:off x="457200" y="152400"/>
            <a:ext cx="8229600" cy="919146"/>
          </a:xfrm>
        </p:spPr>
        <p:txBody>
          <a:bodyPr>
            <a:normAutofit fontScale="90000"/>
          </a:bodyPr>
          <a:lstStyle/>
          <a:p>
            <a:r>
              <a:rPr lang="ru-RU" b="1" dirty="0" smtClean="0">
                <a:solidFill>
                  <a:srgbClr val="0000FF"/>
                </a:solidFill>
              </a:rPr>
              <a:t>   Первая </a:t>
            </a:r>
            <a:r>
              <a:rPr lang="ru-RU" b="1" dirty="0">
                <a:solidFill>
                  <a:srgbClr val="0000FF"/>
                </a:solidFill>
              </a:rPr>
              <a:t>мировая война: </a:t>
            </a:r>
            <a:r>
              <a:rPr lang="ru-RU" b="1" dirty="0" smtClean="0">
                <a:solidFill>
                  <a:srgbClr val="0000FF"/>
                </a:solidFill>
              </a:rPr>
              <a:t>причины</a:t>
            </a:r>
            <a:endParaRPr lang="ru-RU" dirty="0">
              <a:solidFill>
                <a:srgbClr val="0000FF"/>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Documents and Settings\Лариса\Мои документы\Мои рисунки\27.jpg"/>
          <p:cNvPicPr>
            <a:picLocks noGrp="1" noChangeAspect="1" noChangeArrowheads="1"/>
          </p:cNvPicPr>
          <p:nvPr>
            <p:ph idx="1"/>
          </p:nvPr>
        </p:nvPicPr>
        <p:blipFill>
          <a:blip r:embed="rId2"/>
          <a:srcRect/>
          <a:stretch>
            <a:fillRect/>
          </a:stretch>
        </p:blipFill>
        <p:spPr bwMode="auto">
          <a:xfrm>
            <a:off x="3143240" y="1268761"/>
            <a:ext cx="4857784" cy="5199666"/>
          </a:xfrm>
          <a:prstGeom prst="rect">
            <a:avLst/>
          </a:prstGeom>
          <a:noFill/>
          <a:ln w="38100">
            <a:solidFill>
              <a:schemeClr val="accent6">
                <a:lumMod val="75000"/>
              </a:schemeClr>
            </a:solidFill>
          </a:ln>
        </p:spPr>
      </p:pic>
      <p:sp>
        <p:nvSpPr>
          <p:cNvPr id="2" name="Заголовок 1"/>
          <p:cNvSpPr>
            <a:spLocks noGrp="1"/>
          </p:cNvSpPr>
          <p:nvPr>
            <p:ph type="title"/>
          </p:nvPr>
        </p:nvSpPr>
        <p:spPr>
          <a:xfrm>
            <a:off x="457200" y="357166"/>
            <a:ext cx="8229600" cy="790572"/>
          </a:xfrm>
          <a:solidFill>
            <a:srgbClr val="C00000"/>
          </a:solidFill>
          <a:ln>
            <a:solidFill>
              <a:srgbClr val="C00000"/>
            </a:solidFill>
          </a:ln>
        </p:spPr>
        <p:txBody>
          <a:bodyPr/>
          <a:lstStyle/>
          <a:p>
            <a:pPr algn="ctr"/>
            <a:r>
              <a:rPr lang="ru-RU" dirty="0" smtClean="0"/>
              <a:t>Были   и    минуты    отдыха</a:t>
            </a:r>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47172" y="1142984"/>
            <a:ext cx="6768752" cy="5340369"/>
          </a:xfrm>
        </p:spPr>
        <p:txBody>
          <a:bodyPr>
            <a:normAutofit fontScale="85000" lnSpcReduction="20000"/>
          </a:bodyPr>
          <a:lstStyle/>
          <a:p>
            <a:pPr algn="just"/>
            <a:r>
              <a:rPr lang="ru-RU" dirty="0">
                <a:solidFill>
                  <a:srgbClr val="000000"/>
                </a:solidFill>
              </a:rPr>
              <a:t>Среди успехов России на восточноевропейском театре военных действий выделяется знаменитый Брусиловский прорыв на Юго-Западном фронте, совершенный летом 1916 г., в котором принимали участие и кубанские </a:t>
            </a:r>
            <a:r>
              <a:rPr lang="ru-RU" dirty="0" smtClean="0">
                <a:solidFill>
                  <a:srgbClr val="000000"/>
                </a:solidFill>
              </a:rPr>
              <a:t>казаки.</a:t>
            </a:r>
            <a:r>
              <a:rPr lang="ru-RU" dirty="0">
                <a:solidFill>
                  <a:srgbClr val="000000"/>
                </a:solidFill>
              </a:rPr>
              <a:t> </a:t>
            </a:r>
            <a:r>
              <a:rPr lang="ru-RU" b="1" dirty="0">
                <a:solidFill>
                  <a:srgbClr val="000000"/>
                </a:solidFill>
              </a:rPr>
              <a:t>В конце 1916 - начале 1917 г. война приобрела «окопный» характер.</a:t>
            </a:r>
            <a:r>
              <a:rPr lang="ru-RU" dirty="0">
                <a:solidFill>
                  <a:srgbClr val="000000"/>
                </a:solidFill>
              </a:rPr>
              <a:t> В это время, когда тяжелое положение деморализовало большинство частей русской армии, когда появились первые дезертиры, нередко именно кубанские казаки своим примером возвращали в окопы солдат, терявших самообладание. Так, в феврале 1917 г. во время химической атаки немцев </a:t>
            </a:r>
            <a:r>
              <a:rPr lang="ru-RU" b="1" dirty="0">
                <a:solidFill>
                  <a:srgbClr val="000000"/>
                </a:solidFill>
              </a:rPr>
              <a:t>казак </a:t>
            </a:r>
            <a:r>
              <a:rPr lang="ru-RU" b="1" dirty="0" err="1">
                <a:solidFill>
                  <a:srgbClr val="000000"/>
                </a:solidFill>
              </a:rPr>
              <a:t>Грушецкий</a:t>
            </a:r>
            <a:r>
              <a:rPr lang="ru-RU" b="1" dirty="0">
                <a:solidFill>
                  <a:srgbClr val="000000"/>
                </a:solidFill>
              </a:rPr>
              <a:t> </a:t>
            </a:r>
            <a:r>
              <a:rPr lang="ru-RU" dirty="0">
                <a:solidFill>
                  <a:srgbClr val="000000"/>
                </a:solidFill>
              </a:rPr>
              <a:t>заметил бегущих в панике солдат. Сняв противогаз, кубанец остановил пехотинцев и вернул их на позиции. Этот смелый поступок стоил </a:t>
            </a:r>
            <a:r>
              <a:rPr lang="ru-RU" b="1" dirty="0" err="1">
                <a:solidFill>
                  <a:srgbClr val="000000"/>
                </a:solidFill>
              </a:rPr>
              <a:t>Грушецкому</a:t>
            </a:r>
            <a:r>
              <a:rPr lang="ru-RU" b="1" dirty="0">
                <a:solidFill>
                  <a:srgbClr val="000000"/>
                </a:solidFill>
              </a:rPr>
              <a:t> </a:t>
            </a:r>
            <a:r>
              <a:rPr lang="ru-RU" dirty="0">
                <a:solidFill>
                  <a:srgbClr val="000000"/>
                </a:solidFill>
              </a:rPr>
              <a:t>жизни, так как, находясь без противогаза, он получил сильное отравление.</a:t>
            </a:r>
          </a:p>
          <a:p>
            <a:endParaRPr lang="ru-RU" dirty="0"/>
          </a:p>
        </p:txBody>
      </p:sp>
      <p:sp>
        <p:nvSpPr>
          <p:cNvPr id="2" name="Заголовок 1"/>
          <p:cNvSpPr>
            <a:spLocks noGrp="1"/>
          </p:cNvSpPr>
          <p:nvPr>
            <p:ph type="title"/>
          </p:nvPr>
        </p:nvSpPr>
        <p:spPr>
          <a:xfrm>
            <a:off x="457200" y="152400"/>
            <a:ext cx="8229600" cy="776270"/>
          </a:xfrm>
          <a:solidFill>
            <a:srgbClr val="0070C0"/>
          </a:solidFill>
        </p:spPr>
        <p:txBody>
          <a:bodyPr/>
          <a:lstStyle/>
          <a:p>
            <a:pPr algn="ctr"/>
            <a:r>
              <a:rPr lang="ru-RU" dirty="0" smtClean="0"/>
              <a:t>Ход      войны:</a:t>
            </a:r>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solidFill>
            <a:srgbClr val="C00000"/>
          </a:solidFill>
        </p:spPr>
        <p:txBody>
          <a:bodyPr>
            <a:normAutofit fontScale="90000"/>
          </a:bodyPr>
          <a:lstStyle/>
          <a:p>
            <a:pPr algn="ctr"/>
            <a:r>
              <a:rPr lang="ru-RU" sz="4000" b="1" dirty="0" smtClean="0"/>
              <a:t>Казаки  не посрамим   чести своих станиц.</a:t>
            </a:r>
            <a:endParaRPr lang="ru-RU" dirty="0"/>
          </a:p>
        </p:txBody>
      </p:sp>
      <p:pic>
        <p:nvPicPr>
          <p:cNvPr id="4" name="Picture 2" descr="H:\Documents and Settings\Лариса\Мои документы\Мои рисунки\v-prussiju.jpg"/>
          <p:cNvPicPr>
            <a:picLocks noGrp="1" noChangeAspect="1" noChangeArrowheads="1"/>
          </p:cNvPicPr>
          <p:nvPr>
            <p:ph idx="1"/>
          </p:nvPr>
        </p:nvPicPr>
        <p:blipFill>
          <a:blip r:embed="rId2" cstate="email"/>
          <a:srcRect/>
          <a:stretch>
            <a:fillRect/>
          </a:stretch>
        </p:blipFill>
        <p:spPr bwMode="auto">
          <a:xfrm>
            <a:off x="2387186" y="1645020"/>
            <a:ext cx="6471094" cy="4284310"/>
          </a:xfrm>
          <a:prstGeom prst="rect">
            <a:avLst/>
          </a:prstGeom>
          <a:solidFill>
            <a:srgbClr val="7030A0"/>
          </a:solidFill>
          <a:ln w="57150">
            <a:solidFill>
              <a:schemeClr val="tx1"/>
            </a:solidFill>
          </a:ln>
          <a:effectLst>
            <a:innerShdw blurRad="114300">
              <a:prstClr val="black"/>
            </a:innerShdw>
          </a:effectLst>
        </p:spPr>
      </p:pic>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47256" y="1142984"/>
            <a:ext cx="6696744" cy="5411807"/>
          </a:xfrm>
        </p:spPr>
        <p:txBody>
          <a:bodyPr>
            <a:normAutofit fontScale="92500" lnSpcReduction="20000"/>
          </a:bodyPr>
          <a:lstStyle/>
          <a:p>
            <a:r>
              <a:rPr lang="ru-RU" dirty="0">
                <a:solidFill>
                  <a:srgbClr val="000000"/>
                </a:solidFill>
              </a:rPr>
              <a:t>Февральская революция 1917 г. вызвала целую цепь событий, способствовавших постепенному разложению русской армии. В условиях всеобщего хаоса и беспорядка казачьи части оставались боеспособными подразделениями, сохранившими дисциплину и порядок. Именно казаков правительство пыталось использовать для борьбы с дезертирством и мародерством на фронте и наведения порядка в тылу. Казаки сначала неохотно выполняли возложенные на них полицейские обязанности. Однако дальнейшее развитие политических событий и ухудшение социально-экономической ситуации в стране толкали казаков на защиту своих сословных интересов. </a:t>
            </a:r>
          </a:p>
          <a:p>
            <a:pPr algn="just"/>
            <a:endParaRPr lang="ru-RU" dirty="0"/>
          </a:p>
        </p:txBody>
      </p:sp>
      <p:sp>
        <p:nvSpPr>
          <p:cNvPr id="2" name="Заголовок 1"/>
          <p:cNvSpPr>
            <a:spLocks noGrp="1"/>
          </p:cNvSpPr>
          <p:nvPr>
            <p:ph type="title"/>
          </p:nvPr>
        </p:nvSpPr>
        <p:spPr>
          <a:xfrm>
            <a:off x="457200" y="152400"/>
            <a:ext cx="8229600" cy="847708"/>
          </a:xfrm>
        </p:spPr>
        <p:txBody>
          <a:bodyPr/>
          <a:lstStyle/>
          <a:p>
            <a:pPr algn="ctr"/>
            <a:r>
              <a:rPr lang="ru-RU" dirty="0" smtClean="0">
                <a:solidFill>
                  <a:srgbClr val="000000"/>
                </a:solidFill>
              </a:rPr>
              <a:t>Февральская    революция</a:t>
            </a:r>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83768" y="1643050"/>
            <a:ext cx="6203032" cy="4307369"/>
          </a:xfrm>
        </p:spPr>
        <p:txBody>
          <a:bodyPr>
            <a:normAutofit/>
          </a:bodyPr>
          <a:lstStyle/>
          <a:p>
            <a:pPr>
              <a:buNone/>
            </a:pPr>
            <a:r>
              <a:rPr lang="ru-RU" dirty="0" smtClean="0"/>
              <a:t> </a:t>
            </a:r>
            <a:r>
              <a:rPr lang="ru-RU" dirty="0" smtClean="0">
                <a:solidFill>
                  <a:srgbClr val="000000"/>
                </a:solidFill>
              </a:rPr>
              <a:t>   </a:t>
            </a:r>
            <a:r>
              <a:rPr lang="ru-RU" sz="2800" dirty="0" smtClean="0">
                <a:solidFill>
                  <a:srgbClr val="000000"/>
                </a:solidFill>
              </a:rPr>
              <a:t>После </a:t>
            </a:r>
            <a:r>
              <a:rPr lang="ru-RU" sz="2800" dirty="0">
                <a:solidFill>
                  <a:srgbClr val="000000"/>
                </a:solidFill>
              </a:rPr>
              <a:t>заключения в декабре 1917 г. временного перемирия военные действия прекратились на всех фронтах. В отличие от остальных армейских частей демобилизованные казаки сумели сохранить воинский порядок и двигались домой организованно: дивизиями, полками и сотнями.</a:t>
            </a:r>
          </a:p>
          <a:p>
            <a:pPr algn="just"/>
            <a:endParaRPr lang="ru-RU" dirty="0"/>
          </a:p>
        </p:txBody>
      </p:sp>
      <p:sp>
        <p:nvSpPr>
          <p:cNvPr id="2" name="Заголовок 1"/>
          <p:cNvSpPr>
            <a:spLocks noGrp="1"/>
          </p:cNvSpPr>
          <p:nvPr>
            <p:ph type="title"/>
          </p:nvPr>
        </p:nvSpPr>
        <p:spPr>
          <a:xfrm>
            <a:off x="457200" y="285728"/>
            <a:ext cx="8229600" cy="857256"/>
          </a:xfrm>
          <a:solidFill>
            <a:srgbClr val="0070C0"/>
          </a:solidFill>
        </p:spPr>
        <p:txBody>
          <a:bodyPr>
            <a:normAutofit/>
          </a:bodyPr>
          <a:lstStyle/>
          <a:p>
            <a:pPr algn="ctr"/>
            <a:r>
              <a:rPr lang="ru-RU" dirty="0" smtClean="0"/>
              <a:t>       Конец   военным   действиям</a:t>
            </a:r>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Documents and Settings\Лариса\Мои документы\Мои рисунки\vstuplenie-v-lyk.jpg"/>
          <p:cNvPicPr>
            <a:picLocks noGrp="1" noChangeAspect="1" noChangeArrowheads="1"/>
          </p:cNvPicPr>
          <p:nvPr>
            <p:ph idx="1"/>
          </p:nvPr>
        </p:nvPicPr>
        <p:blipFill>
          <a:blip r:embed="rId2" cstate="email"/>
          <a:srcRect/>
          <a:stretch>
            <a:fillRect/>
          </a:stretch>
        </p:blipFill>
        <p:spPr bwMode="auto">
          <a:xfrm>
            <a:off x="-36512" y="0"/>
            <a:ext cx="9484674" cy="6858001"/>
          </a:xfrm>
          <a:prstGeom prst="rect">
            <a:avLst/>
          </a:prstGeom>
          <a:noFill/>
          <a:ln w="57150">
            <a:solidFill>
              <a:schemeClr val="bg1"/>
            </a:solidFill>
          </a:ln>
        </p:spPr>
      </p:pic>
      <p:sp>
        <p:nvSpPr>
          <p:cNvPr id="2" name="Заголовок 1"/>
          <p:cNvSpPr>
            <a:spLocks noGrp="1"/>
          </p:cNvSpPr>
          <p:nvPr>
            <p:ph type="title"/>
          </p:nvPr>
        </p:nvSpPr>
        <p:spPr>
          <a:xfrm>
            <a:off x="251520" y="20704"/>
            <a:ext cx="8229600" cy="1219200"/>
          </a:xfrm>
        </p:spPr>
        <p:txBody>
          <a:bodyPr>
            <a:normAutofit fontScale="90000"/>
          </a:bodyPr>
          <a:lstStyle/>
          <a:p>
            <a:r>
              <a:rPr lang="ru-RU" dirty="0" smtClean="0"/>
              <a:t/>
            </a:r>
            <a:br>
              <a:rPr lang="ru-RU" dirty="0" smtClean="0"/>
            </a:br>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39752" y="1142984"/>
            <a:ext cx="6624736" cy="5097178"/>
          </a:xfrm>
        </p:spPr>
        <p:txBody>
          <a:bodyPr>
            <a:normAutofit fontScale="85000" lnSpcReduction="10000"/>
          </a:bodyPr>
          <a:lstStyle/>
          <a:p>
            <a:r>
              <a:rPr lang="ru-RU" dirty="0">
                <a:solidFill>
                  <a:schemeClr val="bg1"/>
                </a:solidFill>
              </a:rPr>
              <a:t>За участие в Первой мировой войне кубанцы заплатили дорогой ценой: около 4 тысяч убитых, </a:t>
            </a:r>
            <a:r>
              <a:rPr lang="ru-RU" dirty="0" smtClean="0">
                <a:solidFill>
                  <a:schemeClr val="bg1"/>
                </a:solidFill>
              </a:rPr>
              <a:t>23 </a:t>
            </a:r>
            <a:r>
              <a:rPr lang="ru-RU" dirty="0">
                <a:solidFill>
                  <a:schemeClr val="bg1"/>
                </a:solidFill>
              </a:rPr>
              <a:t>886 раненых и более двух с половиной тысяч пропавших без вести или попавших в плен.</a:t>
            </a:r>
          </a:p>
          <a:p>
            <a:r>
              <a:rPr lang="ru-RU" dirty="0">
                <a:solidFill>
                  <a:schemeClr val="bg1"/>
                </a:solidFill>
              </a:rPr>
              <a:t>Несмотря на то что в процентном отношении кубанские казаки в русской армии составляли незначительную часть (около 2 %), они внесли существенный вклад в ряд крупных побед русской армии. Порой именно от действий кубанцев зависел исход того или иного сражения. За годы войны к различным наградам было представлено около тридцати с половиной тысяч кубанских казаков (то есть почти каждый третий казак, участвовавший в боевых действиях).</a:t>
            </a:r>
          </a:p>
          <a:p>
            <a:pPr algn="just"/>
            <a:endParaRPr lang="ru-RU" dirty="0"/>
          </a:p>
        </p:txBody>
      </p:sp>
      <p:sp>
        <p:nvSpPr>
          <p:cNvPr id="4" name="Заголовок 3"/>
          <p:cNvSpPr>
            <a:spLocks noGrp="1"/>
          </p:cNvSpPr>
          <p:nvPr>
            <p:ph type="title"/>
          </p:nvPr>
        </p:nvSpPr>
        <p:spPr>
          <a:xfrm>
            <a:off x="428596" y="214290"/>
            <a:ext cx="8229600" cy="704832"/>
          </a:xfrm>
          <a:solidFill>
            <a:schemeClr val="tx1"/>
          </a:solidFill>
        </p:spPr>
        <p:txBody>
          <a:bodyPr>
            <a:normAutofit fontScale="90000"/>
          </a:bodyPr>
          <a:lstStyle/>
          <a:p>
            <a:pPr algn="ctr"/>
            <a:r>
              <a:rPr lang="ru-RU" sz="4400" dirty="0" smtClean="0">
                <a:solidFill>
                  <a:schemeClr val="bg1"/>
                </a:solidFill>
              </a:rPr>
              <a:t>     За веру, Кубань и Отечество.</a:t>
            </a:r>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5984" y="1772816"/>
            <a:ext cx="6678504" cy="4497288"/>
          </a:xfrm>
        </p:spPr>
        <p:txBody>
          <a:bodyPr>
            <a:normAutofit/>
          </a:bodyPr>
          <a:lstStyle/>
          <a:p>
            <a:pPr>
              <a:buNone/>
            </a:pPr>
            <a:r>
              <a:rPr lang="ru-RU" dirty="0" smtClean="0">
                <a:solidFill>
                  <a:schemeClr val="bg1"/>
                </a:solidFill>
              </a:rPr>
              <a:t>   </a:t>
            </a:r>
            <a:r>
              <a:rPr lang="ru-RU" sz="2800" dirty="0" smtClean="0">
                <a:solidFill>
                  <a:schemeClr val="bg1"/>
                </a:solidFill>
              </a:rPr>
              <a:t>Согласно </a:t>
            </a:r>
            <a:r>
              <a:rPr lang="ru-RU" sz="2800" dirty="0">
                <a:solidFill>
                  <a:schemeClr val="bg1"/>
                </a:solidFill>
              </a:rPr>
              <a:t>всеобщему мнению, </a:t>
            </a:r>
            <a:r>
              <a:rPr lang="ru-RU" sz="2800" dirty="0" smtClean="0">
                <a:solidFill>
                  <a:schemeClr val="bg1"/>
                </a:solidFill>
              </a:rPr>
              <a:t>              Первая </a:t>
            </a:r>
            <a:r>
              <a:rPr lang="ru-RU" sz="2800" dirty="0">
                <a:solidFill>
                  <a:schemeClr val="bg1"/>
                </a:solidFill>
              </a:rPr>
              <a:t>мировая война </a:t>
            </a:r>
            <a:r>
              <a:rPr lang="ru-RU" sz="2800" dirty="0" smtClean="0">
                <a:solidFill>
                  <a:schemeClr val="bg1"/>
                </a:solidFill>
              </a:rPr>
              <a:t>                            является </a:t>
            </a:r>
            <a:r>
              <a:rPr lang="ru-RU" sz="2800" dirty="0">
                <a:solidFill>
                  <a:schemeClr val="bg1"/>
                </a:solidFill>
              </a:rPr>
              <a:t>одним из </a:t>
            </a:r>
            <a:r>
              <a:rPr lang="ru-RU" sz="2800" dirty="0" smtClean="0">
                <a:solidFill>
                  <a:schemeClr val="bg1"/>
                </a:solidFill>
              </a:rPr>
              <a:t>самых широкомасштабных</a:t>
            </a:r>
            <a:r>
              <a:rPr lang="ru-RU" sz="2800" dirty="0">
                <a:solidFill>
                  <a:schemeClr val="bg1"/>
                </a:solidFill>
              </a:rPr>
              <a:t> </a:t>
            </a:r>
            <a:r>
              <a:rPr lang="ru-RU" sz="2800" dirty="0" smtClean="0">
                <a:solidFill>
                  <a:schemeClr val="bg1"/>
                </a:solidFill>
              </a:rPr>
              <a:t>   вооружённых </a:t>
            </a:r>
            <a:r>
              <a:rPr lang="ru-RU" sz="2800" dirty="0">
                <a:solidFill>
                  <a:schemeClr val="bg1"/>
                </a:solidFill>
              </a:rPr>
              <a:t>конфликтов в истории человечества. </a:t>
            </a:r>
            <a:endParaRPr lang="en-US" sz="2800" dirty="0" smtClean="0">
              <a:solidFill>
                <a:schemeClr val="bg1"/>
              </a:solidFill>
            </a:endParaRPr>
          </a:p>
          <a:p>
            <a:pPr>
              <a:buNone/>
            </a:pPr>
            <a:r>
              <a:rPr lang="ru-RU" sz="2800" dirty="0" smtClean="0">
                <a:solidFill>
                  <a:schemeClr val="bg1"/>
                </a:solidFill>
              </a:rPr>
              <a:t>   Её </a:t>
            </a:r>
            <a:r>
              <a:rPr lang="ru-RU" sz="2800" dirty="0">
                <a:solidFill>
                  <a:schemeClr val="bg1"/>
                </a:solidFill>
              </a:rPr>
              <a:t>результатом был распад четырёх империй: Российской, Австро-Венгерской, Османской и Германской.</a:t>
            </a:r>
          </a:p>
        </p:txBody>
      </p:sp>
      <p:sp>
        <p:nvSpPr>
          <p:cNvPr id="2" name="Заголовок 1"/>
          <p:cNvSpPr>
            <a:spLocks noGrp="1"/>
          </p:cNvSpPr>
          <p:nvPr>
            <p:ph type="title"/>
          </p:nvPr>
        </p:nvSpPr>
        <p:spPr/>
        <p:txBody>
          <a:bodyPr/>
          <a:lstStyle/>
          <a:p>
            <a:r>
              <a:rPr lang="ru-RU" dirty="0" smtClean="0"/>
              <a:t>                          </a:t>
            </a:r>
            <a:r>
              <a:rPr lang="ru-RU" dirty="0" smtClean="0">
                <a:solidFill>
                  <a:srgbClr val="0000FF"/>
                </a:solidFill>
              </a:rPr>
              <a:t>Итог:</a:t>
            </a:r>
            <a:endParaRPr lang="ru-RU" dirty="0">
              <a:solidFill>
                <a:srgbClr val="0000FF"/>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67744" y="1285860"/>
            <a:ext cx="6768752" cy="5001344"/>
          </a:xfrm>
        </p:spPr>
        <p:txBody>
          <a:bodyPr>
            <a:normAutofit fontScale="92500" lnSpcReduction="20000"/>
          </a:bodyPr>
          <a:lstStyle/>
          <a:p>
            <a:r>
              <a:rPr lang="ru-RU" dirty="0" smtClean="0">
                <a:solidFill>
                  <a:schemeClr val="bg1"/>
                </a:solidFill>
              </a:rPr>
              <a:t>В целях увековечивания памяти и отражения заслуг русского воинства в годы первой Мировой войны впервые за сто лет Президент Российской Федерации</a:t>
            </a:r>
          </a:p>
          <a:p>
            <a:pPr>
              <a:buNone/>
            </a:pPr>
            <a:r>
              <a:rPr lang="ru-RU" dirty="0" smtClean="0">
                <a:solidFill>
                  <a:schemeClr val="bg1"/>
                </a:solidFill>
              </a:rPr>
              <a:t>    В.В. Путин утвердил 1 августа в качестве Дня памяти погибших в Первой Мировой войне. </a:t>
            </a:r>
          </a:p>
          <a:p>
            <a:r>
              <a:rPr lang="ru-RU" dirty="0" smtClean="0">
                <a:solidFill>
                  <a:schemeClr val="bg1"/>
                </a:solidFill>
              </a:rPr>
              <a:t>В Краснодаре установят памятник кубанцам-героям Первой мировой войны. Это будет не только проявлением памяти и гордости за тех, кто до нас жил, Родину любил, ей верно служил. Это будет серьезным вкладом в дело сохранения и утверждения межнационального мира и согласия не только на Кубани, но и на всем Северном Кавказе. </a:t>
            </a:r>
            <a:endParaRPr lang="ru-RU" dirty="0">
              <a:solidFill>
                <a:schemeClr val="bg1"/>
              </a:solidFill>
            </a:endParaRPr>
          </a:p>
        </p:txBody>
      </p:sp>
      <p:sp>
        <p:nvSpPr>
          <p:cNvPr id="2" name="Заголовок 1"/>
          <p:cNvSpPr>
            <a:spLocks noGrp="1"/>
          </p:cNvSpPr>
          <p:nvPr>
            <p:ph type="title"/>
          </p:nvPr>
        </p:nvSpPr>
        <p:spPr>
          <a:xfrm>
            <a:off x="457200" y="152400"/>
            <a:ext cx="8229600" cy="919146"/>
          </a:xfrm>
        </p:spPr>
        <p:txBody>
          <a:bodyPr/>
          <a:lstStyle/>
          <a:p>
            <a:pPr algn="ctr"/>
            <a:r>
              <a:rPr lang="ru-RU" dirty="0" smtClean="0"/>
              <a:t> </a:t>
            </a:r>
            <a:r>
              <a:rPr lang="ru-RU" dirty="0" smtClean="0">
                <a:solidFill>
                  <a:srgbClr val="0000FF"/>
                </a:solidFill>
              </a:rPr>
              <a:t>     Вечная память погибшим.</a:t>
            </a:r>
            <a:endParaRPr lang="ru-RU" dirty="0">
              <a:solidFill>
                <a:srgbClr val="0000FF"/>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23728" y="1340768"/>
            <a:ext cx="6912768" cy="5256584"/>
          </a:xfrm>
        </p:spPr>
        <p:txBody>
          <a:bodyPr>
            <a:noAutofit/>
          </a:bodyPr>
          <a:lstStyle/>
          <a:p>
            <a:r>
              <a:rPr lang="ru-RU" sz="2200" dirty="0" smtClean="0">
                <a:solidFill>
                  <a:schemeClr val="bg1"/>
                </a:solidFill>
              </a:rPr>
              <a:t>Депутаты Законодательного Собрания края приняли постановление о подготовке и проведении мероприятий по увековечиванию заслуг кубанцев, участвовавших в Первой мировой войне 1914-1918 годов. Помимо установки мемориала, в постановлении значится еще 23 мероприятия, которые будут проведены в крае в период с 2014 по 2018 годы. Это выставки и музейные экспозиции, научные конференции, подготовка сборника документов, реконструкция одного из героических сражений кубанских пластунских батальонов в годы  Первой          мировой войны. </a:t>
            </a:r>
            <a:endParaRPr lang="ru-RU" sz="2200" dirty="0">
              <a:solidFill>
                <a:schemeClr val="bg1"/>
              </a:solidFill>
            </a:endParaRPr>
          </a:p>
        </p:txBody>
      </p:sp>
      <p:sp>
        <p:nvSpPr>
          <p:cNvPr id="3" name="Заголовок 2"/>
          <p:cNvSpPr>
            <a:spLocks noGrp="1"/>
          </p:cNvSpPr>
          <p:nvPr>
            <p:ph type="title"/>
          </p:nvPr>
        </p:nvSpPr>
        <p:spPr>
          <a:xfrm>
            <a:off x="611560" y="404664"/>
            <a:ext cx="8229600" cy="839016"/>
          </a:xfrm>
        </p:spPr>
        <p:txBody>
          <a:bodyPr>
            <a:normAutofit fontScale="90000"/>
          </a:bodyPr>
          <a:lstStyle/>
          <a:p>
            <a:pPr algn="ctr"/>
            <a:r>
              <a:rPr lang="ru-RU" dirty="0" smtClean="0">
                <a:solidFill>
                  <a:srgbClr val="0000FF"/>
                </a:solidFill>
              </a:rPr>
              <a:t> </a:t>
            </a:r>
            <a:r>
              <a:rPr lang="ru-RU" sz="2700" b="1" dirty="0" smtClean="0">
                <a:solidFill>
                  <a:srgbClr val="0000FF"/>
                </a:solidFill>
                <a:latin typeface="Times New Roman" pitchFamily="18" charset="0"/>
                <a:cs typeface="Times New Roman" pitchFamily="18" charset="0"/>
              </a:rPr>
              <a:t>Мероприятия  посвященные  увековечиванию  памяти  и   отражению  заслуг    кубанцев,    участвовавших  в  Первой   мировой    войне    1914-1918 годов.</a:t>
            </a:r>
            <a:endParaRPr lang="ru-RU" sz="2700" b="1" dirty="0">
              <a:solidFill>
                <a:srgbClr val="0000FF"/>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23728" y="1571612"/>
            <a:ext cx="6696744" cy="4524388"/>
          </a:xfrm>
        </p:spPr>
        <p:txBody>
          <a:bodyPr/>
          <a:lstStyle/>
          <a:p>
            <a:pPr>
              <a:buNone/>
            </a:pPr>
            <a:r>
              <a:rPr lang="ru-RU" dirty="0" smtClean="0"/>
              <a:t>    </a:t>
            </a:r>
            <a:r>
              <a:rPr lang="ru-RU" sz="3200" b="1" dirty="0" smtClean="0">
                <a:solidFill>
                  <a:srgbClr val="000000"/>
                </a:solidFill>
              </a:rPr>
              <a:t>Первая </a:t>
            </a:r>
            <a:r>
              <a:rPr lang="ru-RU" sz="3200" b="1" dirty="0">
                <a:solidFill>
                  <a:srgbClr val="000000"/>
                </a:solidFill>
              </a:rPr>
              <a:t>мировая война – это война между двумя коалициями держав: Центральных держав, или Четверного союза (Германия, Австро-Венгрия, Турция, Болгария) </a:t>
            </a:r>
            <a:r>
              <a:rPr lang="ru-RU" sz="3200" b="1" dirty="0" smtClean="0">
                <a:solidFill>
                  <a:srgbClr val="000000"/>
                </a:solidFill>
              </a:rPr>
              <a:t>и </a:t>
            </a:r>
            <a:r>
              <a:rPr lang="ru-RU" sz="3200" b="1" dirty="0">
                <a:solidFill>
                  <a:srgbClr val="000000"/>
                </a:solidFill>
              </a:rPr>
              <a:t>Антанты (Россия, Франция, </a:t>
            </a:r>
            <a:r>
              <a:rPr lang="ru-RU" sz="3200" b="1" dirty="0" smtClean="0">
                <a:solidFill>
                  <a:srgbClr val="000000"/>
                </a:solidFill>
              </a:rPr>
              <a:t>Великобритания.</a:t>
            </a:r>
            <a:r>
              <a:rPr lang="ru-RU" sz="3200" b="1" dirty="0" smtClean="0"/>
              <a:t>).</a:t>
            </a:r>
            <a:endParaRPr lang="ru-RU" sz="3200" b="1" dirty="0"/>
          </a:p>
        </p:txBody>
      </p:sp>
      <p:sp>
        <p:nvSpPr>
          <p:cNvPr id="2" name="Заголовок 1"/>
          <p:cNvSpPr>
            <a:spLocks noGrp="1"/>
          </p:cNvSpPr>
          <p:nvPr>
            <p:ph type="title"/>
          </p:nvPr>
        </p:nvSpPr>
        <p:spPr>
          <a:xfrm>
            <a:off x="457200" y="857232"/>
            <a:ext cx="8229600" cy="1214446"/>
          </a:xfrm>
        </p:spPr>
        <p:txBody>
          <a:bodyPr>
            <a:normAutofit fontScale="90000"/>
          </a:bodyPr>
          <a:lstStyle/>
          <a:p>
            <a:pPr algn="ctr"/>
            <a:r>
              <a:rPr lang="ru-RU" b="1" dirty="0" smtClean="0"/>
              <a:t/>
            </a:r>
            <a:br>
              <a:rPr lang="ru-RU" b="1" dirty="0" smtClean="0"/>
            </a:br>
            <a:r>
              <a:rPr lang="ru-RU" b="1" dirty="0" smtClean="0">
                <a:solidFill>
                  <a:srgbClr val="0000FF"/>
                </a:solidFill>
              </a:rPr>
              <a:t>Страны </a:t>
            </a:r>
            <a:r>
              <a:rPr lang="ru-RU" b="1" dirty="0">
                <a:solidFill>
                  <a:srgbClr val="0000FF"/>
                </a:solidFill>
              </a:rPr>
              <a:t>– участники </a:t>
            </a:r>
            <a:r>
              <a:rPr lang="ru-RU" b="1" dirty="0" smtClean="0">
                <a:solidFill>
                  <a:srgbClr val="0000FF"/>
                </a:solidFill>
              </a:rPr>
              <a:t>   Первой </a:t>
            </a:r>
            <a:r>
              <a:rPr lang="ru-RU" b="1" dirty="0">
                <a:solidFill>
                  <a:srgbClr val="0000FF"/>
                </a:solidFill>
              </a:rPr>
              <a:t>мировой </a:t>
            </a:r>
            <a:r>
              <a:rPr lang="ru-RU" b="1" dirty="0" smtClean="0">
                <a:solidFill>
                  <a:srgbClr val="0000FF"/>
                </a:solidFill>
              </a:rPr>
              <a:t>войны.</a:t>
            </a:r>
            <a:r>
              <a:rPr lang="ru-RU" dirty="0">
                <a:solidFill>
                  <a:srgbClr val="0000FF"/>
                </a:solidFill>
              </a:rPr>
              <a:t/>
            </a:r>
            <a:br>
              <a:rPr lang="ru-RU" dirty="0">
                <a:solidFill>
                  <a:srgbClr val="0000FF"/>
                </a:solidFill>
              </a:rPr>
            </a:br>
            <a:endParaRPr lang="ru-RU" dirty="0">
              <a:solidFill>
                <a:srgbClr val="0000FF"/>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979712" y="1524000"/>
            <a:ext cx="7056784" cy="4572000"/>
          </a:xfrm>
        </p:spPr>
        <p:txBody>
          <a:bodyPr>
            <a:normAutofit fontScale="92500"/>
          </a:bodyPr>
          <a:lstStyle/>
          <a:p>
            <a:r>
              <a:rPr lang="ru-RU" sz="2800" dirty="0" smtClean="0">
                <a:solidFill>
                  <a:schemeClr val="bg1"/>
                </a:solidFill>
              </a:rPr>
              <a:t>Правда</a:t>
            </a:r>
            <a:r>
              <a:rPr lang="ru-RU" sz="2800" dirty="0">
                <a:solidFill>
                  <a:schemeClr val="bg1"/>
                </a:solidFill>
              </a:rPr>
              <a:t>, в этот более чем достойный список попал и форум краевого общественного движения «За веру, Кубань и Отечество». Кроме того, в 2015 году планируется провести на Кубани всемирный конгресс казаков, который тоже будет посвящен 100-летию Первой мировой войны</a:t>
            </a:r>
            <a:r>
              <a:rPr lang="ru-RU" sz="2800" dirty="0" smtClean="0">
                <a:solidFill>
                  <a:schemeClr val="bg1"/>
                </a:solidFill>
              </a:rPr>
              <a:t>.</a:t>
            </a:r>
            <a:r>
              <a:rPr lang="en-US" sz="2800" dirty="0" smtClean="0">
                <a:solidFill>
                  <a:schemeClr val="bg1"/>
                </a:solidFill>
              </a:rPr>
              <a:t> </a:t>
            </a:r>
            <a:r>
              <a:rPr lang="ru-RU" sz="2800" dirty="0" smtClean="0">
                <a:solidFill>
                  <a:schemeClr val="bg1"/>
                </a:solidFill>
              </a:rPr>
              <a:t>К </a:t>
            </a:r>
            <a:r>
              <a:rPr lang="ru-RU" sz="2800" dirty="0">
                <a:solidFill>
                  <a:schemeClr val="bg1"/>
                </a:solidFill>
              </a:rPr>
              <a:t>слову, Краснодарский край – единственный из всех регионов страны, в котором местный парламент принял подобное постановление.</a:t>
            </a:r>
          </a:p>
          <a:p>
            <a:pPr algn="just"/>
            <a:endParaRPr lang="ru-RU" dirty="0"/>
          </a:p>
        </p:txBody>
      </p:sp>
      <p:sp>
        <p:nvSpPr>
          <p:cNvPr id="3" name="Название 2"/>
          <p:cNvSpPr>
            <a:spLocks noGrp="1"/>
          </p:cNvSpPr>
          <p:nvPr>
            <p:ph type="title"/>
          </p:nvPr>
        </p:nvSpPr>
        <p:spPr/>
        <p:txBody>
          <a:bodyPr>
            <a:normAutofit/>
          </a:bodyPr>
          <a:lstStyle/>
          <a:p>
            <a:pPr algn="ctr"/>
            <a:r>
              <a:rPr lang="ru-RU" sz="2400" dirty="0">
                <a:solidFill>
                  <a:srgbClr val="0000FF"/>
                </a:solidFill>
              </a:rPr>
              <a:t> </a:t>
            </a:r>
            <a:r>
              <a:rPr lang="ru-RU" sz="2400" b="1" dirty="0">
                <a:solidFill>
                  <a:srgbClr val="0000FF"/>
                </a:solidFill>
                <a:latin typeface="Times New Roman" pitchFamily="18" charset="0"/>
                <a:cs typeface="Times New Roman" pitchFamily="18" charset="0"/>
              </a:rPr>
              <a:t>Мероприятия  посвященные  увековечиванию  памяти  и   отражению  заслуг    кубанцев,    участвовавших  в  Первой   мировой    войне    1914-1918 годов.</a:t>
            </a:r>
            <a:endParaRPr lang="ru-RU" sz="2400" dirty="0"/>
          </a:p>
        </p:txBody>
      </p:sp>
    </p:spTree>
    <p:extLst>
      <p:ext uri="{BB962C8B-B14F-4D97-AF65-F5344CB8AC3E}">
        <p14:creationId xmlns="" xmlns:p14="http://schemas.microsoft.com/office/powerpoint/2010/main" val="3890148818"/>
      </p:ext>
    </p:extLst>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11760" y="1524000"/>
            <a:ext cx="6480720" cy="4572000"/>
          </a:xfrm>
        </p:spPr>
        <p:txBody>
          <a:bodyPr>
            <a:normAutofit/>
          </a:bodyPr>
          <a:lstStyle/>
          <a:p>
            <a:r>
              <a:rPr lang="ru-RU" sz="2400" dirty="0" smtClean="0">
                <a:solidFill>
                  <a:schemeClr val="bg1"/>
                </a:solidFill>
              </a:rPr>
              <a:t>Айрапетян, М. Э. Первая мировая империалистическая война 1914 – 1918 гг. / М. Э. Айрапетян, П. Ф. Кабанов. – М.: Просвещение, 1964. – 207 с., ил.</a:t>
            </a:r>
          </a:p>
          <a:p>
            <a:r>
              <a:rPr lang="ru-RU" sz="2400" dirty="0" smtClean="0">
                <a:solidFill>
                  <a:schemeClr val="bg1"/>
                </a:solidFill>
              </a:rPr>
              <a:t>Дубровская, О. Н. Краткая история войн и сражений . </a:t>
            </a:r>
          </a:p>
          <a:p>
            <a:r>
              <a:rPr lang="ru-RU" sz="2400" dirty="0" smtClean="0">
                <a:solidFill>
                  <a:schemeClr val="bg1"/>
                </a:solidFill>
              </a:rPr>
              <a:t>Исторический музей. Кубанское Казачье войско.</a:t>
            </a:r>
            <a:r>
              <a:rPr lang="en-US" sz="2400" dirty="0" smtClean="0">
                <a:solidFill>
                  <a:schemeClr val="bg1"/>
                </a:solidFill>
              </a:rPr>
              <a:t>http://www.slavakubani.ru</a:t>
            </a:r>
            <a:r>
              <a:rPr lang="ru-RU" sz="2400" dirty="0" smtClean="0">
                <a:solidFill>
                  <a:schemeClr val="bg1"/>
                </a:solidFill>
              </a:rPr>
              <a:t> </a:t>
            </a:r>
          </a:p>
          <a:p>
            <a:r>
              <a:rPr lang="ru-RU" sz="2400" dirty="0" smtClean="0">
                <a:solidFill>
                  <a:schemeClr val="bg1"/>
                </a:solidFill>
              </a:rPr>
              <a:t>Государственный архив Краснодарского края  </a:t>
            </a:r>
            <a:r>
              <a:rPr lang="en-US" sz="2400" dirty="0" smtClean="0">
                <a:solidFill>
                  <a:schemeClr val="bg1"/>
                </a:solidFill>
              </a:rPr>
              <a:t>ru.wikipedia.org</a:t>
            </a:r>
            <a:endParaRPr lang="ru-RU" sz="2400" dirty="0" smtClean="0">
              <a:solidFill>
                <a:schemeClr val="bg1"/>
              </a:solidFill>
              <a:hlinkClick r:id="rId2" action="ppaction://hlinkfile"/>
            </a:endParaRPr>
          </a:p>
        </p:txBody>
      </p:sp>
      <p:sp>
        <p:nvSpPr>
          <p:cNvPr id="2" name="Заголовок 1"/>
          <p:cNvSpPr>
            <a:spLocks noGrp="1"/>
          </p:cNvSpPr>
          <p:nvPr>
            <p:ph type="title"/>
          </p:nvPr>
        </p:nvSpPr>
        <p:spPr/>
        <p:txBody>
          <a:bodyPr/>
          <a:lstStyle/>
          <a:p>
            <a:pPr algn="ctr"/>
            <a:r>
              <a:rPr lang="ru-RU" dirty="0" smtClean="0">
                <a:solidFill>
                  <a:srgbClr val="0000FF"/>
                </a:solidFill>
              </a:rPr>
              <a:t>Литература:</a:t>
            </a:r>
            <a:endParaRPr lang="ru-RU" dirty="0">
              <a:solidFill>
                <a:srgbClr val="0000FF"/>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Documents and Settings\Лариса\Рабочий стол\flag_kubani_2.jpg"/>
          <p:cNvPicPr>
            <a:picLocks noGrp="1" noChangeAspect="1" noChangeArrowheads="1"/>
          </p:cNvPicPr>
          <p:nvPr>
            <p:ph idx="1"/>
          </p:nvPr>
        </p:nvPicPr>
        <p:blipFill>
          <a:blip r:embed="rId2"/>
          <a:stretch>
            <a:fillRect/>
          </a:stretch>
        </p:blipFill>
        <p:spPr bwMode="auto">
          <a:xfrm>
            <a:off x="2915816" y="2060848"/>
            <a:ext cx="4896544" cy="3156382"/>
          </a:xfrm>
          <a:prstGeom prst="rect">
            <a:avLst/>
          </a:prstGeom>
          <a:noFill/>
        </p:spPr>
      </p:pic>
      <p:sp>
        <p:nvSpPr>
          <p:cNvPr id="2" name="Заголовок 1"/>
          <p:cNvSpPr>
            <a:spLocks noGrp="1"/>
          </p:cNvSpPr>
          <p:nvPr>
            <p:ph type="title"/>
          </p:nvPr>
        </p:nvSpPr>
        <p:spPr>
          <a:xfrm>
            <a:off x="457200" y="571480"/>
            <a:ext cx="8229600" cy="1571636"/>
          </a:xfrm>
        </p:spPr>
        <p:txBody>
          <a:bodyPr>
            <a:normAutofit fontScale="90000"/>
          </a:bodyPr>
          <a:lstStyle/>
          <a:p>
            <a:pPr algn="ctr"/>
            <a:r>
              <a:rPr lang="ru-RU" b="1" dirty="0" smtClean="0">
                <a:latin typeface="Times New Roman" pitchFamily="18" charset="0"/>
                <a:cs typeface="Times New Roman" pitchFamily="18" charset="0"/>
              </a:rPr>
              <a:t> </a:t>
            </a:r>
            <a:r>
              <a:rPr lang="ru-RU" sz="4400" b="1" dirty="0" smtClean="0">
                <a:solidFill>
                  <a:srgbClr val="0000FF"/>
                </a:solidFill>
                <a:latin typeface="Times New Roman" pitchFamily="18" charset="0"/>
                <a:cs typeface="Times New Roman" pitchFamily="18" charset="0"/>
              </a:rPr>
              <a:t>Кубань</a:t>
            </a:r>
            <a:br>
              <a:rPr lang="ru-RU" sz="4400" b="1" dirty="0" smtClean="0">
                <a:solidFill>
                  <a:srgbClr val="0000FF"/>
                </a:solidFill>
                <a:latin typeface="Times New Roman" pitchFamily="18" charset="0"/>
                <a:cs typeface="Times New Roman" pitchFamily="18" charset="0"/>
              </a:rPr>
            </a:br>
            <a:r>
              <a:rPr lang="ru-RU" sz="4400" b="1" dirty="0" smtClean="0">
                <a:solidFill>
                  <a:srgbClr val="0000FF"/>
                </a:solidFill>
                <a:latin typeface="Times New Roman" pitchFamily="18" charset="0"/>
                <a:cs typeface="Times New Roman" pitchFamily="18" charset="0"/>
              </a:rPr>
              <a:t>    в  годы   Первой  мировой  войны</a:t>
            </a:r>
            <a:r>
              <a:rPr lang="ru-RU" sz="4400" b="1" dirty="0" smtClean="0">
                <a:latin typeface="Times New Roman" pitchFamily="18" charset="0"/>
                <a:cs typeface="Times New Roman" pitchFamily="18" charset="0"/>
              </a:rPr>
              <a:t>.</a:t>
            </a:r>
            <a:br>
              <a:rPr lang="ru-RU" sz="4400" b="1" dirty="0" smtClean="0">
                <a:latin typeface="Times New Roman" pitchFamily="18" charset="0"/>
                <a:cs typeface="Times New Roman" pitchFamily="18" charset="0"/>
              </a:rPr>
            </a:br>
            <a:endParaRPr lang="ru-RU" sz="4400" dirty="0"/>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051720" y="1214422"/>
            <a:ext cx="6912768" cy="5000660"/>
          </a:xfrm>
        </p:spPr>
        <p:txBody>
          <a:bodyPr>
            <a:normAutofit fontScale="70000" lnSpcReduction="20000"/>
          </a:bodyPr>
          <a:lstStyle/>
          <a:p>
            <a:pPr>
              <a:buNone/>
            </a:pPr>
            <a:r>
              <a:rPr lang="ru-RU" sz="3100" dirty="0" smtClean="0"/>
              <a:t> </a:t>
            </a:r>
            <a:r>
              <a:rPr lang="ru-RU" sz="3100" dirty="0" smtClean="0">
                <a:solidFill>
                  <a:srgbClr val="000000"/>
                </a:solidFill>
              </a:rPr>
              <a:t>    Всего </a:t>
            </a:r>
            <a:r>
              <a:rPr lang="ru-RU" sz="3100" dirty="0">
                <a:solidFill>
                  <a:srgbClr val="000000"/>
                </a:solidFill>
              </a:rPr>
              <a:t>на фронты Первой мировой войны Кубанское казачье войско выставило 37 конных полков, 22 пластунских батальона, 6 конноартиллерийских батарей, 31 особую сотню, </a:t>
            </a:r>
            <a:r>
              <a:rPr lang="ru-RU" sz="3100" dirty="0" smtClean="0">
                <a:solidFill>
                  <a:srgbClr val="000000"/>
                </a:solidFill>
              </a:rPr>
              <a:t> 7 </a:t>
            </a:r>
            <a:r>
              <a:rPr lang="ru-RU" sz="3100" dirty="0">
                <a:solidFill>
                  <a:srgbClr val="000000"/>
                </a:solidFill>
              </a:rPr>
              <a:t>конвойных полусотен, отдельный конный дивизион и 2 лейб-гвардии казачьи сотни императорского конвоя. </a:t>
            </a:r>
            <a:r>
              <a:rPr lang="ru-RU" sz="3100" dirty="0" smtClean="0">
                <a:solidFill>
                  <a:srgbClr val="000000"/>
                </a:solidFill>
              </a:rPr>
              <a:t>                                                       Из </a:t>
            </a:r>
            <a:r>
              <a:rPr lang="ru-RU" sz="3100" dirty="0">
                <a:solidFill>
                  <a:srgbClr val="000000"/>
                </a:solidFill>
              </a:rPr>
              <a:t>мужского населения, не принадлежавшего к войсковому сословию, формировались армейские полки. В них служили более 50 тысяч жителей Кубанской области и 7 тысяч - Черноморской губернии. </a:t>
            </a:r>
            <a:r>
              <a:rPr lang="ru-RU" sz="3100" dirty="0" smtClean="0">
                <a:solidFill>
                  <a:srgbClr val="000000"/>
                </a:solidFill>
              </a:rPr>
              <a:t>                                                                                   Несмотря </a:t>
            </a:r>
            <a:r>
              <a:rPr lang="ru-RU" sz="3100" dirty="0">
                <a:solidFill>
                  <a:srgbClr val="000000"/>
                </a:solidFill>
              </a:rPr>
              <a:t>на официальное освобождение горцев от призыва на воинскую службу, </a:t>
            </a:r>
            <a:r>
              <a:rPr lang="ru-RU" sz="3100" dirty="0" err="1">
                <a:solidFill>
                  <a:srgbClr val="000000"/>
                </a:solidFill>
              </a:rPr>
              <a:t>адыги-добровольцы</a:t>
            </a:r>
            <a:r>
              <a:rPr lang="ru-RU" sz="3100" dirty="0">
                <a:solidFill>
                  <a:srgbClr val="000000"/>
                </a:solidFill>
              </a:rPr>
              <a:t> служили в Кабардинском и Черкесском полках Кавказской конной туземной дивизии, воевавшей на Западном фронте.</a:t>
            </a:r>
          </a:p>
          <a:p>
            <a:endParaRPr lang="ru-RU" dirty="0"/>
          </a:p>
        </p:txBody>
      </p:sp>
      <p:sp>
        <p:nvSpPr>
          <p:cNvPr id="2" name="Заголовок 1"/>
          <p:cNvSpPr>
            <a:spLocks noGrp="1"/>
          </p:cNvSpPr>
          <p:nvPr>
            <p:ph type="title"/>
          </p:nvPr>
        </p:nvSpPr>
        <p:spPr>
          <a:xfrm>
            <a:off x="457200" y="152400"/>
            <a:ext cx="8229600" cy="919146"/>
          </a:xfrm>
        </p:spPr>
        <p:txBody>
          <a:bodyPr>
            <a:normAutofit/>
          </a:bodyPr>
          <a:lstStyle/>
          <a:p>
            <a:pPr algn="ctr"/>
            <a:r>
              <a:rPr lang="ru-RU" dirty="0" smtClean="0">
                <a:solidFill>
                  <a:srgbClr val="0000FF"/>
                </a:solidFill>
              </a:rPr>
              <a:t>Во славу Кубани на благо России.</a:t>
            </a:r>
            <a:endParaRPr lang="ru-RU" dirty="0">
              <a:solidFill>
                <a:srgbClr val="0000FF"/>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919146"/>
          </a:xfrm>
        </p:spPr>
        <p:txBody>
          <a:bodyPr/>
          <a:lstStyle/>
          <a:p>
            <a:r>
              <a:rPr lang="ru-RU" dirty="0" smtClean="0">
                <a:solidFill>
                  <a:srgbClr val="0000FF"/>
                </a:solidFill>
              </a:rPr>
              <a:t>Всей  Кубанью  на  защиту  России.</a:t>
            </a:r>
            <a:endParaRPr lang="ru-RU" dirty="0">
              <a:solidFill>
                <a:srgbClr val="0000FF"/>
              </a:solidFill>
            </a:endParaRPr>
          </a:p>
        </p:txBody>
      </p:sp>
      <p:pic>
        <p:nvPicPr>
          <p:cNvPr id="1026" name="Picture 2" descr="H:\Documents and Settings\Лариса\Рабочий стол\uCozHeader.png"/>
          <p:cNvPicPr>
            <a:picLocks noGrp="1" noChangeAspect="1" noChangeArrowheads="1"/>
          </p:cNvPicPr>
          <p:nvPr>
            <p:ph idx="1"/>
          </p:nvPr>
        </p:nvPicPr>
        <p:blipFill rotWithShape="1">
          <a:blip r:embed="rId2"/>
          <a:srcRect l="8604" r="10148"/>
          <a:stretch/>
        </p:blipFill>
        <p:spPr bwMode="auto">
          <a:xfrm>
            <a:off x="2256177" y="1928802"/>
            <a:ext cx="6852327" cy="3357586"/>
          </a:xfrm>
          <a:prstGeom prst="rect">
            <a:avLst/>
          </a:prstGeom>
          <a:noFill/>
          <a:effectLst>
            <a:innerShdw blurRad="114300">
              <a:prstClr val="black"/>
            </a:innerShdw>
          </a:effectLst>
        </p:spPr>
      </p:pic>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Picture 2" descr="H:\Documents and Settings\Лариса\Мои документы\Мои рисунки\5.jpg"/>
          <p:cNvPicPr>
            <a:picLocks noGrp="1" noChangeAspect="1" noChangeArrowheads="1"/>
          </p:cNvPicPr>
          <p:nvPr>
            <p:ph idx="1"/>
          </p:nvPr>
        </p:nvPicPr>
        <p:blipFill>
          <a:blip r:embed="rId2"/>
          <a:srcRect/>
          <a:stretch>
            <a:fillRect/>
          </a:stretch>
        </p:blipFill>
        <p:spPr bwMode="auto">
          <a:xfrm>
            <a:off x="13580" y="0"/>
            <a:ext cx="9190114" cy="6858000"/>
          </a:xfrm>
          <a:prstGeom prst="rect">
            <a:avLst/>
          </a:prstGeom>
          <a:noFill/>
          <a:ln w="57150">
            <a:solidFill>
              <a:schemeClr val="bg1"/>
            </a:solidFill>
          </a:ln>
        </p:spPr>
      </p:pic>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23728" y="1196752"/>
            <a:ext cx="6789440" cy="5072097"/>
          </a:xfrm>
        </p:spPr>
        <p:txBody>
          <a:bodyPr>
            <a:normAutofit fontScale="55000" lnSpcReduction="20000"/>
          </a:bodyPr>
          <a:lstStyle/>
          <a:p>
            <a:pPr>
              <a:buNone/>
            </a:pPr>
            <a:r>
              <a:rPr lang="ru-RU" sz="2700" dirty="0" smtClean="0">
                <a:latin typeface="Times New Roman" pitchFamily="18" charset="0"/>
                <a:cs typeface="Times New Roman" pitchFamily="18" charset="0"/>
              </a:rPr>
              <a:t>   </a:t>
            </a:r>
            <a:r>
              <a:rPr lang="ru-RU" sz="2700" dirty="0" smtClean="0">
                <a:solidFill>
                  <a:srgbClr val="000000"/>
                </a:solidFill>
                <a:latin typeface="Times New Roman" pitchFamily="18" charset="0"/>
                <a:cs typeface="Times New Roman" pitchFamily="18" charset="0"/>
              </a:rPr>
              <a:t>  </a:t>
            </a:r>
            <a:r>
              <a:rPr lang="ru-RU" sz="3000" dirty="0" smtClean="0">
                <a:solidFill>
                  <a:srgbClr val="000000"/>
                </a:solidFill>
                <a:cs typeface="Times New Roman" pitchFamily="18" charset="0"/>
              </a:rPr>
              <a:t>Начальником </a:t>
            </a:r>
            <a:r>
              <a:rPr lang="ru-RU" sz="3000" dirty="0">
                <a:solidFill>
                  <a:srgbClr val="000000"/>
                </a:solidFill>
                <a:cs typeface="Times New Roman" pitchFamily="18" charset="0"/>
              </a:rPr>
              <a:t>1-й Кубанской казачьей дивизии был назначен генерал-лейтенант </a:t>
            </a:r>
            <a:r>
              <a:rPr lang="ru-RU" sz="3000" b="1" dirty="0">
                <a:solidFill>
                  <a:srgbClr val="000000"/>
                </a:solidFill>
                <a:cs typeface="Times New Roman" pitchFamily="18" charset="0"/>
              </a:rPr>
              <a:t>П.А. Стахович</a:t>
            </a:r>
            <a:r>
              <a:rPr lang="ru-RU" sz="3000" dirty="0" smtClean="0">
                <a:solidFill>
                  <a:srgbClr val="000000"/>
                </a:solidFill>
                <a:cs typeface="Times New Roman" pitchFamily="18" charset="0"/>
              </a:rPr>
              <a:t>.</a:t>
            </a:r>
          </a:p>
          <a:p>
            <a:pPr>
              <a:buNone/>
            </a:pPr>
            <a:r>
              <a:rPr lang="ru-RU" sz="3000" dirty="0" smtClean="0">
                <a:solidFill>
                  <a:srgbClr val="000000"/>
                </a:solidFill>
                <a:cs typeface="Times New Roman" pitchFamily="18" charset="0"/>
              </a:rPr>
              <a:t>     </a:t>
            </a:r>
            <a:r>
              <a:rPr lang="ru-RU" sz="3000" dirty="0">
                <a:solidFill>
                  <a:srgbClr val="000000"/>
                </a:solidFill>
                <a:cs typeface="Times New Roman" pitchFamily="18" charset="0"/>
              </a:rPr>
              <a:t>Павел Александрович </a:t>
            </a:r>
            <a:r>
              <a:rPr lang="ru-RU" sz="3300" dirty="0">
                <a:solidFill>
                  <a:srgbClr val="000000"/>
                </a:solidFill>
                <a:cs typeface="Times New Roman" pitchFamily="18" charset="0"/>
              </a:rPr>
              <a:t>Стахович</a:t>
            </a:r>
            <a:r>
              <a:rPr lang="ru-RU" sz="3000" dirty="0">
                <a:solidFill>
                  <a:srgbClr val="000000"/>
                </a:solidFill>
                <a:cs typeface="Times New Roman" pitchFamily="18" charset="0"/>
              </a:rPr>
              <a:t> имел блестящее военное образование: он с отличием окончил Пажеский корпус и Николаевскую академию генерального штаба по I разряду. </a:t>
            </a:r>
            <a:r>
              <a:rPr lang="ru-RU" sz="3000" dirty="0" smtClean="0">
                <a:solidFill>
                  <a:srgbClr val="000000"/>
                </a:solidFill>
                <a:cs typeface="Times New Roman" pitchFamily="18" charset="0"/>
              </a:rPr>
              <a:t> Свой </a:t>
            </a:r>
            <a:r>
              <a:rPr lang="ru-RU" sz="3000" dirty="0">
                <a:solidFill>
                  <a:srgbClr val="000000"/>
                </a:solidFill>
                <a:cs typeface="Times New Roman" pitchFamily="18" charset="0"/>
              </a:rPr>
              <a:t>первый боевой опыт он получил на англо-бурской войне (1899–1900 гг.), будучи наблюдателем при штабе британской армии. Во время русско-японской войны (1904–1905 гг.) командир 52-го драгунского </a:t>
            </a:r>
            <a:r>
              <a:rPr lang="ru-RU" sz="3000" dirty="0" err="1">
                <a:solidFill>
                  <a:srgbClr val="000000"/>
                </a:solidFill>
                <a:cs typeface="Times New Roman" pitchFamily="18" charset="0"/>
              </a:rPr>
              <a:t>Нежинского</a:t>
            </a:r>
            <a:r>
              <a:rPr lang="ru-RU" sz="3000" dirty="0">
                <a:solidFill>
                  <a:srgbClr val="000000"/>
                </a:solidFill>
                <a:cs typeface="Times New Roman" pitchFamily="18" charset="0"/>
              </a:rPr>
              <a:t> полка полковник Стахович был награжден золотым оружием с надписью </a:t>
            </a:r>
            <a:r>
              <a:rPr lang="ru-RU" sz="3000" dirty="0" smtClean="0">
                <a:solidFill>
                  <a:srgbClr val="000000"/>
                </a:solidFill>
                <a:cs typeface="Times New Roman" pitchFamily="18" charset="0"/>
              </a:rPr>
              <a:t>           «</a:t>
            </a:r>
            <a:r>
              <a:rPr lang="ru-RU" sz="3000" dirty="0">
                <a:solidFill>
                  <a:srgbClr val="000000"/>
                </a:solidFill>
                <a:cs typeface="Times New Roman" pitchFamily="18" charset="0"/>
              </a:rPr>
              <a:t>За храбрость» </a:t>
            </a:r>
            <a:r>
              <a:rPr lang="ru-RU" sz="3000" dirty="0" smtClean="0">
                <a:solidFill>
                  <a:srgbClr val="000000"/>
                </a:solidFill>
                <a:cs typeface="Times New Roman" pitchFamily="18" charset="0"/>
              </a:rPr>
              <a:t>. </a:t>
            </a:r>
            <a:r>
              <a:rPr lang="ru-RU" sz="3000" dirty="0">
                <a:solidFill>
                  <a:srgbClr val="000000"/>
                </a:solidFill>
                <a:cs typeface="Times New Roman" pitchFamily="18" charset="0"/>
              </a:rPr>
              <a:t/>
            </a:r>
            <a:br>
              <a:rPr lang="ru-RU" sz="3000" dirty="0">
                <a:solidFill>
                  <a:srgbClr val="000000"/>
                </a:solidFill>
                <a:cs typeface="Times New Roman" pitchFamily="18" charset="0"/>
              </a:rPr>
            </a:br>
            <a:r>
              <a:rPr lang="ru-RU" sz="3000" dirty="0" smtClean="0">
                <a:solidFill>
                  <a:srgbClr val="000000"/>
                </a:solidFill>
                <a:cs typeface="Times New Roman" pitchFamily="18" charset="0"/>
              </a:rPr>
              <a:t>Штаб </a:t>
            </a:r>
            <a:r>
              <a:rPr lang="ru-RU" sz="3000" dirty="0">
                <a:solidFill>
                  <a:srgbClr val="000000"/>
                </a:solidFill>
                <a:cs typeface="Times New Roman" pitchFamily="18" charset="0"/>
              </a:rPr>
              <a:t>формируемой дивизии возглавлял полковник </a:t>
            </a:r>
            <a:r>
              <a:rPr lang="ru-RU" sz="3000" b="1" dirty="0">
                <a:solidFill>
                  <a:srgbClr val="000000"/>
                </a:solidFill>
                <a:cs typeface="Times New Roman" pitchFamily="18" charset="0"/>
              </a:rPr>
              <a:t>Николай Вячеславович </a:t>
            </a:r>
            <a:r>
              <a:rPr lang="ru-RU" sz="3000" b="1" dirty="0" err="1">
                <a:solidFill>
                  <a:srgbClr val="000000"/>
                </a:solidFill>
                <a:cs typeface="Times New Roman" pitchFamily="18" charset="0"/>
              </a:rPr>
              <a:t>Пневский</a:t>
            </a:r>
            <a:r>
              <a:rPr lang="ru-RU" sz="3000" b="1" dirty="0">
                <a:solidFill>
                  <a:srgbClr val="000000"/>
                </a:solidFill>
                <a:cs typeface="Times New Roman" pitchFamily="18" charset="0"/>
              </a:rPr>
              <a:t>.</a:t>
            </a:r>
            <a:r>
              <a:rPr lang="ru-RU" sz="3000" dirty="0">
                <a:solidFill>
                  <a:srgbClr val="000000"/>
                </a:solidFill>
                <a:cs typeface="Times New Roman" pitchFamily="18" charset="0"/>
              </a:rPr>
              <a:t> Так же как и Стахович, он был выпускником Николаевской академии, принимал участие в русско-японской войне, за которую имел шесть боевых наград (в том числе и золотое оружие) и одно ранение. Бригадами в 1-й Кубанской казачьей дивизии командовали генерал- лейтенант </a:t>
            </a:r>
            <a:r>
              <a:rPr lang="ru-RU" sz="3000" dirty="0" smtClean="0">
                <a:solidFill>
                  <a:srgbClr val="000000"/>
                </a:solidFill>
                <a:cs typeface="Times New Roman" pitchFamily="18" charset="0"/>
              </a:rPr>
              <a:t> </a:t>
            </a:r>
            <a:r>
              <a:rPr lang="ru-RU" sz="3000" b="1" dirty="0" smtClean="0">
                <a:solidFill>
                  <a:srgbClr val="000000"/>
                </a:solidFill>
                <a:cs typeface="Times New Roman" pitchFamily="18" charset="0"/>
              </a:rPr>
              <a:t>Владимир </a:t>
            </a:r>
            <a:r>
              <a:rPr lang="ru-RU" sz="3000" b="1" dirty="0">
                <a:solidFill>
                  <a:srgbClr val="000000"/>
                </a:solidFill>
                <a:cs typeface="Times New Roman" pitchFamily="18" charset="0"/>
              </a:rPr>
              <a:t>Александрович </a:t>
            </a:r>
            <a:r>
              <a:rPr lang="ru-RU" sz="3000" b="1" dirty="0" smtClean="0">
                <a:solidFill>
                  <a:srgbClr val="000000"/>
                </a:solidFill>
                <a:cs typeface="Times New Roman" pitchFamily="18" charset="0"/>
              </a:rPr>
              <a:t> </a:t>
            </a:r>
            <a:r>
              <a:rPr lang="ru-RU" sz="3000" b="1" dirty="0" err="1" smtClean="0">
                <a:solidFill>
                  <a:srgbClr val="000000"/>
                </a:solidFill>
                <a:cs typeface="Times New Roman" pitchFamily="18" charset="0"/>
              </a:rPr>
              <a:t>Карцов</a:t>
            </a:r>
            <a:r>
              <a:rPr lang="ru-RU" sz="3000" b="1" dirty="0" smtClean="0">
                <a:solidFill>
                  <a:srgbClr val="000000"/>
                </a:solidFill>
                <a:cs typeface="Times New Roman" pitchFamily="18" charset="0"/>
              </a:rPr>
              <a:t> </a:t>
            </a:r>
            <a:r>
              <a:rPr lang="ru-RU" sz="3000" dirty="0">
                <a:solidFill>
                  <a:srgbClr val="000000"/>
                </a:solidFill>
                <a:cs typeface="Times New Roman" pitchFamily="18" charset="0"/>
              </a:rPr>
              <a:t>и полковник </a:t>
            </a:r>
            <a:r>
              <a:rPr lang="ru-RU" sz="3000" b="1" dirty="0">
                <a:solidFill>
                  <a:srgbClr val="000000"/>
                </a:solidFill>
                <a:cs typeface="Times New Roman" pitchFamily="18" charset="0"/>
              </a:rPr>
              <a:t>Николай Иванович Чайковский. </a:t>
            </a:r>
            <a:r>
              <a:rPr lang="ru-RU" sz="3000" dirty="0">
                <a:solidFill>
                  <a:srgbClr val="000000"/>
                </a:solidFill>
                <a:cs typeface="Times New Roman" pitchFamily="18" charset="0"/>
              </a:rPr>
              <a:t>Оба офицера имели боевой опыт русско-японской войны. </a:t>
            </a:r>
            <a:r>
              <a:rPr lang="ru-RU" sz="3000" dirty="0">
                <a:solidFill>
                  <a:srgbClr val="000000"/>
                </a:solidFill>
              </a:rPr>
              <a:t/>
            </a:r>
            <a:br>
              <a:rPr lang="ru-RU" sz="3000" dirty="0">
                <a:solidFill>
                  <a:srgbClr val="000000"/>
                </a:solidFill>
              </a:rPr>
            </a:br>
            <a:endParaRPr lang="ru-RU" sz="3000" dirty="0">
              <a:solidFill>
                <a:srgbClr val="000000"/>
              </a:solidFill>
            </a:endParaRPr>
          </a:p>
        </p:txBody>
      </p:sp>
      <p:sp>
        <p:nvSpPr>
          <p:cNvPr id="2" name="Заголовок 1"/>
          <p:cNvSpPr>
            <a:spLocks noGrp="1"/>
          </p:cNvSpPr>
          <p:nvPr>
            <p:ph type="title"/>
          </p:nvPr>
        </p:nvSpPr>
        <p:spPr>
          <a:xfrm>
            <a:off x="457200" y="428604"/>
            <a:ext cx="8229600" cy="571504"/>
          </a:xfrm>
        </p:spPr>
        <p:txBody>
          <a:bodyPr>
            <a:normAutofit fontScale="90000"/>
          </a:bodyPr>
          <a:lstStyle/>
          <a:p>
            <a:r>
              <a:rPr lang="ru-RU" dirty="0" smtClean="0"/>
              <a:t>                           </a:t>
            </a:r>
            <a:r>
              <a:rPr lang="ru-RU" dirty="0" smtClean="0">
                <a:solidFill>
                  <a:srgbClr val="0000FF"/>
                </a:solidFill>
              </a:rPr>
              <a:t>Гордость     Кубани.</a:t>
            </a:r>
            <a:endParaRPr lang="ru-RU" dirty="0">
              <a:solidFill>
                <a:srgbClr val="0000FF"/>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1388</TotalTime>
  <Words>1568</Words>
  <Application>Microsoft Office PowerPoint</Application>
  <PresentationFormat>Экран (4:3)</PresentationFormat>
  <Paragraphs>78</Paragraphs>
  <Slides>41</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Бумажная</vt:lpstr>
      <vt:lpstr>   Презентацию подготовила  учитель математики  МАОУ СОШ № 1  станицы Выселки,  Краснодарского края  Иванова Лариса Константиновна.</vt:lpstr>
      <vt:lpstr>Забытая  война. Первая мировая война  1914-1918г.</vt:lpstr>
      <vt:lpstr>   Первая мировая война: причины</vt:lpstr>
      <vt:lpstr> Страны – участники    Первой мировой войны. </vt:lpstr>
      <vt:lpstr> Кубань     в  годы   Первой  мировой  войны. </vt:lpstr>
      <vt:lpstr>Во славу Кубани на благо России.</vt:lpstr>
      <vt:lpstr>Всей  Кубанью  на  защиту  России.</vt:lpstr>
      <vt:lpstr>Слайд 8</vt:lpstr>
      <vt:lpstr>                           Гордость     Кубани.</vt:lpstr>
      <vt:lpstr>Слайд 10</vt:lpstr>
      <vt:lpstr>                  Гимн      Кубани.</vt:lpstr>
      <vt:lpstr>    ТЫ, КУБАНЬ, ТЫ НАША РОДИНА.</vt:lpstr>
      <vt:lpstr>Молитва  казаков   перед  боем.</vt:lpstr>
      <vt:lpstr>             Гордость  Кубани.</vt:lpstr>
      <vt:lpstr>                  За честь и славу России.</vt:lpstr>
      <vt:lpstr>Слайд 16</vt:lpstr>
      <vt:lpstr>                   Гордость    Кубани</vt:lpstr>
      <vt:lpstr>В    ходе      войны:</vt:lpstr>
      <vt:lpstr> </vt:lpstr>
      <vt:lpstr>Ход    войны:</vt:lpstr>
      <vt:lpstr> </vt:lpstr>
      <vt:lpstr>Ход     войны:</vt:lpstr>
      <vt:lpstr>                      Гордость    Кубани</vt:lpstr>
      <vt:lpstr>Ход     войны:</vt:lpstr>
      <vt:lpstr>Казачья   конница   составляла   более   2/3    численности    всей русской      кавалерии.   </vt:lpstr>
      <vt:lpstr> </vt:lpstr>
      <vt:lpstr>Успехи   России</vt:lpstr>
      <vt:lpstr>Герои      Кубани</vt:lpstr>
      <vt:lpstr>                 Герои      Кубани</vt:lpstr>
      <vt:lpstr>Были   и    минуты    отдыха</vt:lpstr>
      <vt:lpstr>Ход      войны:</vt:lpstr>
      <vt:lpstr>Казаки  не посрамим   чести своих станиц.</vt:lpstr>
      <vt:lpstr>Февральская    революция</vt:lpstr>
      <vt:lpstr>       Конец   военным   действиям</vt:lpstr>
      <vt:lpstr> </vt:lpstr>
      <vt:lpstr>     За веру, Кубань и Отечество.</vt:lpstr>
      <vt:lpstr>                          Итог:</vt:lpstr>
      <vt:lpstr>      Вечная память погибшим.</vt:lpstr>
      <vt:lpstr> Мероприятия  посвященные  увековечиванию  памяти  и   отражению  заслуг    кубанцев,    участвовавших  в  Первой   мировой    войне    1914-1918 годов.</vt:lpstr>
      <vt:lpstr> Мероприятия  посвященные  увековечиванию  памяти  и   отражению  заслуг    кубанцев,    участвовавших  в  Первой   мировой    войне    1914-1918 годов.</vt:lpstr>
      <vt:lpstr>Литература:</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Забытая  война. Первая мировая война 1914-1918г.</dc:title>
  <dc:creator>Larisa</dc:creator>
  <cp:lastModifiedBy>Larisa</cp:lastModifiedBy>
  <cp:revision>86</cp:revision>
  <cp:lastPrinted>2014-04-05T03:29:11Z</cp:lastPrinted>
  <dcterms:created xsi:type="dcterms:W3CDTF">2014-03-27T16:02:29Z</dcterms:created>
  <dcterms:modified xsi:type="dcterms:W3CDTF">2014-04-07T13:02:24Z</dcterms:modified>
</cp:coreProperties>
</file>