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275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0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ru-RU" smtClean="0">
                <a:solidFill>
                  <a:srgbClr val="895D1D"/>
                </a:solidFill>
                <a:latin typeface="Book Antiqua"/>
              </a:rPr>
              <a:t>4.11.12</a:t>
            </a: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6E7F33-7FAD-4ED1-B56C-F1C55845DE58}" type="slidenum">
              <a:rPr lang="ru-RU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895D1D"/>
                </a:solidFill>
                <a:latin typeface="Book Antiqua"/>
              </a:rPr>
              <a:t>4.11.12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7F33-7FAD-4ED1-B56C-F1C55845DE58}" type="slidenum">
              <a:rPr lang="ru-RU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895D1D"/>
                </a:solidFill>
                <a:latin typeface="Book Antiqua"/>
              </a:rPr>
              <a:t>4.11.12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7F33-7FAD-4ED1-B56C-F1C55845DE58}" type="slidenum">
              <a:rPr lang="ru-RU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4680" cy="1849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6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ru-RU" smtClean="0">
                <a:solidFill>
                  <a:srgbClr val="895D1D"/>
                </a:solidFill>
                <a:latin typeface="Book Antiqua"/>
              </a:rPr>
              <a:t>4.11.12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6E7F33-7FAD-4ED1-B56C-F1C55845DE58}" type="slidenum">
              <a:rPr lang="ru-RU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ru-RU" smtClean="0">
                <a:solidFill>
                  <a:srgbClr val="895D1D"/>
                </a:solidFill>
                <a:latin typeface="Book Antiqua"/>
              </a:rPr>
              <a:t>4.11.12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6E7F33-7FAD-4ED1-B56C-F1C55845DE58}" type="slidenum">
              <a:rPr lang="ru-RU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895D1D"/>
                </a:solidFill>
                <a:latin typeface="Book Antiqua"/>
              </a:rPr>
              <a:t>4.11.12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7F33-7FAD-4ED1-B56C-F1C55845DE58}" type="slidenum">
              <a:rPr lang="ru-RU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895D1D"/>
                </a:solidFill>
                <a:latin typeface="Book Antiqua"/>
              </a:rPr>
              <a:t>4.11.12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7F33-7FAD-4ED1-B56C-F1C55845DE58}" type="slidenum">
              <a:rPr lang="ru-RU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smtClean="0">
                <a:solidFill>
                  <a:srgbClr val="895D1D"/>
                </a:solidFill>
                <a:latin typeface="Book Antiqua"/>
              </a:rPr>
              <a:t>4.11.12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6E7F33-7FAD-4ED1-B56C-F1C55845DE58}" type="slidenum">
              <a:rPr lang="ru-RU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895D1D"/>
                </a:solidFill>
                <a:latin typeface="Book Antiqua"/>
              </a:rPr>
              <a:t>4.11.12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E7F33-7FAD-4ED1-B56C-F1C55845DE58}" type="slidenum">
              <a:rPr lang="ru-RU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ru-RU" smtClean="0">
                <a:solidFill>
                  <a:srgbClr val="895D1D"/>
                </a:solidFill>
                <a:latin typeface="Book Antiqua"/>
              </a:rPr>
              <a:t>4.11.12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6E7F33-7FAD-4ED1-B56C-F1C55845DE58}" type="slidenum">
              <a:rPr lang="ru-RU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smtClean="0">
                <a:solidFill>
                  <a:srgbClr val="895D1D"/>
                </a:solidFill>
                <a:latin typeface="Book Antiqua"/>
              </a:rPr>
              <a:t>4.11.12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6E7F33-7FAD-4ED1-B56C-F1C55845DE58}" type="slidenum">
              <a:rPr lang="ru-RU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895D1D"/>
                </a:solidFill>
                <a:latin typeface="Book Antiqua"/>
              </a:rPr>
              <a:t>4.11.12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6E7F33-7FAD-4ED1-B56C-F1C55845DE58}" type="slidenum">
              <a:rPr lang="ru-RU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183320" y="1387800"/>
            <a:ext cx="6777000" cy="1731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5400" dirty="0" smtClean="0">
                <a:solidFill>
                  <a:srgbClr val="895D1D"/>
                </a:solidFill>
                <a:latin typeface="Book Antiqua"/>
              </a:rPr>
              <a:t>САХАРОЗА</a:t>
            </a:r>
            <a:r>
              <a:rPr lang="ru-RU" sz="5400" dirty="0">
                <a:solidFill>
                  <a:srgbClr val="895D1D"/>
                </a:solidFill>
                <a:latin typeface="Book Antiqua"/>
              </a:rPr>
              <a:t>
</a:t>
            </a:r>
            <a:endParaRPr dirty="0"/>
          </a:p>
        </p:txBody>
      </p:sp>
      <p:sp>
        <p:nvSpPr>
          <p:cNvPr id="85" name="CustomShape 2"/>
          <p:cNvSpPr/>
          <p:nvPr/>
        </p:nvSpPr>
        <p:spPr>
          <a:xfrm>
            <a:off x="1371600" y="908640"/>
            <a:ext cx="6188400" cy="4729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  <a:p>
            <a:endParaRPr/>
          </a:p>
        </p:txBody>
      </p:sp>
      <p:sp>
        <p:nvSpPr>
          <p:cNvPr id="86" name="TextShape 3"/>
          <p:cNvSpPr txBox="1"/>
          <p:nvPr/>
        </p:nvSpPr>
        <p:spPr>
          <a:xfrm>
            <a:off x="4860000" y="5851080"/>
            <a:ext cx="4013640" cy="563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1600" dirty="0">
                <a:solidFill>
                  <a:srgbClr val="895D1D"/>
                </a:solidFill>
                <a:latin typeface="Book Antiqua"/>
              </a:rPr>
              <a:t>      ГБОУ </a:t>
            </a:r>
            <a:r>
              <a:rPr lang="en-US" sz="1600" dirty="0" smtClean="0">
                <a:solidFill>
                  <a:srgbClr val="895D1D"/>
                </a:solidFill>
                <a:latin typeface="Book Antiqua"/>
              </a:rPr>
              <a:t>C</a:t>
            </a:r>
            <a:r>
              <a:rPr lang="ru-RU" sz="1600" dirty="0" smtClean="0">
                <a:solidFill>
                  <a:srgbClr val="895D1D"/>
                </a:solidFill>
                <a:latin typeface="Book Antiqua"/>
              </a:rPr>
              <a:t>ОШ №2075</a:t>
            </a:r>
            <a:endParaRPr sz="1600" dirty="0"/>
          </a:p>
          <a:p>
            <a:pPr algn="ctr"/>
            <a:r>
              <a:rPr lang="ru-RU" sz="1600" dirty="0">
                <a:solidFill>
                  <a:srgbClr val="895D1D"/>
                </a:solidFill>
                <a:latin typeface="Book Antiqua"/>
              </a:rPr>
              <a:t> Учитель </a:t>
            </a:r>
            <a:r>
              <a:rPr lang="ru-RU" sz="1600" dirty="0" smtClean="0">
                <a:solidFill>
                  <a:srgbClr val="895D1D"/>
                </a:solidFill>
                <a:latin typeface="Book Antiqua"/>
              </a:rPr>
              <a:t>химии и биологии </a:t>
            </a:r>
            <a:endParaRPr sz="1600" dirty="0"/>
          </a:p>
          <a:p>
            <a:pPr algn="ctr"/>
            <a:r>
              <a:rPr lang="ru-RU" sz="1600" dirty="0" err="1" smtClean="0">
                <a:solidFill>
                  <a:srgbClr val="895D1D"/>
                </a:solidFill>
                <a:latin typeface="Book Antiqua"/>
              </a:rPr>
              <a:t>Харченкова</a:t>
            </a:r>
            <a:r>
              <a:rPr lang="ru-RU" sz="1600" dirty="0" smtClean="0">
                <a:solidFill>
                  <a:srgbClr val="895D1D"/>
                </a:solidFill>
                <a:latin typeface="Book Antiqua"/>
              </a:rPr>
              <a:t> Н.В.</a:t>
            </a:r>
            <a:endParaRPr sz="1600" dirty="0"/>
          </a:p>
        </p:txBody>
      </p:sp>
      <p:pic>
        <p:nvPicPr>
          <p:cNvPr id="6" name="Рисунок 5" descr="1350667480_saharkorichnev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4918977" cy="3597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57224" y="2133000"/>
            <a:ext cx="7286676" cy="3724892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ru-RU" sz="2400" dirty="0">
                <a:solidFill>
                  <a:srgbClr val="262626"/>
                </a:solidFill>
                <a:latin typeface="Book Antiqua"/>
              </a:rPr>
              <a:t> Дисахариды получают из природных источников: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sz="2400" b="1" dirty="0">
                <a:solidFill>
                  <a:srgbClr val="262626"/>
                </a:solidFill>
                <a:latin typeface="Book Antiqua"/>
              </a:rPr>
              <a:t>сахарозу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из сахарной свеклы или сахарного </a:t>
            </a:r>
            <a:r>
              <a:rPr lang="ru-RU" sz="2400" dirty="0" smtClean="0">
                <a:solidFill>
                  <a:srgbClr val="262626"/>
                </a:solidFill>
                <a:latin typeface="Book Antiqua"/>
              </a:rPr>
              <a:t>тростника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sz="2400" b="1" dirty="0">
                <a:solidFill>
                  <a:srgbClr val="262626"/>
                </a:solidFill>
                <a:latin typeface="Book Antiqua"/>
              </a:rPr>
              <a:t>мальтозу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— ферментативным гидролизом крахмала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sz="2400" b="1" dirty="0">
                <a:solidFill>
                  <a:srgbClr val="262626"/>
                </a:solidFill>
                <a:latin typeface="Book Antiqua"/>
              </a:rPr>
              <a:t>лактозу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— из коровьего молока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sz="2400" b="1" dirty="0" err="1">
                <a:solidFill>
                  <a:srgbClr val="262626"/>
                </a:solidFill>
                <a:latin typeface="Book Antiqua"/>
              </a:rPr>
              <a:t>целлобиозу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— гидролизом целлюлозы.</a:t>
            </a:r>
            <a:endParaRPr/>
          </a:p>
          <a:p>
            <a:r>
              <a:rPr lang="ru-RU" sz="2400" dirty="0">
                <a:solidFill>
                  <a:srgbClr val="262626"/>
                </a:solidFill>
                <a:latin typeface="Book Antiqua"/>
              </a:rPr>
              <a:t>  </a:t>
            </a:r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5400">
                <a:solidFill>
                  <a:srgbClr val="895D1D"/>
                </a:solidFill>
                <a:latin typeface="Book Antiqua"/>
              </a:rPr>
              <a:t>Получение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79640" y="2133000"/>
            <a:ext cx="8784720" cy="4608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ru-RU" sz="2400" u="sng" dirty="0">
                <a:solidFill>
                  <a:srgbClr val="262626"/>
                </a:solidFill>
                <a:latin typeface="Book Antiqua"/>
              </a:rPr>
              <a:t>Альдегидной группы в сахарозе нет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: при нагревании с аммиачным раствором оксида серебра (I) она не дает «серебряного зеркала», при нагревании с </a:t>
            </a:r>
            <a:r>
              <a:rPr lang="ru-RU" sz="2400" dirty="0" err="1">
                <a:solidFill>
                  <a:srgbClr val="262626"/>
                </a:solidFill>
                <a:latin typeface="Book Antiqua"/>
              </a:rPr>
              <a:t>гидроксидом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меди (II) не образует красного оксида меди (I</a:t>
            </a:r>
            <a:r>
              <a:rPr lang="ru-RU" sz="2400" dirty="0" smtClean="0">
                <a:solidFill>
                  <a:srgbClr val="262626"/>
                </a:solidFill>
                <a:latin typeface="Book Antiqua"/>
              </a:rPr>
              <a:t>) – является </a:t>
            </a:r>
            <a:r>
              <a:rPr lang="ru-RU" sz="2400" b="1" dirty="0" err="1" smtClean="0">
                <a:latin typeface="Book Antiqua"/>
              </a:rPr>
              <a:t>невосставнавливающим</a:t>
            </a:r>
            <a:r>
              <a:rPr lang="ru-RU" sz="2400" b="1" dirty="0" smtClean="0">
                <a:latin typeface="Book Antiqua"/>
              </a:rPr>
              <a:t> сахаром</a:t>
            </a:r>
            <a:r>
              <a:rPr lang="ru-RU" sz="2400" dirty="0" smtClean="0">
                <a:solidFill>
                  <a:srgbClr val="262626"/>
                </a:solidFill>
                <a:latin typeface="Book Antiqua"/>
              </a:rPr>
              <a:t>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sz="2400" u="sng" dirty="0">
                <a:solidFill>
                  <a:srgbClr val="262626"/>
                </a:solidFill>
                <a:latin typeface="Book Antiqua"/>
              </a:rPr>
              <a:t>Наличие гидроксильных групп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в молекуле сахарозы легко подтверждается реакцией с </a:t>
            </a:r>
            <a:r>
              <a:rPr lang="ru-RU" sz="2400" dirty="0" err="1">
                <a:solidFill>
                  <a:srgbClr val="262626"/>
                </a:solidFill>
                <a:latin typeface="Book Antiqua"/>
              </a:rPr>
              <a:t>гидроксидами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металлов. Если раствор сахарозы прилить к </a:t>
            </a:r>
            <a:r>
              <a:rPr lang="ru-RU" sz="2400" dirty="0" err="1">
                <a:solidFill>
                  <a:srgbClr val="262626"/>
                </a:solidFill>
                <a:latin typeface="Book Antiqua"/>
              </a:rPr>
              <a:t>гидроксиду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меди (II), образуется </a:t>
            </a:r>
            <a:r>
              <a:rPr lang="ru-RU" sz="2400" u="sng" dirty="0">
                <a:solidFill>
                  <a:srgbClr val="262626"/>
                </a:solidFill>
                <a:latin typeface="Book Antiqua"/>
              </a:rPr>
              <a:t>ярко-синий раствор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</a:t>
            </a:r>
            <a:r>
              <a:rPr lang="ru-RU" sz="2400" dirty="0" err="1">
                <a:solidFill>
                  <a:srgbClr val="262626"/>
                </a:solidFill>
                <a:latin typeface="Book Antiqua"/>
              </a:rPr>
              <a:t>сахарата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меди. (качественная реакция многоатомных спиртов)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400" dirty="0">
                <a:solidFill>
                  <a:srgbClr val="262626"/>
                </a:solidFill>
                <a:latin typeface="Book Antiqua"/>
              </a:rPr>
              <a:t> </a:t>
            </a:r>
            <a:r>
              <a:rPr lang="ru-RU" i="1" dirty="0">
                <a:solidFill>
                  <a:srgbClr val="262626"/>
                </a:solidFill>
                <a:latin typeface="Book Antiqua"/>
              </a:rPr>
              <a:t>Как называется реакция взаимодействия вещества с водой 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? </a:t>
            </a:r>
            <a:endParaRPr/>
          </a:p>
          <a:p>
            <a:r>
              <a:rPr lang="ru-RU" sz="2400" dirty="0">
                <a:solidFill>
                  <a:srgbClr val="262626"/>
                </a:solidFill>
                <a:latin typeface="Book Antiqua"/>
              </a:rPr>
              <a:t> </a:t>
            </a:r>
            <a:endParaRPr/>
          </a:p>
          <a:p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5400">
                <a:solidFill>
                  <a:srgbClr val="895D1D"/>
                </a:solidFill>
                <a:latin typeface="Book Antiqua"/>
              </a:rPr>
              <a:t>Химические свойства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33880" y="2160000"/>
            <a:ext cx="8286120" cy="3780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ru-RU" sz="2400" dirty="0">
                <a:solidFill>
                  <a:srgbClr val="262626"/>
                </a:solidFill>
                <a:latin typeface="Book Antiqua"/>
              </a:rPr>
              <a:t> Реакция взаимодействия сахарозы с водой - </a:t>
            </a:r>
            <a:r>
              <a:rPr lang="ru-RU" sz="2400" u="sng" dirty="0">
                <a:solidFill>
                  <a:srgbClr val="262626"/>
                </a:solidFill>
                <a:latin typeface="Book Antiqua"/>
              </a:rPr>
              <a:t>гидролиз</a:t>
            </a:r>
            <a:endParaRPr/>
          </a:p>
          <a:p>
            <a:r>
              <a:rPr lang="ru-RU" sz="2400" dirty="0">
                <a:solidFill>
                  <a:srgbClr val="262626"/>
                </a:solidFill>
                <a:latin typeface="Book Antiqua"/>
              </a:rPr>
              <a:t>  </a:t>
            </a:r>
            <a:r>
              <a:rPr lang="ru-RU" sz="2400" u="sng" dirty="0">
                <a:solidFill>
                  <a:srgbClr val="262626"/>
                </a:solidFill>
                <a:latin typeface="Book Antiqua"/>
              </a:rPr>
              <a:t>Условия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протекания реакции: при нагревании и </a:t>
            </a:r>
            <a:r>
              <a:rPr lang="ru-RU" sz="2400" dirty="0" smtClean="0">
                <a:solidFill>
                  <a:srgbClr val="262626"/>
                </a:solidFill>
                <a:latin typeface="Book Antiqua"/>
              </a:rPr>
              <a:t>в</a:t>
            </a:r>
          </a:p>
          <a:p>
            <a:r>
              <a:rPr lang="ru-RU" sz="2400" dirty="0" smtClean="0">
                <a:solidFill>
                  <a:srgbClr val="262626"/>
                </a:solidFill>
                <a:latin typeface="Book Antiqua"/>
              </a:rPr>
              <a:t>     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присутствии ионов водорода (кислая среда)</a:t>
            </a:r>
            <a:endParaRPr/>
          </a:p>
          <a:p>
            <a:pPr algn="ctr"/>
            <a:endParaRPr/>
          </a:p>
          <a:p>
            <a:pPr algn="ctr"/>
            <a:r>
              <a:rPr lang="ru-RU" sz="2400" dirty="0">
                <a:solidFill>
                  <a:srgbClr val="262626"/>
                </a:solidFill>
                <a:latin typeface="Book Antiqua"/>
              </a:rPr>
              <a:t>С </a:t>
            </a:r>
            <a:r>
              <a:rPr lang="ru-RU" sz="1300" dirty="0">
                <a:solidFill>
                  <a:srgbClr val="262626"/>
                </a:solidFill>
                <a:latin typeface="Book Antiqua"/>
              </a:rPr>
              <a:t>12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Н </a:t>
            </a:r>
            <a:r>
              <a:rPr lang="ru-RU" sz="1600" dirty="0">
                <a:solidFill>
                  <a:srgbClr val="262626"/>
                </a:solidFill>
                <a:latin typeface="Book Antiqua"/>
              </a:rPr>
              <a:t>22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О </a:t>
            </a:r>
            <a:r>
              <a:rPr lang="ru-RU" sz="1500" dirty="0">
                <a:solidFill>
                  <a:srgbClr val="262626"/>
                </a:solidFill>
                <a:latin typeface="Book Antiqua"/>
              </a:rPr>
              <a:t>11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+ Н </a:t>
            </a:r>
            <a:r>
              <a:rPr lang="ru-RU" sz="1500" dirty="0">
                <a:solidFill>
                  <a:srgbClr val="262626"/>
                </a:solidFill>
                <a:latin typeface="Book Antiqua"/>
              </a:rPr>
              <a:t>2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О → С </a:t>
            </a:r>
            <a:r>
              <a:rPr lang="ru-RU" sz="1600" dirty="0">
                <a:solidFill>
                  <a:srgbClr val="262626"/>
                </a:solidFill>
                <a:latin typeface="Book Antiqua"/>
              </a:rPr>
              <a:t>6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Н </a:t>
            </a:r>
            <a:r>
              <a:rPr lang="ru-RU" sz="1600" dirty="0">
                <a:solidFill>
                  <a:srgbClr val="262626"/>
                </a:solidFill>
                <a:latin typeface="Book Antiqua"/>
              </a:rPr>
              <a:t>12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O </a:t>
            </a:r>
            <a:r>
              <a:rPr lang="ru-RU" dirty="0">
                <a:solidFill>
                  <a:srgbClr val="262626"/>
                </a:solidFill>
                <a:latin typeface="Book Antiqua"/>
              </a:rPr>
              <a:t>6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+ С </a:t>
            </a:r>
            <a:r>
              <a:rPr lang="ru-RU" dirty="0">
                <a:solidFill>
                  <a:srgbClr val="262626"/>
                </a:solidFill>
                <a:latin typeface="Book Antiqua"/>
              </a:rPr>
              <a:t>6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Н </a:t>
            </a:r>
            <a:r>
              <a:rPr lang="ru-RU" dirty="0">
                <a:solidFill>
                  <a:srgbClr val="262626"/>
                </a:solidFill>
                <a:latin typeface="Book Antiqua"/>
              </a:rPr>
              <a:t>12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O </a:t>
            </a:r>
            <a:r>
              <a:rPr lang="ru-RU" dirty="0">
                <a:solidFill>
                  <a:srgbClr val="262626"/>
                </a:solidFill>
                <a:latin typeface="Book Antiqua"/>
              </a:rPr>
              <a:t>6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.</a:t>
            </a:r>
            <a:endParaRPr/>
          </a:p>
          <a:p>
            <a:pPr algn="ctr"/>
            <a:r>
              <a:rPr lang="ru-RU" sz="2400" dirty="0">
                <a:solidFill>
                  <a:srgbClr val="262626"/>
                </a:solidFill>
                <a:latin typeface="Book Antiqua"/>
              </a:rPr>
              <a:t> сахароза                         глюкоза         фруктоза</a:t>
            </a:r>
            <a:endParaRPr/>
          </a:p>
          <a:p>
            <a:pPr algn="ctr"/>
            <a:endParaRPr/>
          </a:p>
          <a:p>
            <a:pPr algn="ctr">
              <a:buSzPct val="45000"/>
              <a:buFont typeface="StarSymbol"/>
              <a:buChar char=""/>
            </a:pPr>
            <a:r>
              <a:rPr lang="ru-RU" i="1" dirty="0">
                <a:solidFill>
                  <a:srgbClr val="262626"/>
                </a:solidFill>
                <a:latin typeface="Book Antiqua"/>
              </a:rPr>
              <a:t>Кем являются глюкоза и фруктоза по отношению друг к другу?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5400">
                <a:solidFill>
                  <a:srgbClr val="895D1D"/>
                </a:solidFill>
                <a:latin typeface="Book Antiqua"/>
              </a:rPr>
              <a:t>Изомеры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3481560" y="2172600"/>
            <a:ext cx="2262960" cy="4093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400">
                <a:solidFill>
                  <a:srgbClr val="262626"/>
                </a:solidFill>
                <a:latin typeface="Book Antiqua"/>
              </a:rPr>
              <a:t>С </a:t>
            </a:r>
            <a:r>
              <a:rPr lang="ru-RU" sz="1300">
                <a:solidFill>
                  <a:srgbClr val="262626"/>
                </a:solidFill>
                <a:latin typeface="Book Antiqua"/>
              </a:rPr>
              <a:t>12</a:t>
            </a:r>
            <a:r>
              <a:rPr lang="ru-RU" sz="2400">
                <a:solidFill>
                  <a:srgbClr val="262626"/>
                </a:solidFill>
                <a:latin typeface="Book Antiqua"/>
              </a:rPr>
              <a:t> Н </a:t>
            </a:r>
            <a:r>
              <a:rPr lang="ru-RU" sz="1600">
                <a:solidFill>
                  <a:srgbClr val="262626"/>
                </a:solidFill>
                <a:latin typeface="Book Antiqua"/>
              </a:rPr>
              <a:t>22</a:t>
            </a:r>
            <a:r>
              <a:rPr lang="ru-RU" sz="2400">
                <a:solidFill>
                  <a:srgbClr val="262626"/>
                </a:solidFill>
                <a:latin typeface="Book Antiqua"/>
              </a:rPr>
              <a:t> О </a:t>
            </a:r>
            <a:r>
              <a:rPr lang="ru-RU" sz="1500">
                <a:solidFill>
                  <a:srgbClr val="262626"/>
                </a:solidFill>
                <a:latin typeface="Book Antiqua"/>
              </a:rPr>
              <a:t>11</a:t>
            </a:r>
            <a:endParaRPr/>
          </a:p>
        </p:txBody>
      </p:sp>
      <p:sp>
        <p:nvSpPr>
          <p:cNvPr id="126" name="TextShape 3"/>
          <p:cNvSpPr txBox="1"/>
          <p:nvPr/>
        </p:nvSpPr>
        <p:spPr>
          <a:xfrm>
            <a:off x="1275480" y="2720520"/>
            <a:ext cx="1964520" cy="5194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400" dirty="0" smtClean="0">
                <a:solidFill>
                  <a:srgbClr val="262626"/>
                </a:solidFill>
                <a:latin typeface="Book Antiqua"/>
              </a:rPr>
              <a:t>Мальтоза                                            </a:t>
            </a:r>
            <a:r>
              <a:rPr lang="ru-RU" sz="2400" dirty="0" err="1" smtClean="0">
                <a:solidFill>
                  <a:srgbClr val="262626"/>
                </a:solidFill>
                <a:latin typeface="Book Antiqua"/>
              </a:rPr>
              <a:t>Целлобиоза</a:t>
            </a:r>
            <a:endParaRPr/>
          </a:p>
        </p:txBody>
      </p:sp>
      <p:sp>
        <p:nvSpPr>
          <p:cNvPr id="128" name="Line 5"/>
          <p:cNvSpPr/>
          <p:nvPr/>
        </p:nvSpPr>
        <p:spPr>
          <a:xfrm flipH="1">
            <a:off x="2714612" y="2428868"/>
            <a:ext cx="720000" cy="36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29" name="Line 6"/>
          <p:cNvSpPr/>
          <p:nvPr/>
        </p:nvSpPr>
        <p:spPr>
          <a:xfrm>
            <a:off x="5286380" y="2428868"/>
            <a:ext cx="720000" cy="36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30" name="TextShape 7"/>
          <p:cNvSpPr txBox="1"/>
          <p:nvPr/>
        </p:nvSpPr>
        <p:spPr>
          <a:xfrm>
            <a:off x="928662" y="3286124"/>
            <a:ext cx="7560000" cy="318672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>
              <a:buSzPct val="45000"/>
              <a:buFont typeface="StarSymbol"/>
              <a:buChar char=""/>
            </a:pPr>
            <a:r>
              <a:rPr lang="ru-RU" sz="1500" dirty="0">
                <a:solidFill>
                  <a:srgbClr val="262626"/>
                </a:solidFill>
                <a:latin typeface="Book Antiqua"/>
              </a:rPr>
              <a:t>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dirty="0">
                <a:solidFill>
                  <a:srgbClr val="262626"/>
                </a:solidFill>
                <a:latin typeface="Book Antiqua"/>
              </a:rPr>
              <a:t>Сахароза +вода = </a:t>
            </a:r>
            <a:r>
              <a:rPr lang="ru-RU" dirty="0" err="1">
                <a:solidFill>
                  <a:srgbClr val="262626"/>
                </a:solidFill>
                <a:latin typeface="Book Antiqua"/>
              </a:rPr>
              <a:t>глюкоза+фруктоза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dirty="0">
                <a:solidFill>
                  <a:srgbClr val="262626"/>
                </a:solidFill>
                <a:latin typeface="Book Antiqua"/>
              </a:rPr>
              <a:t>Мальтоза +</a:t>
            </a:r>
            <a:r>
              <a:rPr lang="ru-RU" dirty="0" err="1">
                <a:solidFill>
                  <a:srgbClr val="262626"/>
                </a:solidFill>
                <a:latin typeface="Book Antiqua"/>
              </a:rPr>
              <a:t>вода=</a:t>
            </a:r>
            <a:r>
              <a:rPr lang="ru-RU" dirty="0">
                <a:solidFill>
                  <a:srgbClr val="262626"/>
                </a:solidFill>
                <a:latin typeface="Book Antiqua"/>
              </a:rPr>
              <a:t> </a:t>
            </a:r>
            <a:r>
              <a:rPr lang="ru-RU" dirty="0" err="1">
                <a:solidFill>
                  <a:srgbClr val="262626"/>
                </a:solidFill>
                <a:latin typeface="Book Antiqua"/>
              </a:rPr>
              <a:t>глюкоза+глюкоза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dirty="0">
                <a:solidFill>
                  <a:srgbClr val="262626"/>
                </a:solidFill>
                <a:latin typeface="Book Antiqua"/>
              </a:rPr>
              <a:t>Лактоза +вода = галактоза + </a:t>
            </a:r>
            <a:r>
              <a:rPr lang="ru-RU" dirty="0" smtClean="0">
                <a:solidFill>
                  <a:srgbClr val="262626"/>
                </a:solidFill>
                <a:latin typeface="Book Antiqua"/>
              </a:rPr>
              <a:t>глюкоза</a:t>
            </a:r>
          </a:p>
          <a:p>
            <a:pPr>
              <a:buSzPct val="45000"/>
              <a:buFont typeface="StarSymbol"/>
              <a:buChar char=""/>
            </a:pPr>
            <a:endParaRPr lang="ru-RU" sz="2400" dirty="0">
              <a:solidFill>
                <a:srgbClr val="262626"/>
              </a:solidFill>
              <a:latin typeface="Book Antiqua"/>
            </a:endParaRPr>
          </a:p>
          <a:p>
            <a:pPr algn="ctr">
              <a:buSzPct val="45000"/>
              <a:buFont typeface="StarSymbol"/>
              <a:buChar char=""/>
            </a:pPr>
            <a:r>
              <a:rPr lang="ru-RU" sz="2400" dirty="0" smtClean="0">
                <a:solidFill>
                  <a:srgbClr val="262626"/>
                </a:solidFill>
                <a:latin typeface="Book Antiqua"/>
              </a:rPr>
              <a:t>Изомеры сахарозы являются восстанавливающим</a:t>
            </a:r>
          </a:p>
          <a:p>
            <a:pPr algn="ctr">
              <a:buSzPct val="45000"/>
              <a:buFont typeface="StarSymbol"/>
              <a:buChar char=""/>
            </a:pPr>
            <a:r>
              <a:rPr lang="ru-RU" sz="2400" dirty="0" smtClean="0">
                <a:solidFill>
                  <a:srgbClr val="262626"/>
                </a:solidFill>
                <a:latin typeface="Book Antiqua"/>
              </a:rPr>
              <a:t> сахаром</a:t>
            </a:r>
            <a:endParaRPr/>
          </a:p>
          <a:p>
            <a:pPr algn="ctr">
              <a:buSzPct val="45000"/>
              <a:buFont typeface="StarSymbol"/>
              <a:buChar char=""/>
            </a:pPr>
            <a:endParaRPr/>
          </a:p>
          <a:p>
            <a:pPr algn="ctr">
              <a:buSzPct val="45000"/>
              <a:buFont typeface="StarSymbol"/>
              <a:buChar char=""/>
            </a:pPr>
            <a:r>
              <a:rPr lang="ru-RU" sz="2400" dirty="0">
                <a:solidFill>
                  <a:srgbClr val="262626"/>
                </a:solidFill>
                <a:latin typeface="Book Antiqua"/>
              </a:rPr>
              <a:t>Реакция гидролиза дисахаридов является </a:t>
            </a:r>
            <a:r>
              <a:rPr lang="ru-RU" sz="2400" dirty="0" smtClean="0">
                <a:solidFill>
                  <a:srgbClr val="262626"/>
                </a:solidFill>
                <a:latin typeface="Book Antiqua"/>
              </a:rPr>
              <a:t>обратной</a:t>
            </a:r>
          </a:p>
          <a:p>
            <a:pPr algn="ctr">
              <a:buSzPct val="45000"/>
            </a:pPr>
            <a:r>
              <a:rPr lang="ru-RU" sz="2400" dirty="0" smtClean="0">
                <a:solidFill>
                  <a:srgbClr val="262626"/>
                </a:solidFill>
                <a:latin typeface="Book Antiqua"/>
              </a:rPr>
              <a:t> 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процессу </a:t>
            </a:r>
            <a:r>
              <a:rPr lang="ru-RU" sz="2400" dirty="0" smtClean="0">
                <a:solidFill>
                  <a:srgbClr val="262626"/>
                </a:solidFill>
                <a:latin typeface="Book Antiqua"/>
              </a:rPr>
              <a:t>их 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образования из моносахаридов.</a:t>
            </a: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928934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45000"/>
              <a:buFont typeface="StarSymbol"/>
              <a:buChar char=""/>
            </a:pPr>
            <a:r>
              <a:rPr lang="ru-RU" sz="2400" dirty="0">
                <a:solidFill>
                  <a:srgbClr val="262626"/>
                </a:solidFill>
                <a:latin typeface="Book Antiqua"/>
              </a:rPr>
              <a:t>Лактоза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Line 5"/>
          <p:cNvSpPr/>
          <p:nvPr/>
        </p:nvSpPr>
        <p:spPr>
          <a:xfrm>
            <a:off x="4429122" y="2500306"/>
            <a:ext cx="45719" cy="428628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5" name="Рисунок 4" descr="13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589520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5400">
                <a:solidFill>
                  <a:srgbClr val="895D1D"/>
                </a:solidFill>
                <a:latin typeface="Book Antiqua"/>
              </a:rPr>
              <a:t>Применение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500034" y="1714488"/>
            <a:ext cx="3822776" cy="2040998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dirty="0"/>
              <a:t>Продукт </a:t>
            </a:r>
            <a:r>
              <a:rPr lang="ru-RU" dirty="0" smtClean="0"/>
              <a:t>питания</a:t>
            </a:r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dirty="0"/>
              <a:t>В кондитерской </a:t>
            </a:r>
            <a:r>
              <a:rPr lang="ru-RU" dirty="0" smtClean="0"/>
              <a:t>промышленности</a:t>
            </a:r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dirty="0"/>
              <a:t>Получение искусственного </a:t>
            </a:r>
            <a:r>
              <a:rPr lang="ru-RU" dirty="0" smtClean="0"/>
              <a:t>мёда</a:t>
            </a:r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dirty="0"/>
              <a:t>Химической </a:t>
            </a:r>
            <a:r>
              <a:rPr lang="ru-RU" dirty="0" smtClean="0"/>
              <a:t>промышленности</a:t>
            </a:r>
            <a:endParaRPr/>
          </a:p>
        </p:txBody>
      </p:sp>
      <p:pic>
        <p:nvPicPr>
          <p:cNvPr id="137" name="Рисунок 1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0000" y="2091240"/>
            <a:ext cx="4231800" cy="4388760"/>
          </a:xfrm>
          <a:prstGeom prst="rect">
            <a:avLst/>
          </a:prstGeom>
        </p:spPr>
      </p:pic>
      <p:pic>
        <p:nvPicPr>
          <p:cNvPr id="6" name="Рисунок 5" descr="21c9625f-1351553995-d_pi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4328727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eee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560840" cy="6525344"/>
          </a:xfrm>
          <a:prstGeom prst="rect">
            <a:avLst/>
          </a:prstGeom>
        </p:spPr>
      </p:pic>
      <p:sp>
        <p:nvSpPr>
          <p:cNvPr id="142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714348" y="1285860"/>
            <a:ext cx="7929618" cy="2643206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endParaRPr lang="ru-RU" sz="5400" dirty="0" smtClean="0">
              <a:solidFill>
                <a:srgbClr val="895D1D"/>
              </a:solidFill>
              <a:latin typeface="Book Antiqua"/>
            </a:endParaRPr>
          </a:p>
          <a:p>
            <a:pPr algn="ctr"/>
            <a:endParaRPr lang="ru-RU" sz="5400" dirty="0">
              <a:solidFill>
                <a:srgbClr val="895D1D"/>
              </a:solidFill>
              <a:latin typeface="Book Antiqua"/>
            </a:endParaRPr>
          </a:p>
          <a:p>
            <a:pPr algn="ctr"/>
            <a:endParaRPr lang="ru-RU" sz="5400" dirty="0" smtClean="0">
              <a:solidFill>
                <a:srgbClr val="895D1D"/>
              </a:solidFill>
              <a:latin typeface="Book Antiqua"/>
            </a:endParaRPr>
          </a:p>
          <a:p>
            <a:pPr algn="ctr"/>
            <a:endParaRPr lang="ru-RU" sz="5400" dirty="0" smtClean="0">
              <a:solidFill>
                <a:srgbClr val="895D1D"/>
              </a:solidFill>
              <a:latin typeface="Book Antiqua"/>
            </a:endParaRPr>
          </a:p>
          <a:p>
            <a:pPr algn="ctr"/>
            <a:endParaRPr lang="ru-RU" sz="5400" dirty="0">
              <a:solidFill>
                <a:srgbClr val="895D1D"/>
              </a:solidFill>
              <a:latin typeface="Book Antiqua"/>
            </a:endParaRPr>
          </a:p>
          <a:p>
            <a:pPr algn="ctr"/>
            <a:endParaRPr lang="ru-RU" sz="5400" dirty="0" smtClean="0">
              <a:solidFill>
                <a:srgbClr val="895D1D"/>
              </a:solidFill>
              <a:latin typeface="Book Antiqua"/>
            </a:endParaRPr>
          </a:p>
          <a:p>
            <a:pPr algn="ctr"/>
            <a:endParaRPr lang="ru-RU" sz="5400" dirty="0">
              <a:solidFill>
                <a:srgbClr val="895D1D"/>
              </a:solidFill>
              <a:latin typeface="Book Antiqua"/>
            </a:endParaRPr>
          </a:p>
          <a:p>
            <a:pPr algn="ctr"/>
            <a:endParaRPr lang="ru-RU" sz="5400" dirty="0" smtClean="0">
              <a:solidFill>
                <a:srgbClr val="895D1D"/>
              </a:solidFill>
              <a:latin typeface="Book Antiqua"/>
            </a:endParaRPr>
          </a:p>
          <a:p>
            <a:pPr algn="ctr"/>
            <a:r>
              <a:rPr lang="ru-RU" sz="5400" b="1" dirty="0" smtClean="0">
                <a:solidFill>
                  <a:srgbClr val="895D1D"/>
                </a:solidFill>
                <a:latin typeface="Book Antiqua"/>
              </a:rPr>
              <a:t>Спасибо </a:t>
            </a:r>
            <a:r>
              <a:rPr lang="ru-RU" sz="5400" b="1" dirty="0">
                <a:solidFill>
                  <a:srgbClr val="895D1D"/>
                </a:solidFill>
                <a:latin typeface="Book Antiqua"/>
              </a:rPr>
              <a:t>за внимание!</a:t>
            </a:r>
            <a:endParaRPr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28604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Book Antiqua"/>
              </a:rPr>
              <a:t>Основные выводы:</a:t>
            </a:r>
          </a:p>
          <a:p>
            <a:pPr algn="ctr"/>
            <a:r>
              <a:rPr lang="ru-RU" sz="2400" b="1" dirty="0" smtClean="0">
                <a:latin typeface="Book Antiqua"/>
              </a:rPr>
              <a:t>1.Дисахариды имеют состав С 12 Н 22 О 11 . Молекулы содержат два остатка моносахаридов, образующихся при их гидролизе</a:t>
            </a:r>
          </a:p>
          <a:p>
            <a:pPr algn="ctr"/>
            <a:r>
              <a:rPr lang="ru-RU" sz="2400" b="1" dirty="0" smtClean="0">
                <a:latin typeface="Book Antiqua"/>
              </a:rPr>
              <a:t>2.Сахароза-невосстанавливающий дисахарид, молекула которого образована глюкозой и фруктозой</a:t>
            </a:r>
            <a:r>
              <a:rPr lang="ru-RU" b="1" dirty="0" smtClean="0">
                <a:latin typeface="Book Antiqua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5400">
                <a:solidFill>
                  <a:srgbClr val="895D1D"/>
                </a:solidFill>
                <a:latin typeface="Book Antiqua"/>
              </a:rPr>
              <a:t>Дисахариды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714348" y="2143116"/>
            <a:ext cx="7940880" cy="1554752"/>
          </a:xfrm>
          <a:prstGeom prst="rect">
            <a:avLst/>
          </a:prstGeom>
        </p:spPr>
        <p:txBody>
          <a:bodyPr wrap="none" lIns="0" tIns="0" rIns="0" bIns="0"/>
          <a:lstStyle/>
          <a:p>
            <a:pPr lvl="1">
              <a:buSzPct val="45000"/>
              <a:buFont typeface="StarSymbol"/>
              <a:buChar char=""/>
            </a:pPr>
            <a:r>
              <a:rPr lang="ru-RU" dirty="0"/>
              <a:t>Это углеводы, которые при нагревании с водой в </a:t>
            </a:r>
            <a:r>
              <a:rPr lang="ru-RU" dirty="0" smtClean="0"/>
              <a:t>присутствии</a:t>
            </a:r>
          </a:p>
          <a:p>
            <a:pPr>
              <a:buSzPct val="45000"/>
              <a:buFont typeface="StarSymbol"/>
              <a:buChar char=""/>
            </a:pPr>
            <a:r>
              <a:rPr lang="ru-RU" dirty="0" smtClean="0"/>
              <a:t> </a:t>
            </a:r>
            <a:r>
              <a:rPr lang="ru-RU" dirty="0"/>
              <a:t>минеральных кислот или под влиянием ферментов </a:t>
            </a:r>
            <a:r>
              <a:rPr lang="ru-RU" dirty="0" smtClean="0"/>
              <a:t>подвергаются</a:t>
            </a:r>
          </a:p>
          <a:p>
            <a:pPr>
              <a:buSzPct val="45000"/>
              <a:buFont typeface="StarSymbol"/>
              <a:buChar char=""/>
            </a:pPr>
            <a:r>
              <a:rPr lang="ru-RU" dirty="0" smtClean="0"/>
              <a:t> </a:t>
            </a:r>
            <a:r>
              <a:rPr lang="ru-RU" dirty="0"/>
              <a:t>гидролизу, расщепляясь на две молекулы моносахаридов.</a:t>
            </a:r>
            <a:endParaRPr/>
          </a:p>
          <a:p>
            <a:pPr lvl="1" algn="ctr">
              <a:buSzPct val="45000"/>
              <a:buFont typeface="StarSymbol"/>
              <a:buChar char=""/>
            </a:pPr>
            <a:endParaRPr lang="ru-RU" i="1" dirty="0" smtClean="0"/>
          </a:p>
          <a:p>
            <a:pPr lvl="1" algn="ctr">
              <a:buSzPct val="45000"/>
              <a:buFont typeface="StarSymbol"/>
              <a:buChar char=""/>
            </a:pPr>
            <a:r>
              <a:rPr lang="ru-RU" i="1" dirty="0" smtClean="0"/>
              <a:t>Какие </a:t>
            </a:r>
            <a:r>
              <a:rPr lang="ru-RU" i="1" dirty="0"/>
              <a:t>моносахариды вы знаете? Какие у них формулы?</a:t>
            </a:r>
            <a:endParaRPr/>
          </a:p>
        </p:txBody>
      </p:sp>
      <p:sp>
        <p:nvSpPr>
          <p:cNvPr id="89" name="TextShape 3"/>
          <p:cNvSpPr txBox="1"/>
          <p:nvPr/>
        </p:nvSpPr>
        <p:spPr>
          <a:xfrm>
            <a:off x="571472" y="3857628"/>
            <a:ext cx="7944846" cy="2227274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dirty="0" smtClean="0"/>
              <a:t>Дисахариды: </a:t>
            </a:r>
          </a:p>
          <a:p>
            <a:pPr>
              <a:buSzPct val="45000"/>
              <a:buFont typeface="Wingdings" pitchFamily="2" charset="2"/>
              <a:buChar char="§"/>
            </a:pPr>
            <a:r>
              <a:rPr lang="ru-RU" dirty="0" smtClean="0"/>
              <a:t>Сахароза</a:t>
            </a:r>
          </a:p>
          <a:p>
            <a:pPr>
              <a:buSzPct val="45000"/>
              <a:buFont typeface="Wingdings" pitchFamily="2" charset="2"/>
              <a:buChar char="§"/>
            </a:pPr>
            <a:r>
              <a:rPr lang="ru-RU" dirty="0" smtClean="0"/>
              <a:t>Мальтоза</a:t>
            </a:r>
          </a:p>
          <a:p>
            <a:pPr>
              <a:buSzPct val="45000"/>
              <a:buFont typeface="Wingdings" pitchFamily="2" charset="2"/>
              <a:buChar char="§"/>
            </a:pPr>
            <a:r>
              <a:rPr lang="ru-RU" dirty="0" err="1" smtClean="0"/>
              <a:t>Целлобиоза</a:t>
            </a:r>
            <a:endParaRPr lang="ru-RU" dirty="0" smtClean="0"/>
          </a:p>
          <a:p>
            <a:pPr>
              <a:buSzPct val="45000"/>
              <a:buFont typeface="Wingdings" pitchFamily="2" charset="2"/>
              <a:buChar char="§"/>
            </a:pPr>
            <a:r>
              <a:rPr lang="ru-RU" dirty="0" smtClean="0"/>
              <a:t>Лактоза.</a:t>
            </a:r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dirty="0"/>
              <a:t>Наиболее распространенный в природе </a:t>
            </a:r>
            <a:r>
              <a:rPr lang="ru-RU" dirty="0" smtClean="0"/>
              <a:t>дисахаридов </a:t>
            </a:r>
            <a:r>
              <a:rPr lang="ru-RU" dirty="0"/>
              <a:t>(олигосахаридом) </a:t>
            </a:r>
            <a:endParaRPr lang="ru-RU" dirty="0" smtClean="0"/>
          </a:p>
          <a:p>
            <a:pPr>
              <a:buSzPct val="45000"/>
              <a:buFont typeface="StarSymbol"/>
              <a:buChar char=""/>
            </a:pPr>
            <a:r>
              <a:rPr lang="ru-RU" dirty="0" smtClean="0"/>
              <a:t>является </a:t>
            </a:r>
            <a:r>
              <a:rPr lang="ru-RU" dirty="0"/>
              <a:t>сахароза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5400">
                <a:solidFill>
                  <a:srgbClr val="895D1D"/>
                </a:solidFill>
                <a:latin typeface="Book Antiqua"/>
              </a:rPr>
              <a:t>В природе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720000" y="1980000"/>
            <a:ext cx="7740000" cy="18493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2400" dirty="0"/>
              <a:t>Дисахариды содержатся во многих растениях, </a:t>
            </a:r>
            <a:r>
              <a:rPr lang="ru-RU" sz="2400" dirty="0" smtClean="0"/>
              <a:t>плодах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 овощах: в соке березы, клена, в моркови, дыне,  </a:t>
            </a:r>
            <a:endParaRPr lang="ru-RU" sz="2400" dirty="0" smtClean="0"/>
          </a:p>
          <a:p>
            <a:r>
              <a:rPr lang="ru-RU" sz="2400" dirty="0" smtClean="0"/>
              <a:t>сахарной </a:t>
            </a:r>
            <a:r>
              <a:rPr lang="ru-RU" sz="2400" dirty="0"/>
              <a:t>свекле, сахарном тростнике, </a:t>
            </a:r>
            <a:r>
              <a:rPr lang="ru-RU" sz="2400" dirty="0" smtClean="0"/>
              <a:t>мёде</a:t>
            </a:r>
            <a:r>
              <a:rPr lang="ru-RU" sz="2400" dirty="0"/>
              <a:t>.</a:t>
            </a:r>
            <a:endParaRPr/>
          </a:p>
        </p:txBody>
      </p:sp>
      <p:pic>
        <p:nvPicPr>
          <p:cNvPr id="6" name="Рисунок 5" descr="а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717032"/>
            <a:ext cx="3600400" cy="2472275"/>
          </a:xfrm>
          <a:prstGeom prst="rect">
            <a:avLst/>
          </a:prstGeom>
        </p:spPr>
      </p:pic>
      <p:pic>
        <p:nvPicPr>
          <p:cNvPr id="8" name="Рисунок 7" descr="b_140920120vRNUDpzhIM_Jn2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345638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 sz="5400">
                <a:solidFill>
                  <a:srgbClr val="895D1D"/>
                </a:solidFill>
                <a:latin typeface="Book Antiqua"/>
              </a:rPr>
              <a:t>В быту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570240" y="1993680"/>
            <a:ext cx="3690360" cy="216000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Сахарозой в быту ещё 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называют свекольный сахар,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тростниковый сахар.</a:t>
            </a:r>
            <a:endParaRPr/>
          </a:p>
        </p:txBody>
      </p:sp>
      <p:sp>
        <p:nvSpPr>
          <p:cNvPr id="96" name="TextShape 3"/>
          <p:cNvSpPr txBox="1"/>
          <p:nvPr/>
        </p:nvSpPr>
        <p:spPr>
          <a:xfrm>
            <a:off x="4143372" y="4680000"/>
            <a:ext cx="5000628" cy="18000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dirty="0"/>
              <a:t>При застывании расплавленной сахарозы </a:t>
            </a:r>
            <a:endParaRPr lang="ru-RU" dirty="0" smtClean="0"/>
          </a:p>
          <a:p>
            <a:pPr>
              <a:buSzPct val="45000"/>
              <a:buFont typeface="StarSymbol"/>
              <a:buChar char=""/>
            </a:pPr>
            <a:r>
              <a:rPr lang="ru-RU" dirty="0" smtClean="0"/>
              <a:t>образуется </a:t>
            </a:r>
            <a:r>
              <a:rPr lang="ru-RU" dirty="0"/>
              <a:t>аморфная масса — карамель</a:t>
            </a:r>
            <a:r>
              <a:rPr lang="ru-RU" dirty="0" smtClean="0"/>
              <a:t>.</a:t>
            </a:r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i="1" dirty="0"/>
              <a:t>Возможно ли приготовление карамели дома?</a:t>
            </a:r>
            <a:endParaRPr/>
          </a:p>
        </p:txBody>
      </p:sp>
      <p:pic>
        <p:nvPicPr>
          <p:cNvPr id="7" name="Рисунок 6" descr="49b9fe16fc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3779912" cy="2584086"/>
          </a:xfrm>
          <a:prstGeom prst="rect">
            <a:avLst/>
          </a:prstGeom>
        </p:spPr>
      </p:pic>
      <p:pic>
        <p:nvPicPr>
          <p:cNvPr id="8" name="Рисунок 7" descr="141844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20688"/>
            <a:ext cx="4091947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785786" y="2071678"/>
            <a:ext cx="7740000" cy="2520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buSzPct val="45000"/>
              <a:buFont typeface="StarSymbol"/>
              <a:buChar char=""/>
            </a:pPr>
            <a:r>
              <a:rPr lang="ru-RU" sz="2400" dirty="0">
                <a:solidFill>
                  <a:srgbClr val="262626"/>
                </a:solidFill>
                <a:latin typeface="Times new roman"/>
              </a:rPr>
              <a:t>Сахароза – дисахарид – формула С</a:t>
            </a:r>
            <a:r>
              <a:rPr lang="ru-RU" sz="1300" dirty="0">
                <a:solidFill>
                  <a:srgbClr val="262626"/>
                </a:solidFill>
                <a:latin typeface="Times new roman"/>
              </a:rPr>
              <a:t>12</a:t>
            </a:r>
            <a:r>
              <a:rPr lang="ru-RU" sz="2400" dirty="0">
                <a:solidFill>
                  <a:srgbClr val="262626"/>
                </a:solidFill>
                <a:latin typeface="Times new roman"/>
              </a:rPr>
              <a:t>Н</a:t>
            </a:r>
            <a:r>
              <a:rPr lang="ru-RU" sz="1200" dirty="0">
                <a:solidFill>
                  <a:srgbClr val="262626"/>
                </a:solidFill>
                <a:latin typeface="Times new roman"/>
              </a:rPr>
              <a:t>22</a:t>
            </a:r>
            <a:r>
              <a:rPr lang="ru-RU" sz="2400" dirty="0">
                <a:solidFill>
                  <a:srgbClr val="262626"/>
                </a:solidFill>
                <a:latin typeface="Times new roman"/>
              </a:rPr>
              <a:t>О</a:t>
            </a:r>
            <a:r>
              <a:rPr lang="ru-RU" sz="1200" dirty="0">
                <a:solidFill>
                  <a:srgbClr val="262626"/>
                </a:solidFill>
                <a:latin typeface="Times new roman"/>
              </a:rPr>
              <a:t>11</a:t>
            </a:r>
            <a:r>
              <a:rPr lang="ru-RU" sz="2400" dirty="0">
                <a:solidFill>
                  <a:srgbClr val="262626"/>
                </a:solidFill>
                <a:latin typeface="Times new roman"/>
              </a:rPr>
              <a:t> состоит из двух </a:t>
            </a:r>
            <a:r>
              <a:rPr lang="ru-RU" sz="2400" u="sng" dirty="0">
                <a:solidFill>
                  <a:srgbClr val="262626"/>
                </a:solidFill>
                <a:latin typeface="Times new roman"/>
              </a:rPr>
              <a:t>моносахаридов — </a:t>
            </a:r>
            <a:r>
              <a:rPr lang="ru-RU" sz="2400" u="sng" dirty="0" err="1">
                <a:solidFill>
                  <a:srgbClr val="262626"/>
                </a:solidFill>
                <a:latin typeface="Times new roman"/>
              </a:rPr>
              <a:t>α-глюкозы </a:t>
            </a:r>
            <a:r>
              <a:rPr lang="ru-RU" sz="2400" u="sng" dirty="0">
                <a:solidFill>
                  <a:srgbClr val="262626"/>
                </a:solidFill>
                <a:latin typeface="Times new roman"/>
              </a:rPr>
              <a:t>и </a:t>
            </a:r>
            <a:r>
              <a:rPr lang="ru-RU" sz="2400" u="sng" dirty="0" err="1">
                <a:solidFill>
                  <a:srgbClr val="262626"/>
                </a:solidFill>
                <a:latin typeface="Times new roman"/>
              </a:rPr>
              <a:t>β-фруктозы</a:t>
            </a:r>
            <a:r>
              <a:rPr lang="ru-RU" sz="2400" dirty="0">
                <a:solidFill>
                  <a:srgbClr val="262626"/>
                </a:solidFill>
                <a:latin typeface="Times new roman"/>
              </a:rPr>
              <a:t>, соединенных друг с другом за счет взаимодействия </a:t>
            </a:r>
            <a:r>
              <a:rPr lang="ru-RU" sz="2400" dirty="0" err="1">
                <a:solidFill>
                  <a:srgbClr val="262626"/>
                </a:solidFill>
                <a:latin typeface="Times new roman"/>
              </a:rPr>
              <a:t>полуацетальных</a:t>
            </a:r>
            <a:r>
              <a:rPr lang="ru-RU" sz="2400" dirty="0">
                <a:solidFill>
                  <a:srgbClr val="262626"/>
                </a:solidFill>
                <a:latin typeface="Times new roman"/>
              </a:rPr>
              <a:t> гидроксилов — </a:t>
            </a:r>
            <a:r>
              <a:rPr lang="ru-RU" sz="2400" u="sng" dirty="0" err="1">
                <a:solidFill>
                  <a:srgbClr val="262626"/>
                </a:solidFill>
                <a:latin typeface="Times new roman"/>
              </a:rPr>
              <a:t>гликозидной</a:t>
            </a:r>
            <a:r>
              <a:rPr lang="ru-RU" sz="2400" u="sng" dirty="0">
                <a:solidFill>
                  <a:srgbClr val="262626"/>
                </a:solidFill>
                <a:latin typeface="Times new roman"/>
              </a:rPr>
              <a:t> связью</a:t>
            </a:r>
            <a:r>
              <a:rPr lang="ru-RU" sz="2400" u="sng" dirty="0" smtClean="0">
                <a:solidFill>
                  <a:srgbClr val="262626"/>
                </a:solidFill>
                <a:latin typeface="Times new roman"/>
              </a:rPr>
              <a:t>.</a:t>
            </a:r>
          </a:p>
          <a:p>
            <a:pPr algn="just"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 Также сахарозу называют – альфа – D – 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глюкопиранозил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– бета – D –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фруктофуранозид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5400" b="1">
                <a:solidFill>
                  <a:srgbClr val="895D1D"/>
                </a:solidFill>
                <a:latin typeface="Book Antiqua"/>
              </a:rPr>
              <a:t>Строение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42910" y="5389330"/>
            <a:ext cx="7925040" cy="5400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i="1" dirty="0"/>
              <a:t>Сколько в молекуле сахарозы гидроксильных и альдегидных групп ?</a:t>
            </a:r>
            <a:endParaRPr/>
          </a:p>
        </p:txBody>
      </p:sp>
      <p:pic>
        <p:nvPicPr>
          <p:cNvPr id="15362" name="Picture 2" descr="http://school-collection.edu.ru/catalog/res/d778f82d-8cff-11db-b606-0800200c9a66/view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5929354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10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23640" y="2133000"/>
            <a:ext cx="8568720" cy="46080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400" u="sng" dirty="0">
                <a:solidFill>
                  <a:srgbClr val="262626"/>
                </a:solidFill>
                <a:latin typeface="Book Antiqua"/>
              </a:rPr>
              <a:t>Дисахариды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— бесцветные кристаллические вещества, хорошо растворимые в воде (</a:t>
            </a:r>
            <a:r>
              <a:rPr lang="ru-RU" sz="2400" dirty="0" err="1">
                <a:solidFill>
                  <a:srgbClr val="262626"/>
                </a:solidFill>
                <a:latin typeface="Book Antiqua"/>
              </a:rPr>
              <a:t>искл.составляет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лактоза) </a:t>
            </a:r>
            <a:endParaRPr/>
          </a:p>
          <a:p>
            <a:r>
              <a:rPr lang="ru-RU" sz="2400" u="sng" dirty="0">
                <a:solidFill>
                  <a:srgbClr val="262626"/>
                </a:solidFill>
                <a:latin typeface="Book Antiqua"/>
              </a:rPr>
              <a:t>Сахароза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: бесцветные моноклинные кристаллы, сладкие на вкус, </a:t>
            </a:r>
            <a:r>
              <a:rPr lang="ru-RU" sz="2400" dirty="0" err="1">
                <a:solidFill>
                  <a:srgbClr val="262626"/>
                </a:solidFill>
                <a:latin typeface="Book Antiqua"/>
              </a:rPr>
              <a:t>t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</a:t>
            </a:r>
            <a:r>
              <a:rPr lang="ru-RU" sz="1500" dirty="0" err="1">
                <a:solidFill>
                  <a:srgbClr val="262626"/>
                </a:solidFill>
                <a:latin typeface="Book Antiqua"/>
              </a:rPr>
              <a:t>пл</a:t>
            </a:r>
            <a:r>
              <a:rPr lang="ru-RU" sz="1500" dirty="0">
                <a:solidFill>
                  <a:srgbClr val="262626"/>
                </a:solidFill>
                <a:latin typeface="Book Antiqua"/>
              </a:rPr>
              <a:t> 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=</a:t>
            </a:r>
            <a:r>
              <a:rPr lang="ru-RU" sz="2400" dirty="0" smtClean="0">
                <a:solidFill>
                  <a:srgbClr val="262626"/>
                </a:solidFill>
                <a:latin typeface="Book Antiqua"/>
              </a:rPr>
              <a:t>184-185°C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, растворимость (1 грамм на 100 грамм): в воде 179 (0°C) и 487 (100°C), в этаноле 0,9 (20°C). </a:t>
            </a:r>
            <a:r>
              <a:rPr lang="ru-RU" sz="2400" dirty="0" err="1">
                <a:solidFill>
                  <a:srgbClr val="262626"/>
                </a:solidFill>
                <a:latin typeface="Book Antiqua"/>
              </a:rPr>
              <a:t>Малорастворима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в метаноле. Не растворима в </a:t>
            </a:r>
            <a:r>
              <a:rPr lang="ru-RU" sz="2400" dirty="0" err="1">
                <a:solidFill>
                  <a:srgbClr val="262626"/>
                </a:solidFill>
                <a:latin typeface="Book Antiqua"/>
              </a:rPr>
              <a:t>диэтиловом</a:t>
            </a:r>
            <a:r>
              <a:rPr lang="ru-RU" sz="2400" dirty="0">
                <a:solidFill>
                  <a:srgbClr val="262626"/>
                </a:solidFill>
                <a:latin typeface="Book Antiqua"/>
              </a:rPr>
              <a:t> эфире. Плотность 1,5879 г/см3 (15°C).  При охлаждении жидким воздухом, после освещения ярким светом кристаллы сахарозы фосфоресцируют.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ru-RU" i="1" dirty="0">
                <a:solidFill>
                  <a:srgbClr val="262626"/>
                </a:solidFill>
                <a:latin typeface="Book Antiqua"/>
              </a:rPr>
              <a:t>Сколько приблизительно сахара необходимо для приготовления варенья ? 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5400">
                <a:solidFill>
                  <a:srgbClr val="895D1D"/>
                </a:solidFill>
                <a:latin typeface="Book Antiqua"/>
              </a:rPr>
              <a:t>Физические свойства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5" name="Рисунок 4" descr="49175660318c324c3139b0f3f6afce02ba3c5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7051"/>
            <a:ext cx="8136904" cy="645527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561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Гость</cp:lastModifiedBy>
  <cp:revision>14</cp:revision>
  <dcterms:modified xsi:type="dcterms:W3CDTF">2014-03-17T15:24:15Z</dcterms:modified>
</cp:coreProperties>
</file>