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2" r:id="rId16"/>
    <p:sldId id="263" r:id="rId17"/>
    <p:sldId id="264" r:id="rId18"/>
    <p:sldId id="265" r:id="rId19"/>
    <p:sldId id="266" r:id="rId20"/>
    <p:sldId id="267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CC60E0-20C1-43AF-BE86-2F8B3B96BAEC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BE72EE8-B799-424F-AA2D-767A64046C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images.yandex.ru/familysearch?text=%D0%BA%D0%B0%D1%80%D1%82%D0%B8%D0%BD%D0%BA%D0%B8%20%D0%B2%D0%BE%D0%B7%D0%B4%D1%83%D1%88%D0%BD%D1%8B%D0%B9%20%D1%88%D0%B0%D1%80%20%D0%BD%D0%B0%20%D0%B1%D0%B5%D0%BB%D0%BE%D0%BC%20%D1%84%D0%BE%D0%BD%D0%B5&amp;fp=0&amp;img_url=http://www.bawi.ru/images/sharik_krasni7677.png&amp;pos=3&amp;uinfo=ww-1007-wh-674-fw-782-fh-468-pd-1&amp;rpt=simag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images.yandex.ru/familysearch?text=%D0%BA%D0%B0%D1%80%D1%82%D0%B8%D0%BD%D0%BA%D0%B8%20%D1%80%D1%8B%D0%B1%D0%B0%20%D0%BD%D0%B0%20%D0%B1%D0%B5%D0%BB%D0%BE%D0%BC%20%D1%84%D0%BE%D0%BD%D0%B5&amp;fp=0&amp;img_url=http://malexeum.com/wordpress/wp-content/uploads/2013/07/DSC5659-600x370.jpg&amp;pos=9&amp;uinfo=ww-1007-wh-674-fw-782-fh-468-pd-1&amp;rpt=simag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images.yandex.ru/familysearch?text=%D0%BA%D0%B0%D1%80%D1%82%D0%B8%D0%BD%D0%BA%D0%B8%20%D1%80%D0%BE%D1%82%20%D0%BD%D0%B0%20%D0%B1%D0%B5%D0%BB%D0%BE%D0%BC%20%D1%84%D0%BE%D0%BD%D0%B5&amp;fp=0&amp;img_url=http://www.sxc.hu/assets/14/134514/lips-776619-s.jpg&amp;pos=24&amp;uinfo=ww-1007-wh-674-fw-782-fh-468-pd-1&amp;rpt=simag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images.yandex.ru/familysearch?text=%D0%BA%D0%B0%D1%80%D1%82%D0%B8%D0%BD%D0%BA%D0%B8%20%D1%80%D0%BE%D0%B7%D0%B0%20%D0%BD%D0%B0%20%D0%B1%D0%B5%D0%BB%D0%BE%D0%BC%20%D1%84%D0%BE%D0%BD%D0%B5&amp;fp=0&amp;img_url=http://wallpaper.zoda.ru/bd/2006/08/23/61af02a9427003c61827317d4ef1b004.jpg&amp;pos=0&amp;uinfo=ww-1007-wh-674-fw-782-fh-468-pd-1&amp;rpt=simag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images.yandex.ru/familysearch?text=%D0%BA%D0%B0%D1%80%D1%82%D0%B8%D0%BD%D0%BA%D0%B8%20%D1%80%D0%B0%D0%BA%20%D0%BD%D0%B0%20%D0%B1%D0%B5%D0%BB%D0%BE%D0%BC%20%D1%84%D0%BE%D0%BD%D0%B5&amp;fp=0&amp;img_url=http://storage.pressfoto.ru/2011.11/8876403019368914703dbdf55e1dfaa0b1dbb1345c8_b.jpg&amp;pos=6&amp;uinfo=ww-1007-wh-674-fw-782-fh-468-pd-1&amp;rpt=sim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familysearch?text=%D0%BA%D0%B0%D1%80%D1%82%D0%B8%D0%BD%D0%BA%D0%B8%20%D1%80%D1%8B%D1%87%D0%B0%D1%89%D0%B5%D0%B3%D0%BE%20%D1%82%D0%B8%D0%B3%D1%80%D0%B0%20%D0%BD%D0%B0%20%D0%B1%D0%B5%D0%BB%D0%BE%D0%BC%20%D1%84%D0%BE%D0%BD%D0%B5&amp;fp=0&amp;img_url=http://storage.pressfoto.ru/2011.11/89148211420a93d44f3d441c46da0c6b48b2f5355b4_b.jpg&amp;pos=3&amp;uinfo=ww-1007-wh-674-fw-782-fh-468-pd-1&amp;rpt=simag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familysearch?text=%D0%BA%D0%B0%D1%80%D1%82%D0%B8%D0%BD%D0%BA%D0%B8%20%D0%BB%D0%B5%D0%B6%D0%B0%D1%89%D0%B5%D0%B9%20%D0%BA%D0%BE%D1%88%D0%BA%D0%B8%20%D0%BD%D0%B0%20%D0%B1%D0%B5%D0%BB%D0%BE%D0%BC%20%D1%84%D0%BE%D0%BD%D0%B5&amp;fp=0&amp;img_url=http://www.warrenphotographic.co.uk/photography/bigs/16622-Tabby-cat-lying-down-white-background.jpg&amp;pos=20&amp;uinfo=ww-1007-wh-674-fw-782-fh-468-pd-1&amp;rpt=sim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familysearch?text=%D0%BA%D0%B0%D1%80%D1%82%D0%B8%D0%BD%D0%BA%D0%B8%20%D0%BF%D1%82%D0%B5%D0%BD%D1%86%D0%B0%20%D0%B2%D0%BE%D1%80%D0%BE%D0%BD%D1%8B%20%20%D0%B2%20%D0%B3%D0%BD%D0%B5%D0%B7%D0%B4%D0%B5%20%D0%BD%D0%B0%20%D0%B1%D0%B5%D0%BB%D0%BE%D0%BC%20%D1%84%D0%BE%D0%BD%D0%B5&amp;fp=0&amp;img_url=http://prv0.lori-images.net/ptenets-vorony-v-gnezde-0000411804-preview.jpg&amp;pos=26&amp;uinfo=ww-1007-wh-674-fw-782-fh-468-pd-1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familysearch?text=%D0%BA%D0%B0%D1%80%D1%82%D0%B8%D0%BD%D0%BA%D0%B8%20%D0%B0%D1%80%D0%B1%D1%83%D0%B7%20%D0%BD%D0%B0%20%D0%B1%D0%B5%D0%BB%D0%BE%D0%BC%20%D1%84%D0%BE%D0%BD%D0%B5&amp;fp=0&amp;img_url=http://storage.pressfoto.ru/2010.08/2307213420b370840d9d32338a45daac99d51c474b_b.jpg&amp;pos=15&amp;uinfo=ww-1007-wh-674-fw-782-fh-468-pd-1&amp;rpt=simage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images.yandex.ru/familysearch?text=%D0%BA%D0%B0%D1%80%D1%82%D0%B8%D0%BD%D0%BA%D0%B8%20%D0%B3%D1%80%D1%83%D1%88%D0%B0%20%D0%BD%D0%B0%20%D0%B1%D0%B5%D0%BB%D0%BE%D0%BC%20%D1%84%D0%BE%D0%BD%D0%B5&amp;fp=0&amp;img_url=http://us.cdn2.123rf.com/168nwm/klenova/klenova0710/klenova071000001/1897528-green-pear-on-a-white-background.jpg&amp;pos=8&amp;uinfo=ww-1007-wh-674-fw-782-fh-468-pd-1&amp;rpt=simage" TargetMode="External"/><Relationship Id="rId2" Type="http://schemas.openxmlformats.org/officeDocument/2006/relationships/hyperlink" Target="http://images.yandex.ru/familysearch?text=%D0%BA%D0%B0%D1%80%D1%82%D0%B8%D0%BD%D0%BA%D0%B8%20%D1%80%D0%BE%D0%BC%D0%B0%D1%88%D0%BA%D0%B0%20%D0%BD%D0%B0%20%D0%B1%D0%B5%D0%BB%D0%BE%D0%BC%20%D1%84%D0%BE%D0%BD%D0%B5&amp;fp=0&amp;img_url=http://e.eka-mama.ru/upload/forum/upload/06e/06e3f0fb8b8d17adfd389c88ed07e759&amp;pos=4&amp;uinfo=ww-1007-wh-674-fw-782-fh-468-pd-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familysearch?text=%D0%BA%D0%B0%D1%80%D1%82%D0%B8%D0%BD%D0%BA%D0%B8%20%D1%80%D0%B0%D0%BA%20%D0%BD%D0%B0%20%D0%B1%D0%B5%D0%BB%D0%BE%D0%BC%20%D1%84%D0%BE%D0%BD%D0%B5&amp;fp=0&amp;img_url=http://storage.pressfoto.ru/2011.11/878391228871db298aad9099f0e3cf05832c139734_b.jpg&amp;pos=8&amp;uinfo=ww-1007-wh-674-fw-782-fh-468-pd-1&amp;rpt=simage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images.yandex.ru/familysearch?text=%D0%BA%D0%B0%D1%80%D1%82%D0%B8%D0%BD%D0%BA%D0%B8%20%D0%BC%D1%83%D1%85%D0%BE%D0%BC%D0%BE%D1%80%20%D0%BD%D0%B0%20%D0%B1%D0%B5%D0%BB%D0%BE%D0%BC%20%D1%84%D0%BE%D0%BD%D0%B5&amp;fp=0&amp;img_url=http://hotwalls.ru/wallpapers/skazochnyy_muhomor-1920x1200.jpg&amp;pos=12&amp;uinfo=ww-1007-wh-674-fw-782-fh-468-pd-1&amp;rpt=simage" TargetMode="External"/><Relationship Id="rId4" Type="http://schemas.openxmlformats.org/officeDocument/2006/relationships/hyperlink" Target="http://images.yandex.ru/familysearch?text=%D0%BA%D0%B0%D1%80%D1%82%D0%B8%D0%BD%D0%BA%D0%B8%20%D1%80%D0%BE%D0%B7%D0%B0%20%D0%BD%D0%B0%20%D0%B1%D0%B5%D0%BB%D0%BE%D0%BC%20%D1%84%D0%BE%D0%BD%D0%B5&amp;fp=0&amp;img_url=http://aromo.ru/upload/medialibrary/edd/edd6b80cb39b78c55376835c81cc365f.jpg&amp;pos=7&amp;uinfo=ww-1007-wh-674-fw-782-fh-468-pd-1&amp;rpt=simage" TargetMode="Externa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familysearch?text=%D0%BA%D0%B0%D1%80%D1%82%D0%B8%D0%BD%D0%BA%D0%B8%20%D0%BC%D0%BE%D1%80%D0%BE%D0%B6%D0%B5%D0%BD%D0%BE%D0%B5%20%D0%BD%D0%B0%20%D0%B1%D0%B5%D0%BB%D0%BE%D0%BC%20%D1%84%D0%BE%D0%BD%D0%B5&amp;fp=0&amp;img_url=http://www.hqoboi.com/img/food/ice-cream-005.jpg&amp;pos=16&amp;uinfo=ww-1007-wh-674-fw-782-fh-468-pd-1&amp;rpt=simage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yandex.ru/familysearch?text=%D0%BA%D0%B0%D1%80%D1%82%D0%B8%D0%BD%D0%BA%D0%B8%20%D0%B3%D1%80%D0%B0%D0%BD%D0%B0%D1%82%20%D0%BD%D0%B0%20%D0%B1%D0%B5%D0%BB%D0%BE%D0%BC%20%D1%84%D0%BE%D0%BD%D0%B5&amp;fp=0&amp;img_url=http://www.nastol.com.ua/pic/201303/1366x768/nastol.com.ua-42494.jpg&amp;pos=3&amp;uinfo=ww-1007-wh-674-fw-782-fh-468-pd-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familysearch?p=2&amp;text=%D0%BA%D0%B0%D1%80%D1%82%D0%B8%D0%BD%D0%BA%D0%B8%20%D0%BF%D0%BE%D0%BC%D0%B8%D0%B4%D0%BE%D1%80%20%D0%BD%D0%B0%20%D0%B1%D0%B5%D0%BB%D0%BE%D0%BC%20%D1%84%D0%BE%D0%BD%D0%B5&amp;fp=2&amp;img_url=http://i.istockimg.com/file_thumbview_approve/4067734/1/stock-photo-4067734-fresh-tomato-isolated-on-white-background.jpg&amp;pos=83&amp;uinfo=ww-1007-wh-674-fw-782-fh-468-pd-1&amp;rpt=simage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familysearch?text=%D0%BA%D0%B0%D1%80%D1%82%D0%B8%D0%BD%D0%BA%D0%B8%20%D1%81%D1%8B%D1%80%20%D0%BD%D0%B0%20%D0%B1%D0%B5%D0%BB%D0%BE%D0%BC%20%D1%84%D0%BE%D0%BD%D0%B5&amp;fp=0&amp;img_url=http://microstocker.com.ua/upload/image/fotos/big/4ceb1f8e26920fe052161b49c970525e.jpg&amp;pos=11&amp;uinfo=ww-1007-wh-674-fw-782-fh-468-pd-1&amp;rpt=simage" TargetMode="External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Открытое занятие</a:t>
            </a:r>
            <a:br>
              <a:rPr lang="ru-RU" dirty="0" smtClean="0">
                <a:latin typeface="Arial Black" panose="020B0A04020102020204" pitchFamily="34" charset="0"/>
              </a:rPr>
            </a:br>
            <a:r>
              <a:rPr lang="ru-RU" dirty="0" smtClean="0">
                <a:latin typeface="Arial Black" panose="020B0A04020102020204" pitchFamily="34" charset="0"/>
              </a:rPr>
              <a:t>на тему:</a:t>
            </a:r>
            <a:br>
              <a:rPr lang="ru-RU" dirty="0" smtClean="0">
                <a:latin typeface="Arial Black" panose="020B0A04020102020204" pitchFamily="34" charset="0"/>
              </a:rPr>
            </a:br>
            <a:r>
              <a:rPr lang="ru-RU" dirty="0" smtClean="0">
                <a:latin typeface="Arial Black" panose="020B0A04020102020204" pitchFamily="34" charset="0"/>
              </a:rPr>
              <a:t>«Активизация звука Р»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6400800" cy="1473200"/>
          </a:xfrm>
        </p:spPr>
        <p:txBody>
          <a:bodyPr/>
          <a:lstStyle/>
          <a:p>
            <a:pPr algn="l"/>
            <a:r>
              <a:rPr lang="ru-RU" dirty="0" smtClean="0"/>
              <a:t>                                             </a:t>
            </a:r>
            <a:r>
              <a:rPr lang="ru-RU" b="1" dirty="0" smtClean="0"/>
              <a:t>Подготовила:</a:t>
            </a:r>
          </a:p>
          <a:p>
            <a:pPr algn="l"/>
            <a:r>
              <a:rPr lang="ru-RU" b="1" dirty="0" smtClean="0"/>
              <a:t>                                             учитель-логопед МБОУСОШ №20</a:t>
            </a:r>
          </a:p>
          <a:p>
            <a:pPr algn="l"/>
            <a:r>
              <a:rPr lang="ru-RU" b="1" dirty="0" smtClean="0"/>
              <a:t>                                             Погорелова Л.Ю.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555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/>
              <a:t>Прочитай слова, где останавливается машина.</a:t>
            </a:r>
            <a:endParaRPr lang="ru-RU" b="1" dirty="0"/>
          </a:p>
        </p:txBody>
      </p:sp>
      <p:pic>
        <p:nvPicPr>
          <p:cNvPr id="4" name="Picture 4" descr="машинк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0" b="25644"/>
          <a:stretch>
            <a:fillRect/>
          </a:stretch>
        </p:blipFill>
        <p:spPr>
          <a:xfrm>
            <a:off x="0" y="2349500"/>
            <a:ext cx="1512888" cy="8397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1258888" y="3213100"/>
            <a:ext cx="1368425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flipV="1">
            <a:off x="2843213" y="2205038"/>
            <a:ext cx="936625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3995738" y="2205038"/>
            <a:ext cx="792162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 flipV="1">
            <a:off x="4859338" y="2636838"/>
            <a:ext cx="720725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5724525" y="2708275"/>
            <a:ext cx="64770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 flipV="1">
            <a:off x="6516688" y="2205038"/>
            <a:ext cx="576262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7235825" y="2205038"/>
            <a:ext cx="936625" cy="3744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2411413" y="5661025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1800" b="1" dirty="0"/>
              <a:t>УРА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563938" y="1700213"/>
            <a:ext cx="620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1800" b="1" dirty="0"/>
              <a:t>ТУР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4427538" y="594995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1800" b="1" dirty="0"/>
              <a:t>РОТ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5219700" y="2060575"/>
            <a:ext cx="89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1800" b="1" dirty="0"/>
              <a:t>РЫБА</a:t>
            </a: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6280150" y="5392738"/>
            <a:ext cx="784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1800" b="1"/>
              <a:t>РУКА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6732588" y="1700213"/>
            <a:ext cx="839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 sz="1800" b="1" dirty="0"/>
              <a:t>КРОТ</a:t>
            </a: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7667625" y="609282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1800" b="1" dirty="0"/>
              <a:t>КОМАР</a:t>
            </a:r>
          </a:p>
        </p:txBody>
      </p:sp>
    </p:spTree>
    <p:extLst>
      <p:ext uri="{BB962C8B-B14F-4D97-AF65-F5344CB8AC3E}">
        <p14:creationId xmlns:p14="http://schemas.microsoft.com/office/powerpoint/2010/main" val="33418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17391E-6 L 0.17327 0.31452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67 0.34806 L 0.32292 -0.05065 " pathEditMode="relative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92 -0.05064 L 0.40955 0.44242 " pathEditMode="relative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878 0.43201 L 0.5276 -0.01919 " pathEditMode="relative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76 -0.0192 L 0.59844 0.33765 " pathEditMode="relative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844 0.33765 L 0.66944 -0.0506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19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945 -0.05065 L 0.7875 0.44241 " pathEditMode="relative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endParaRPr lang="ru-RU" altLang="ru-RU" dirty="0"/>
          </a:p>
          <a:p>
            <a:pPr marL="0" indent="0">
              <a:buNone/>
            </a:pPr>
            <a:endParaRPr lang="ru-RU" altLang="ru-RU" b="1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altLang="ru-RU" b="1" dirty="0" err="1" smtClean="0">
                <a:latin typeface="Arial Black" panose="020B0A04020102020204" pitchFamily="34" charset="0"/>
              </a:rPr>
              <a:t>Ры-ры-ры</a:t>
            </a:r>
            <a:r>
              <a:rPr lang="ru-RU" altLang="ru-RU" b="1" dirty="0" smtClean="0">
                <a:latin typeface="Arial Black" panose="020B0A04020102020204" pitchFamily="34" charset="0"/>
              </a:rPr>
              <a:t> </a:t>
            </a:r>
            <a:r>
              <a:rPr lang="ru-RU" altLang="ru-RU" b="1" dirty="0">
                <a:latin typeface="Arial Black" panose="020B0A04020102020204" pitchFamily="34" charset="0"/>
              </a:rPr>
              <a:t>– летят </a:t>
            </a:r>
            <a:r>
              <a:rPr lang="ru-RU" altLang="ru-RU" b="1" dirty="0" smtClean="0">
                <a:latin typeface="Arial Black" panose="020B0A04020102020204" pitchFamily="34" charset="0"/>
              </a:rPr>
              <a:t>комары</a:t>
            </a:r>
          </a:p>
          <a:p>
            <a:pPr marL="0" indent="0">
              <a:buNone/>
            </a:pPr>
            <a:endParaRPr lang="ru-RU" altLang="ru-RU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altLang="ru-RU" sz="2400" dirty="0">
                <a:latin typeface="Arial Black" panose="020B0A04020102020204" pitchFamily="34" charset="0"/>
              </a:rPr>
              <a:t>Ра-</a:t>
            </a:r>
            <a:r>
              <a:rPr lang="ru-RU" altLang="ru-RU" sz="2400" dirty="0" err="1">
                <a:latin typeface="Arial Black" panose="020B0A04020102020204" pitchFamily="34" charset="0"/>
              </a:rPr>
              <a:t>ра</a:t>
            </a:r>
            <a:r>
              <a:rPr lang="ru-RU" altLang="ru-RU" sz="2400" dirty="0">
                <a:latin typeface="Arial Black" panose="020B0A04020102020204" pitchFamily="34" charset="0"/>
              </a:rPr>
              <a:t>-</a:t>
            </a:r>
            <a:r>
              <a:rPr lang="ru-RU" altLang="ru-RU" sz="2400" dirty="0" err="1">
                <a:latin typeface="Arial Black" panose="020B0A04020102020204" pitchFamily="34" charset="0"/>
              </a:rPr>
              <a:t>ра</a:t>
            </a:r>
            <a:r>
              <a:rPr lang="ru-RU" altLang="ru-RU" sz="2400" dirty="0">
                <a:latin typeface="Arial Black" panose="020B0A04020102020204" pitchFamily="34" charset="0"/>
              </a:rPr>
              <a:t> – высокая гора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4" descr="гора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1484313"/>
            <a:ext cx="2520950" cy="2008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61" descr="каомар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9" t="9119" r="4610" b="4509"/>
          <a:stretch>
            <a:fillRect/>
          </a:stretch>
        </p:blipFill>
        <p:spPr>
          <a:xfrm>
            <a:off x="1619250" y="4581525"/>
            <a:ext cx="914400" cy="914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61" descr="каомар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9" t="9119" r="4610" b="4509"/>
          <a:stretch>
            <a:fillRect/>
          </a:stretch>
        </p:blipFill>
        <p:spPr>
          <a:xfrm>
            <a:off x="2698173" y="4733925"/>
            <a:ext cx="914400" cy="914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1" descr="каомар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9" t="9119" r="4610" b="4509"/>
          <a:stretch>
            <a:fillRect/>
          </a:stretch>
        </p:blipFill>
        <p:spPr>
          <a:xfrm>
            <a:off x="4162425" y="4715741"/>
            <a:ext cx="914400" cy="914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2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52728"/>
          </a:xfrm>
        </p:spPr>
        <p:txBody>
          <a:bodyPr>
            <a:normAutofit/>
          </a:bodyPr>
          <a:lstStyle/>
          <a:p>
            <a:pPr algn="l"/>
            <a:r>
              <a:rPr lang="ru-RU" altLang="ru-RU" sz="3600" dirty="0" err="1">
                <a:latin typeface="Arial Black" panose="020B0A04020102020204" pitchFamily="34" charset="0"/>
              </a:rPr>
              <a:t>Ру-ру-ру</a:t>
            </a:r>
            <a:r>
              <a:rPr lang="ru-RU" altLang="ru-RU" sz="3600" dirty="0">
                <a:latin typeface="Arial Black" panose="020B0A04020102020204" pitchFamily="34" charset="0"/>
              </a:rPr>
              <a:t> – начинаем мы игру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pic>
        <p:nvPicPr>
          <p:cNvPr id="5" name="Picture 4" descr="дети в игр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1484784"/>
            <a:ext cx="1800200" cy="26799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4941168"/>
            <a:ext cx="54393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dirty="0" err="1">
                <a:latin typeface="Arial Black" panose="020B0A04020102020204" pitchFamily="34" charset="0"/>
              </a:rPr>
              <a:t>Ро-ро-ро</a:t>
            </a:r>
            <a:r>
              <a:rPr lang="ru-RU" altLang="ru-RU" sz="3600" b="1" dirty="0">
                <a:latin typeface="Arial Black" panose="020B0A04020102020204" pitchFamily="34" charset="0"/>
              </a:rPr>
              <a:t> новое перо</a:t>
            </a:r>
            <a:endParaRPr lang="ru-RU" altLang="ru-RU" sz="3600" b="1" dirty="0">
              <a:latin typeface="Arial Black" panose="020B0A04020102020204" pitchFamily="34" charset="0"/>
            </a:endParaRPr>
          </a:p>
        </p:txBody>
      </p:sp>
      <p:pic>
        <p:nvPicPr>
          <p:cNvPr id="7" name="Picture 7" descr="перо3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62838" y="3645024"/>
            <a:ext cx="2376264" cy="286843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>
                <a:latin typeface="Arial Black" panose="020B0A04020102020204" pitchFamily="34" charset="0"/>
              </a:rPr>
              <a:t>Под водой живет,</a:t>
            </a:r>
            <a:br>
              <a:rPr lang="ru-RU" altLang="ru-RU" b="1" dirty="0">
                <a:latin typeface="Arial Black" panose="020B0A04020102020204" pitchFamily="34" charset="0"/>
              </a:rPr>
            </a:br>
            <a:r>
              <a:rPr lang="ru-RU" altLang="ru-RU" b="1" dirty="0" smtClean="0">
                <a:latin typeface="Arial Black" panose="020B0A04020102020204" pitchFamily="34" charset="0"/>
              </a:rPr>
              <a:t>ходит </a:t>
            </a:r>
            <a:r>
              <a:rPr lang="ru-RU" altLang="ru-RU" b="1" dirty="0">
                <a:latin typeface="Arial Black" panose="020B0A04020102020204" pitchFamily="34" charset="0"/>
              </a:rPr>
              <a:t>задом наперед.</a:t>
            </a:r>
            <a:endParaRPr lang="ru-RU" b="1" dirty="0">
              <a:latin typeface="Arial Black" panose="020B0A04020102020204" pitchFamily="34" charset="0"/>
            </a:endParaRPr>
          </a:p>
        </p:txBody>
      </p:sp>
      <p:pic>
        <p:nvPicPr>
          <p:cNvPr id="4" name="Picture 7" descr="тигр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73238"/>
            <a:ext cx="3240087" cy="2405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9" descr="жираф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8038" y="3716338"/>
            <a:ext cx="2201862" cy="280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4" descr="рак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844675"/>
            <a:ext cx="3024188" cy="24336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66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>
                <a:latin typeface="Arial Black" panose="020B0A04020102020204" pitchFamily="34" charset="0"/>
              </a:rPr>
              <a:t>Крашеное коромысло</a:t>
            </a:r>
            <a:br>
              <a:rPr lang="ru-RU" altLang="ru-RU" b="1" dirty="0">
                <a:latin typeface="Arial Black" panose="020B0A04020102020204" pitchFamily="34" charset="0"/>
              </a:rPr>
            </a:br>
            <a:r>
              <a:rPr lang="ru-RU" altLang="ru-RU" b="1" dirty="0" smtClean="0">
                <a:latin typeface="Arial Black" panose="020B0A04020102020204" pitchFamily="34" charset="0"/>
              </a:rPr>
              <a:t>над </a:t>
            </a:r>
            <a:r>
              <a:rPr lang="ru-RU" altLang="ru-RU" b="1" dirty="0">
                <a:latin typeface="Arial Black" panose="020B0A04020102020204" pitchFamily="34" charset="0"/>
              </a:rPr>
              <a:t>рекой повисло</a:t>
            </a:r>
            <a:endParaRPr lang="ru-RU" b="1" dirty="0">
              <a:latin typeface="Arial Black" panose="020B0A04020102020204" pitchFamily="34" charset="0"/>
            </a:endParaRPr>
          </a:p>
        </p:txBody>
      </p:sp>
      <p:pic>
        <p:nvPicPr>
          <p:cNvPr id="4" name="Picture 4" descr="радуга 2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3728" y="2204864"/>
            <a:ext cx="4465166" cy="446516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24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</a:t>
            </a:r>
          </a:p>
          <a:p>
            <a:pPr marL="0" indent="0">
              <a:buNone/>
            </a:pPr>
            <a:r>
              <a:rPr lang="ru-RU" sz="9600" b="1" dirty="0">
                <a:latin typeface="Arial Black" panose="020B0A04020102020204" pitchFamily="34" charset="0"/>
              </a:rPr>
              <a:t> </a:t>
            </a:r>
            <a:r>
              <a:rPr lang="ru-RU" sz="9600" b="1" dirty="0" smtClean="0">
                <a:latin typeface="Arial Black" panose="020B0A04020102020204" pitchFamily="34" charset="0"/>
              </a:rPr>
              <a:t>        </a:t>
            </a:r>
            <a:r>
              <a:rPr lang="ru-RU" sz="12000" b="1" dirty="0" smtClean="0">
                <a:latin typeface="Arial Black" panose="020B0A04020102020204" pitchFamily="34" charset="0"/>
              </a:rPr>
              <a:t>ф</a:t>
            </a:r>
            <a:endParaRPr lang="ru-RU" sz="12000" b="1" dirty="0">
              <a:latin typeface="Arial Black" panose="020B0A040201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Отгадай ребусы:</a:t>
            </a:r>
            <a:endParaRPr lang="ru-RU" b="1" dirty="0"/>
          </a:p>
        </p:txBody>
      </p:sp>
      <p:pic>
        <p:nvPicPr>
          <p:cNvPr id="7170" name="Picture 2" descr="http://im7-tub-ru.yandex.net/i?id=335935247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3733006" cy="373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4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0" b="1" dirty="0" smtClean="0">
                <a:latin typeface="Arial Black" panose="020B0A04020102020204" pitchFamily="34" charset="0"/>
              </a:rPr>
              <a:t>          к</a:t>
            </a:r>
            <a:endParaRPr lang="ru-RU" sz="12000" b="1" dirty="0">
              <a:latin typeface="Arial Black" panose="020B0A040201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im4-tub-ru.yandex.net/i?id=5855123-46-72&amp;n=21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7" b="9132"/>
          <a:stretch/>
        </p:blipFill>
        <p:spPr bwMode="auto">
          <a:xfrm>
            <a:off x="611559" y="2701636"/>
            <a:ext cx="5135292" cy="229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0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5000" b="1" dirty="0">
                <a:latin typeface="Arial Black" panose="020B0A04020102020204" pitchFamily="34" charset="0"/>
              </a:rPr>
              <a:t>к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im1-tub-ru.yandex.net/i?id=122837056-04-72&amp;n=21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26"/>
          <a:stretch/>
        </p:blipFill>
        <p:spPr bwMode="auto">
          <a:xfrm>
            <a:off x="2987824" y="2715490"/>
            <a:ext cx="4647967" cy="263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2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5000" b="1" dirty="0" smtClean="0">
                <a:latin typeface="Arial Black" panose="020B0A04020102020204" pitchFamily="34" charset="0"/>
              </a:rPr>
              <a:t>г</a:t>
            </a:r>
            <a:endParaRPr lang="ru-RU" sz="15000" b="1" dirty="0">
              <a:latin typeface="Arial Black" panose="020B0A040201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im1-tub-ru.yandex.net/i?id=31090820-43-72&amp;n=21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6"/>
          <a:stretch/>
        </p:blipFill>
        <p:spPr bwMode="auto">
          <a:xfrm>
            <a:off x="2411760" y="2564904"/>
            <a:ext cx="4545303" cy="308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90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5000" b="1" dirty="0" smtClean="0">
                <a:latin typeface="Arial Black" panose="020B0A04020102020204" pitchFamily="34" charset="0"/>
              </a:rPr>
              <a:t>б</a:t>
            </a:r>
            <a:endParaRPr lang="ru-RU" sz="15000" b="1" dirty="0">
              <a:latin typeface="Arial Black" panose="020B0A040201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im2-tub-ru.yandex.net/i?id=466318186-65-72&amp;n=21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54"/>
          <a:stretch/>
        </p:blipFill>
        <p:spPr bwMode="auto">
          <a:xfrm>
            <a:off x="2843808" y="3020290"/>
            <a:ext cx="4843425" cy="241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5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62880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Раз-два повернись и в животных превратись.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сердитого тигра и покажите как грозно он рычит-р-р-р-, р-р-р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5-tub-ru.yandex.net/i?id=436208698-4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3660998" cy="366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636912"/>
            <a:ext cx="8136904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СВУМДКУКУРУЗАШБОЛНЦ</a:t>
            </a:r>
          </a:p>
          <a:p>
            <a:pPr marL="0" indent="0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ЗИФЛОЖМАКАРОНЫУБЧАД</a:t>
            </a:r>
          </a:p>
          <a:p>
            <a:pPr marL="0" indent="0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КЖБГОРОХФЛАНЗШРОЗАСМ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Догадайся, какие слова здесь спрятались: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0905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Молодцы!!!</a:t>
            </a:r>
            <a:br>
              <a:rPr lang="ru-RU" altLang="ru-RU" dirty="0"/>
            </a:br>
            <a:r>
              <a:rPr lang="ru-RU" altLang="ru-RU" dirty="0"/>
              <a:t>Вы справились с заданием!!!</a:t>
            </a:r>
            <a:endParaRPr lang="ru-RU" dirty="0"/>
          </a:p>
        </p:txBody>
      </p:sp>
      <p:pic>
        <p:nvPicPr>
          <p:cNvPr id="4" name="Picture 4" descr="blagodaru_69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2132856"/>
            <a:ext cx="835292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685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Изобразите, как мурлычет ласковая кошечка –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-р-р-р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2-tub-ru.yandex.net/i?id=385243064-06-72&amp;n=21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34" b="7919"/>
          <a:stretch/>
        </p:blipFill>
        <p:spPr bwMode="auto">
          <a:xfrm>
            <a:off x="2339752" y="3789040"/>
            <a:ext cx="5016616" cy="204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0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Покажите, как любопытный вороненок выглядывает из гнезда и пищит тоненьким голосом – кар-р-р, кар-р-р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m1-tub-ru.yandex.net/i?id=85310-43-72&amp;n=21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11"/>
          <a:stretch/>
        </p:blipFill>
        <p:spPr bwMode="auto">
          <a:xfrm>
            <a:off x="3635896" y="3573016"/>
            <a:ext cx="3529102" cy="252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0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место звука Р в словах (в начале, в середине, в конце).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im6-tub-ru.yandex.net/i?id=482440508-4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20" y="2474332"/>
            <a:ext cx="1800200" cy="192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4-tub-ru.yandex.net/i?id=446600270-2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47" y="465313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0-tub-ru.yandex.net/i?id=434351248-4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09893"/>
            <a:ext cx="2260176" cy="160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im4-tub-ru.yandex.net/i?id=486625550-45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55909"/>
            <a:ext cx="2839358" cy="187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im0-tub-ru.yandex.net/i?id=195921185-3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98898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im5-tub-ru.yandex.net/i?id=410596837-14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45" y="4344743"/>
            <a:ext cx="1737709" cy="173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59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5-tub-ru.yandex.net/i?id=15136333-4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2977277" cy="18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4-tub-ru.yandex.net/i?id=122210911-2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45484"/>
            <a:ext cx="2160240" cy="178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1-tub-ru.yandex.net/i?id=367070896-5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455" y="2420259"/>
            <a:ext cx="1728192" cy="202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1-tub-ru.yandex.net/i?id=172833392-2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29" y="4445484"/>
            <a:ext cx="1387644" cy="210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37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Кто в аквариуме?</a:t>
            </a:r>
            <a:br>
              <a:rPr lang="ru-RU" altLang="ru-RU" dirty="0"/>
            </a:br>
            <a:r>
              <a:rPr lang="ru-RU" altLang="ru-RU" dirty="0"/>
              <a:t>Какой первый звук в этом слове?</a:t>
            </a:r>
            <a:endParaRPr lang="ru-RU" dirty="0"/>
          </a:p>
        </p:txBody>
      </p:sp>
      <p:pic>
        <p:nvPicPr>
          <p:cNvPr id="4" name="Picture 10" descr="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7705" y="2334181"/>
            <a:ext cx="4320479" cy="419679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1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Произноси звук Р пока едет трактор</a:t>
            </a:r>
            <a:endParaRPr lang="ru-RU" dirty="0"/>
          </a:p>
        </p:txBody>
      </p:sp>
      <p:pic>
        <p:nvPicPr>
          <p:cNvPr id="5" name="Picture 4" descr="трактор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CD"/>
              </a:clrFrom>
              <a:clrTo>
                <a:srgbClr val="FFFFC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997200"/>
            <a:ext cx="2520950" cy="2089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2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95E-6 L 0.72448 0.015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15" y="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цветы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169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altLang="ru-RU" b="1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1079500" y="476672"/>
            <a:ext cx="647700" cy="647700"/>
          </a:xfrm>
          <a:prstGeom prst="ellipse">
            <a:avLst/>
          </a:prstGeom>
          <a:solidFill>
            <a:schemeClr val="accent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800" b="1" dirty="0"/>
              <a:t>ТРО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276600" y="476250"/>
            <a:ext cx="647700" cy="647700"/>
          </a:xfrm>
          <a:prstGeom prst="ellipse">
            <a:avLst/>
          </a:prstGeom>
          <a:solidFill>
            <a:schemeClr val="accent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800" b="1" dirty="0"/>
              <a:t>АРТ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867400" y="333375"/>
            <a:ext cx="647700" cy="647700"/>
          </a:xfrm>
          <a:prstGeom prst="ellipse">
            <a:avLst/>
          </a:prstGeom>
          <a:solidFill>
            <a:schemeClr val="accent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800" b="1" dirty="0"/>
              <a:t>УР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8172450" y="1916113"/>
            <a:ext cx="647700" cy="647700"/>
          </a:xfrm>
          <a:prstGeom prst="ellipse">
            <a:avLst/>
          </a:prstGeom>
          <a:solidFill>
            <a:schemeClr val="accent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800" b="1"/>
              <a:t>УРУ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8496300" y="4868863"/>
            <a:ext cx="647700" cy="647700"/>
          </a:xfrm>
          <a:prstGeom prst="ellipse">
            <a:avLst/>
          </a:prstGeom>
          <a:solidFill>
            <a:schemeClr val="accent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800" b="1" dirty="0"/>
              <a:t>АР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6443663" y="6210300"/>
            <a:ext cx="647700" cy="647700"/>
          </a:xfrm>
          <a:prstGeom prst="ellipse">
            <a:avLst/>
          </a:prstGeom>
          <a:solidFill>
            <a:schemeClr val="accent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800" b="1" dirty="0"/>
              <a:t>АРА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284663" y="5876925"/>
            <a:ext cx="647700" cy="647700"/>
          </a:xfrm>
          <a:prstGeom prst="ellipse">
            <a:avLst/>
          </a:prstGeom>
          <a:solidFill>
            <a:schemeClr val="accent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800" b="1" dirty="0"/>
              <a:t>РА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95288" y="2997200"/>
            <a:ext cx="647700" cy="647700"/>
          </a:xfrm>
          <a:prstGeom prst="ellipse">
            <a:avLst/>
          </a:prstGeom>
          <a:solidFill>
            <a:schemeClr val="accent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800" b="1" dirty="0"/>
              <a:t>РАР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555875" y="2708275"/>
            <a:ext cx="647700" cy="647700"/>
          </a:xfrm>
          <a:prstGeom prst="ellipse">
            <a:avLst/>
          </a:prstGeom>
          <a:solidFill>
            <a:schemeClr val="accent1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800" b="1" dirty="0"/>
              <a:t>РО</a:t>
            </a:r>
          </a:p>
        </p:txBody>
      </p:sp>
      <p:pic>
        <p:nvPicPr>
          <p:cNvPr id="17" name="Picture 20" descr="жук тетит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5D9"/>
              </a:clrFrom>
              <a:clrTo>
                <a:srgbClr val="FCF5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733925"/>
            <a:ext cx="2124075" cy="2124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53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32285E-6 C 0.00347 -0.02035 0.00607 -0.04094 0.00885 -0.06175 C 0.00989 -0.06984 0.01354 -0.07771 0.01493 -0.08557 C 0.01666 -0.09505 0.01875 -0.10407 0.02083 -0.11332 C 0.0243 -0.12905 0.02604 -0.14732 0.03281 -0.16119 C 0.03593 -0.17854 0.03889 -0.19797 0.04618 -0.21277 C 0.0467 -0.21531 0.04687 -0.21832 0.04774 -0.22063 C 0.04843 -0.22225 0.05 -0.22317 0.05069 -0.22479 C 0.05156 -0.22711 0.05139 -0.23034 0.05225 -0.23266 C 0.05468 -0.23936 0.05937 -0.25 0.06267 -0.25648 C 0.06649 -0.27336 0.06093 -0.25278 0.06718 -0.26642 C 0.07239 -0.27798 0.07534 -0.29255 0.08055 -0.30435 C 0.08541 -0.31568 0.09114 -0.32632 0.09548 -0.33811 C 0.10052 -0.3513 0.10573 -0.36934 0.11493 -0.37789 C 0.11753 -0.39223 0.11389 -0.38044 0.12083 -0.38969 C 0.12777 -0.39894 0.11927 -0.39292 0.1283 -0.40171 C 0.13489 -0.40819 0.13316 -0.40379 0.14027 -0.40773 C 0.14444 -0.41004 0.14791 -0.41443 0.15225 -0.41559 C 0.16771 -0.41998 0.18316 -0.42623 0.19843 -0.43155 C 0.2368 -0.43016 0.27517 -0.43016 0.31336 -0.42761 C 0.33906 -0.426 0.36527 -0.41744 0.39097 -0.41351 C 0.40364 -0.4068 0.41771 -0.40749 0.43125 -0.40564 C 0.44253 -0.39963 0.45399 -0.39963 0.46562 -0.3957 C 0.47152 -0.39362 0.4776 -0.39038 0.4835 -0.38784 C 0.49496 -0.38275 0.50451 -0.37165 0.51632 -0.36795 C 0.53611 -0.34968 0.55868 -0.33835 0.5776 -0.31823 C 0.5842 -0.31129 0.59687 -0.29972 0.60295 -0.29024 C 0.60607 -0.28515 0.6118 -0.27452 0.6118 -0.27452 C 0.61545 -0.26041 0.61718 -0.24538 0.61927 -0.23058 C 0.61875 -0.20421 0.61875 -0.17761 0.61788 -0.15125 C 0.61753 -0.13969 0.60955 -0.12766 0.60746 -0.11725 C 0.60382 -0.09852 0.59201 -0.08303 0.58194 -0.06961 C 0.56788 -0.05088 0.55382 -0.03007 0.53576 -0.01804 C 0.53073 -0.01087 0.52482 -0.00902 0.51788 -0.00601 C 0.5151 -0.00486 0.51302 -0.00162 0.51041 -1.32285E-6 C 0.50347 0.00393 0.49531 0.00555 0.48802 0.00786 C 0.48385 0.00925 0.48021 0.01272 0.47604 0.01387 C 0.46493 0.01711 0.45173 0.01942 0.44027 0.02174 C 0.40538 0.02104 0.37066 0.02174 0.33576 0.01989 C 0.33142 0.01966 0.32795 0.01526 0.32378 0.01387 C 0.30868 0.00856 0.29218 0.00347 0.28055 -0.01203 C 0.27673 -0.01712 0.27378 -0.02267 0.27014 -0.02798 C 0.26753 -0.03747 0.26406 -0.04949 0.26406 -0.05967 " pathEditMode="relative" ptsTypes="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06 -0.05967 C 0.26458 -0.0821 0.26458 -0.10477 0.26545 -0.1272 C 0.26614 -0.14316 0.27204 -0.16097 0.27743 -0.17484 C 0.28437 -0.19311 0.29566 -0.22087 0.30729 -0.23451 C 0.31128 -0.23914 0.31614 -0.2426 0.32066 -0.24654 C 0.33437 -0.25902 0.35468 -0.2581 0.36996 -0.26249 C 0.39236 -0.2618 0.41475 -0.2618 0.43715 -0.26041 C 0.44687 -0.25995 0.46302 -0.24677 0.47291 -0.2426 C 0.47899 -0.23451 0.4842 -0.23289 0.49236 -0.23058 C 0.50468 -0.21971 0.51788 -0.2093 0.53125 -0.20075 C 0.53264 -0.19866 0.53402 -0.19658 0.53559 -0.19473 C 0.53698 -0.19311 0.53889 -0.19242 0.5401 -0.1908 C 0.55139 -0.17623 0.53854 -0.18826 0.54913 -0.17901 C 0.55121 -0.16999 0.55416 -0.16097 0.55798 -0.1531 C 0.5585 -0.14987 0.55868 -0.1464 0.55954 -0.14316 C 0.56024 -0.14038 0.5618 -0.13784 0.5625 -0.13507 C 0.56475 -0.12466 0.56545 -0.11726 0.56857 -0.10731 C 0.57326 -0.05112 0.57274 -0.07193 0.56996 0.00601 C 0.56944 0.02243 0.55555 0.04232 0.54913 0.05573 C 0.54184 0.07099 0.53107 0.08788 0.5177 0.09343 C 0.50104 0.10846 0.47708 0.10753 0.45798 0.10938 C 0.43819 0.10869 0.41823 0.10846 0.39843 0.1073 C 0.3875 0.10661 0.3776 0.09481 0.36701 0.09158 C 0.35642 0.08163 0.3427 0.0777 0.33125 0.06961 C 0.32291 0.06359 0.31632 0.0555 0.30729 0.0518 C 0.3026 0.04532 0.29583 0.0407 0.28941 0.03769 C 0.28437 0.0326 0.28177 0.02659 0.27604 0.02382 C 0.27257 0.01734 0.26961 0.01503 0.26545 0.00994 C 0.25746 0.00023 0.25156 -0.00949 0.24305 -0.01781 C 0.23906 -0.02591 0.2342 -0.03446 0.22812 -0.03978 C 0.22552 -0.05065 0.21927 -0.05643 0.21475 -0.06568 C 0.21093 -0.07332 0.20937 -0.07887 0.20434 -0.08557 C 0.20156 -0.09621 0.19566 -0.10778 0.19097 -0.11726 C 0.18906 -0.12651 0.18541 -0.13437 0.18038 -0.14108 C 0.17899 -0.15079 0.17708 -0.15588 0.17448 -0.1649 C 0.17048 -0.17901 0.16909 -0.1945 0.16545 -0.20884 C 0.16389 -0.22202 0.16336 -0.23544 0.16111 -0.24839 C 0.15937 -0.26735 0.15764 -0.2847 0.15659 -0.30412 C 0.15711 -0.33951 0.14635 -0.41767 0.18489 -0.43548 C 0.21701 -0.43479 0.25104 -0.43132 0.2835 -0.43132 " pathEditMode="relative" ptsTypes="ffffffffffffffffffffffffff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5 -0.43132 C 0.29496 -0.43664 0.29965 -0.45167 0.3118 -0.45722 C 0.31787 -0.46971 0.3111 -0.45838 0.31926 -0.46508 C 0.32447 -0.46924 0.32256 -0.47387 0.32968 -0.47711 C 0.33072 -0.47919 0.33124 -0.4815 0.33263 -0.48312 C 0.33541 -0.48636 0.34166 -0.49098 0.34166 -0.49098 C 0.34774 -0.50324 0.35763 -0.50995 0.36701 -0.51689 C 0.37013 -0.5192 0.37256 -0.52313 0.37603 -0.52475 C 0.37899 -0.52614 0.38489 -0.52868 0.38489 -0.52868 C 0.39062 -0.534 0.39791 -0.53909 0.40433 -0.54279 C 0.41006 -0.54603 0.41666 -0.54695 0.42221 -0.55065 C 0.44374 -0.56522 0.46753 -0.57008 0.49096 -0.57655 C 0.50433 -0.57586 0.51787 -0.57563 0.53124 -0.57447 C 0.5368 -0.57401 0.54756 -0.56846 0.54756 -0.56846 C 0.54999 -0.56661 0.55225 -0.56383 0.55503 -0.56268 C 0.55989 -0.5606 0.56996 -0.55851 0.56996 -0.55851 C 0.57482 -0.55435 0.57951 -0.55319 0.58489 -0.55065 C 0.5894 -0.5451 0.59513 -0.54233 0.59982 -0.53677 C 0.61371 -0.52036 0.62655 -0.50162 0.63871 -0.48312 C 0.64357 -0.47572 0.65034 -0.46901 0.65503 -0.46115 C 0.65919 -0.45398 0.66284 -0.44658 0.66701 -0.43941 C 0.66874 -0.4364 0.67135 -0.43432 0.67308 -0.43132 C 0.67812 -0.42253 0.68211 -0.41328 0.68801 -0.40542 C 0.68958 -0.39871 0.69166 -0.3964 0.69548 -0.39154 C 0.69756 -0.38252 0.70208 -0.37743 0.7059 -0.3698 C 0.7078 -0.36147 0.71267 -0.35523 0.71631 -0.34783 C 0.71909 -0.34228 0.72048 -0.3365 0.72378 -0.33187 C 0.72534 -0.32517 0.73697 -0.2988 0.74166 -0.29209 C 0.74409 -0.28331 0.74982 -0.27683 0.75208 -0.26827 C 0.75381 -0.2618 0.75329 -0.26203 0.75659 -0.25648 C 0.75989 -0.25116 0.75989 -0.25324 0.76249 -0.24653 C 0.76892 -0.22965 0.77378 -0.21161 0.78055 -0.19473 " pathEditMode="relative" ptsTypes="fffffffffffffffffffffffffffffff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055 -0.19473 C 0.78107 -0.19288 0.78211 -0.19103 0.78211 -0.18918 C 0.78211 -0.17461 0.78073 -0.12327 0.76857 -0.10893 C 0.76701 -0.10245 0.7651 -0.09852 0.76111 -0.09413 C 0.76059 -0.09205 0.76059 -0.0902 0.75972 -0.08835 C 0.75694 -0.08303 0.74062 -0.06869 0.73437 -0.06591 C 0.72395 -0.05759 0.7092 -0.05366 0.69704 -0.05088 C 0.68263 -0.05157 0.66805 -0.05181 0.65364 -0.05296 C 0.64757 -0.05342 0.63576 -0.05828 0.63576 -0.05828 C 0.6302 -0.06337 0.6243 -0.06545 0.61788 -0.06776 C 0.61198 -0.07262 0.6052 -0.07447 0.59843 -0.07701 C 0.59635 -0.07979 0.58298 -0.08997 0.58211 -0.09043 C 0.58107 -0.09066 0.57395 -0.09343 0.57309 -0.09413 C 0.5684 -0.09737 0.56493 -0.10338 0.55972 -0.105 C 0.55121 -0.108 0.54409 -0.11309 0.53732 -0.12003 C 0.53125 -0.12627 0.52569 -0.13483 0.51944 -0.14061 C 0.51649 -0.14339 0.51041 -0.14801 0.51041 -0.14778 C 0.50538 -0.15773 0.49895 -0.16605 0.49253 -0.17415 C 0.4901 -0.17715 0.48507 -0.18363 0.48507 -0.1834 C 0.48177 -0.19219 0.47725 -0.19982 0.47309 -0.20791 C 0.47031 -0.21901 0.46614 -0.23011 0.46423 -0.24145 C 0.46128 -0.25902 0.46423 -0.24723 0.46111 -0.25833 C 0.45625 -0.31036 0.45607 -0.35939 0.48211 -0.40218 C 0.48402 -0.40981 0.48854 -0.41628 0.49409 -0.42068 C 0.49878 -0.4297 0.50399 -0.43548 0.51198 -0.43941 C 0.51493 -0.44103 0.52083 -0.44311 0.52083 -0.44288 C 0.53472 -0.45514 0.55399 -0.4556 0.57013 -0.45814 C 0.60104 -0.45583 0.60989 -0.45606 0.63281 -0.45074 C 0.65156 -0.43895 0.62239 -0.45629 0.64774 -0.44519 C 0.64948 -0.4445 0.66562 -0.43409 0.66857 -0.43201 C 0.66979 -0.43108 0.67361 -0.42553 0.67465 -0.42438 C 0.68472 -0.41374 0.6934 -0.40403 0.70156 -0.39108 C 0.70659 -0.38298 0.70868 -0.37466 0.71336 -0.36656 C 0.71632 -0.35615 0.71857 -0.34482 0.72239 -0.33488 C 0.725 -0.32817 0.72847 -0.32193 0.72986 -0.31429 C 0.73472 -0.28562 0.73055 -0.30204 0.73437 -0.28816 C 0.7335 -0.25925 0.73732 -0.24283 0.72829 -0.22086 C 0.72448 -0.2012 0.71024 -0.1723 0.69409 -0.1649 C 0.68784 -0.1575 0.69236 -0.16189 0.67916 -0.15541 C 0.67743 -0.15472 0.67621 -0.15287 0.67465 -0.15171 C 0.6684 -0.14778 0.66215 -0.14593 0.6552 -0.14431 C 0.64079 -0.13714 0.62569 -0.13506 0.61041 -0.13321 C 0.57708 -0.13367 0.54375 -0.13344 0.51041 -0.13506 C 0.50868 -0.13506 0.50763 -0.13784 0.5059 -0.13876 C 0.50347 -0.13992 0.50086 -0.14015 0.49843 -0.14061 C 0.49027 -0.14686 0.48142 -0.14986 0.47309 -0.15541 C 0.45746 -0.16628 0.43802 -0.18108 0.42534 -0.19681 C 0.42413 -0.1982 0.42378 -0.20097 0.42239 -0.20213 C 0.42066 -0.20398 0.41823 -0.20467 0.41649 -0.20606 C 0.41475 -0.20768 0.41354 -0.20976 0.41198 -0.21161 C 0.40885 -0.22271 0.40208 -0.23081 0.39843 -0.24145 C 0.39513 -0.25139 0.39375 -0.26758 0.38802 -0.27521 C 0.3868 -0.28747 0.38385 -0.29672 0.38211 -0.30874 C 0.38055 -0.33048 0.37777 -0.35107 0.37465 -0.37234 C 0.37361 -0.39339 0.37152 -0.41281 0.37013 -0.43386 C 0.37066 -0.45375 0.37083 -0.47387 0.3717 -0.49376 C 0.37257 -0.51434 0.38559 -0.53932 0.39253 -0.55713 C 0.39583 -0.56545 0.39774 -0.57447 0.40295 -0.58164 C 0.40555 -0.59066 0.40868 -0.59667 0.41493 -0.60199 C 0.42013 -0.6117 0.42708 -0.6191 0.43281 -0.62812 C 0.43698 -0.63506 0.43698 -0.64269 0.44184 -0.64871 C 0.44461 -0.65981 0.44982 -0.6716 0.45364 -0.68224 C 0.45555 -0.68779 0.45607 -0.6938 0.45816 -0.69912 C 0.45885 -0.70097 0.46041 -0.70282 0.46111 -0.70467 C 0.4625 -0.70837 0.46319 -0.71231 0.46423 -0.71601 C 0.46475 -0.71809 0.46718 -0.72133 0.46718 -0.72133 " pathEditMode="relative" rAng="0" ptsTypes="fffff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1" y="-19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719 -0.72109 C 0.46962 -0.71115 0.4665 -0.70375 0.46163 -0.69658 C 0.45851 -0.6834 0.44479 -0.66235 0.43525 -0.65773 C 0.42622 -0.64501 0.42084 -0.63113 0.41563 -0.61448 C 0.41042 -0.59737 0.41493 -0.61448 0.41163 -0.60014 C 0.41077 -0.59621 0.40868 -0.58812 0.40868 -0.58788 C 0.40695 -0.5717 0.40625 -0.56985 0.40868 -0.5488 C 0.41077 -0.53215 0.42639 -0.5148 0.43386 -0.5037 C 0.43976 -0.49492 0.44514 -0.48312 0.4533 -0.47919 C 0.46059 -0.46878 0.45122 -0.48104 0.46025 -0.47294 C 0.46719 -0.46693 0.47309 -0.45837 0.48108 -0.45467 C 0.4875 -0.44843 0.49115 -0.44797 0.49913 -0.44635 C 0.54775 -0.42438 0.51268 -0.44219 0.63681 -0.44034 C 0.64462 -0.43756 0.65261 -0.43756 0.66042 -0.43409 C 0.6665 -0.43178 0.67188 -0.426 0.67726 -0.4216 C 0.68281 -0.41744 0.6875 -0.41628 0.69115 -0.40958 C 0.69636 -0.4001 0.69913 -0.38784 0.70226 -0.37651 C 0.70191 -0.36171 0.70781 -0.28469 0.6882 -0.26596 C 0.68577 -0.2544 0.67587 -0.24584 0.66736 -0.24538 C 0.63906 -0.24422 0.61094 -0.24399 0.58264 -0.2433 C 0.57309 -0.23983 0.56424 -0.23428 0.55486 -0.23104 C 0.54757 -0.22526 0.53976 -0.22202 0.53247 -0.21647 C 0.52813 -0.21323 0.52622 -0.20861 0.52153 -0.20629 C 0.51302 -0.1945 0.51077 -0.18317 0.50486 -0.16952 C 0.50313 -0.15911 0.50139 -0.14871 0.49913 -0.13876 C 0.49983 -0.12697 0.49931 -0.11009 0.50486 -0.09945 C 0.50816 -0.0932 0.51632 -0.08164 0.52153 -0.07701 C 0.52639 -0.07285 0.53264 -0.07308 0.5382 -0.071 C 0.55347 -0.06499 0.56806 -0.06059 0.58403 -0.05874 C 0.59722 -0.05181 0.61597 -0.05366 0.62986 -0.0525 C 0.63906 -0.04903 0.64809 -0.04834 0.65764 -0.04626 C 0.67344 -0.04302 0.68906 -0.03862 0.70486 -0.03608 C 0.71806 -0.03099 0.73299 -0.03307 0.74531 -0.02359 C 0.74601 -0.02313 0.75643 -0.01342 0.7566 -0.01342 C 0.75903 -0.01157 0.76476 -0.00925 0.76476 -0.00902 C 0.77066 -0.00301 0.77674 0.00532 0.78281 0.0111 C 0.78924 0.02521 0.78733 0.01873 0.78993 0.0296 C 0.78941 0.05781 0.78924 0.08557 0.78837 0.11378 C 0.78802 0.12511 0.78212 0.14639 0.77448 0.15055 C 0.76684 0.15471 0.77188 0.15263 0.7592 0.15263 " pathEditMode="relative" rAng="0" ptsTypes="fffffffffffffffffffffffffffffffffffffff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437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919 0.15263 C 0.7519 0.14639 0.74513 0.13852 0.7368 0.13482 C 0.73176 0.12812 0.72586 0.12303 0.71892 0.12095 C 0.71006 0.11493 0.70312 0.10499 0.69357 0.10106 C 0.68315 0.09181 0.68801 0.09435 0.68003 0.09111 C 0.66944 0.08094 0.66857 0.08302 0.65919 0.07516 C 0.64652 0.06452 0.63628 0.04972 0.62343 0.03931 C 0.62013 0.03283 0.60676 0.01826 0.60103 0.01549 C 0.59739 0.00809 0.59287 0.00485 0.58749 -0.00047 C 0.58506 -0.01064 0.58037 -0.01411 0.57569 -0.02221 C 0.56857 -0.0347 0.56267 -0.04718 0.55624 -0.06013 C 0.55242 -0.07956 0.55798 -0.05435 0.55017 -0.07794 C 0.5493 -0.08049 0.54965 -0.08349 0.54878 -0.08581 C 0.54721 -0.0902 0.54287 -0.09783 0.54287 -0.09783 C 0.54062 -0.10939 0.53784 -0.12096 0.53385 -0.1316 C 0.5309 -0.13946 0.52655 -0.14686 0.52482 -0.15542 C 0.52065 -0.17507 0.5151 -0.19358 0.51145 -0.21323 C 0.50902 -0.24122 0.50346 -0.26851 0.50103 -0.29672 C 0.4986 -0.3661 0.4986 -0.34575 0.50103 -0.43988 C 0.50138 -0.4526 0.5026 -0.46601 0.50694 -0.47757 C 0.50833 -0.48798 0.50867 -0.49307 0.51301 -0.50139 C 0.51475 -0.51619 0.51666 -0.53123 0.52343 -0.54325 C 0.52655 -0.5606 0.53333 -0.57424 0.54287 -0.58696 C 0.55503 -0.60315 0.5519 -0.60893 0.56666 -0.61865 C 0.57725 -0.63345 0.59322 -0.63599 0.60694 -0.64247 C 0.61718 -0.64709 0.62621 -0.65519 0.6368 -0.65842 C 0.64982 -0.66675 0.66475 -0.67253 0.67864 -0.67831 C 0.70294 -0.69936 0.73836 -0.69635 0.7651 -0.6982 C 0.76996 -0.70051 0.78003 -0.70213 0.78003 -0.70213 " pathEditMode="relative" ptsTypes="ffffffffffffffffffffffffffff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003 -0.7019 C 0.78263 -0.69126 0.78107 -0.68062 0.77847 -0.67022 C 0.77204 -0.64408 0.75451 -0.61124 0.73368 -0.60269 C 0.72951 -0.59691 0.73229 -0.59922 0.72621 -0.59667 C 0.72326 -0.59529 0.71736 -0.59274 0.71736 -0.59274 C 0.70677 -0.58303 0.69236 -0.58234 0.68003 -0.58072 C 0.64531 -0.56892 0.60468 -0.57355 0.56961 -0.58673 C 0.5618 -0.58974 0.5552 -0.59436 0.54722 -0.59667 C 0.54131 -0.60407 0.53246 -0.60685 0.52482 -0.61055 C 0.52048 -0.6161 0.51545 -0.6161 0.50989 -0.61841 C 0.50416 -0.62373 0.49687 -0.62882 0.49045 -0.63252 C 0.48715 -0.63437 0.48454 -0.63437 0.48142 -0.63645 C 0.47152 -0.64316 0.48194 -0.63738 0.47395 -0.64432 C 0.47031 -0.64755 0.46753 -0.64848 0.46354 -0.65033 C 0.45642 -0.65773 0.44878 -0.66027 0.44114 -0.66629 C 0.43802 -0.6686 0.43558 -0.67253 0.43229 -0.67415 C 0.43072 -0.67484 0.42916 -0.6753 0.42777 -0.67623 C 0.42308 -0.6797 0.41944 -0.68571 0.4144 -0.68802 C 0.4052 -0.69219 0.39548 -0.69566 0.38593 -0.69797 C 0.3651 -0.69658 0.34409 -0.69589 0.32326 -0.69404 C 0.31284 -0.69311 0.30329 -0.6871 0.2934 -0.68409 C 0.27899 -0.6797 0.26493 -0.67461 0.25017 -0.6723 C 0.23558 -0.66559 0.22048 -0.65958 0.20538 -0.65634 C 0.19149 -0.65333 0.17725 -0.65218 0.16354 -0.64825 C 0.15208 -0.64501 0.14079 -0.63969 0.12916 -0.63645 C 0.11909 -0.63368 0.10937 -0.63183 0.09947 -0.62836 C 0.09322 -0.62304 0.08819 -0.61772 0.08142 -0.61448 C 0.07604 -0.60708 0.07361 -0.6087 0.06805 -0.60269 C 0.06388 -0.59806 0.06145 -0.59506 0.05607 -0.59274 C 0.05156 -0.5865 0.04496 -0.58442 0.03975 -0.57864 C 0.03558 -0.57424 0.03229 -0.57193 0.02777 -0.56869 C 0.02569 -0.56707 0.0177 -0.5599 0.0144 -0.5569 C 0.00659 -0.54973 -0.00504 -0.54672 -0.01407 -0.54302 C -0.01945 -0.53839 -0.02257 -0.53493 -0.029 -0.53308 C -0.03299 -0.52961 -0.03698 -0.52429 -0.04098 -0.52105 C -0.04237 -0.52012 -0.04532 -0.5192 -0.04532 -0.5192 " pathEditMode="relative" ptsTypes="fffffffffffffffffffffffffffffffffff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32 -0.51896 C -0.04046 -0.51434 -0.0389 -0.50948 -0.03334 -0.50694 C -0.02935 -0.49884 -0.0257 -0.49931 -0.0198 -0.49491 C -0.01667 -0.4926 -0.0139 -0.48959 -0.01094 -0.48705 C -0.00712 -0.48358 -0.00035 -0.48265 0.00399 -0.48104 C 0.01788 -0.47549 0.03176 -0.47364 0.04565 -0.46924 C 0.10607 -0.47086 0.10017 -0.46994 0.1368 -0.47502 C 0.14253 -0.4771 0.14756 -0.48104 0.15312 -0.48312 C 0.1651 -0.48751 0.17708 -0.49121 0.18888 -0.49491 C 0.19808 -0.50116 0.20833 -0.50393 0.21735 -0.51087 C 0.22551 -0.51688 0.23263 -0.52498 0.24131 -0.52891 C 0.24756 -0.53562 0.25433 -0.54209 0.26215 -0.54463 C 0.26926 -0.55088 0.27621 -0.55597 0.28454 -0.55851 C 0.30451 -0.57216 0.33263 -0.58488 0.35468 -0.58834 C 0.36788 -0.59297 0.38159 -0.59389 0.39496 -0.59644 C 0.41492 -0.605 0.43558 -0.61008 0.45607 -0.6124 C 0.47812 -0.6117 0.49999 -0.61193 0.5217 -0.61031 C 0.53645 -0.60916 0.55121 -0.59829 0.5651 -0.59251 C 0.56874 -0.58742 0.57187 -0.58464 0.5769 -0.58256 C 0.58211 -0.57586 0.58749 -0.56961 0.5934 -0.56452 C 0.5967 -0.55782 0.60051 -0.55527 0.60381 -0.54857 C 0.60572 -0.54001 0.6085 -0.53446 0.61145 -0.52683 C 0.61406 -0.51989 0.61406 -0.51364 0.61753 -0.50694 C 0.62256 -0.47803 0.61892 -0.4549 0.61892 -0.42137 " pathEditMode="relative" ptsTypes="fffffffffffffffffffffff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25 -0.32146 C 0.61215 -0.32424 0.61805 -0.32678 0.62413 -0.32933 C 0.62951 -0.33696 0.63611 -0.3395 0.64201 -0.34529 C 0.64427 -0.3476 0.646 -0.35084 0.64809 -0.35338 C 0.64948 -0.355 0.65104 -0.35592 0.65243 -0.35731 C 0.65538 -0.36309 0.66007 -0.36726 0.66302 -0.37327 C 0.67031 -0.38784 0.67638 -0.40171 0.67934 -0.41883 C 0.67882 -0.44265 0.68263 -0.46809 0.67638 -0.49052 C 0.6743 -0.49769 0.67048 -0.50787 0.66736 -0.51434 C 0.66475 -0.51989 0.6585 -0.5303 0.6585 -0.5303 C 0.65434 -0.54556 0.64409 -0.55158 0.63454 -0.56013 C 0.62448 -0.56915 0.6118 -0.57123 0.60034 -0.57586 C 0.58784 -0.58095 0.57621 -0.5865 0.56302 -0.58788 C 0.55208 -0.58904 0.54114 -0.58927 0.5302 -0.58997 C 0.36718 -0.62327 0.62395 -0.59529 0.08836 -0.59783 C 0.0677 -0.60037 0.04774 -0.60546 0.02708 -0.60777 C 0.01579 -0.61032 0.00798 -0.6124 -0.00417 -0.61379 C -0.01129 -0.61564 -0.01823 -0.61749 -0.02518 -0.6198 C -0.03577 -0.62905 -0.04601 -0.63784 -0.05504 -0.6494 C -0.05608 -0.6538 -0.05799 -0.65888 -0.05799 -0.66351 " pathEditMode="relative" ptsTypes="fffffffffffffffffff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99 -0.66351 C -0.04775 -0.65425 -0.04497 -0.63922 -0.04167 -0.62373 C -0.0375 -0.60384 -0.03177 -0.58418 -0.02813 -0.56406 C -0.02622 -0.55388 -0.02604 -0.54533 -0.02066 -0.53816 C -0.01736 -0.52475 -0.01354 -0.51318 -0.00886 -0.50046 C -0.00816 -0.49861 -0.00816 -0.4963 -0.00729 -0.49445 C -0.00608 -0.49214 -0.00417 -0.49075 -0.00278 -0.48844 C 0.00503 -0.47502 0.01093 -0.46207 0.021 -0.45074 C 0.0368 -0.43293 0.05625 -0.41952 0.07482 -0.40703 C 0.07968 -0.40402 0.08559 -0.39986 0.08975 -0.395 C 0.09132 -0.39315 0.09253 -0.39061 0.09427 -0.38922 C 0.09722 -0.38691 0.1118 -0.38067 0.1151 -0.37928 C 0.11666 -0.37789 0.11788 -0.37627 0.11962 -0.37512 C 0.12343 -0.3735 0.13159 -0.37118 0.13159 -0.37118 C 0.13906 -0.36448 0.14826 -0.36286 0.15694 -0.35962 C 0.175 -0.35222 0.18819 -0.34644 0.20746 -0.34343 C 0.25347 -0.32724 0.29757 -0.34066 0.34201 -0.34968 C 0.35034 -0.35291 0.35607 -0.3617 0.36441 -0.3654 C 0.36805 -0.37026 0.37118 -0.37303 0.37621 -0.37512 C 0.37916 -0.37789 0.38316 -0.37928 0.38524 -0.38344 C 0.3901 -0.39315 0.39531 -0.40148 0.40017 -0.41119 C 0.40781 -0.42646 0.41389 -0.44542 0.41805 -0.46277 C 0.42048 -0.47271 0.42361 -0.48242 0.42552 -0.4926 C 0.42621 -0.49584 0.42639 -0.49931 0.42708 -0.50254 C 0.42795 -0.50647 0.43003 -0.51434 0.43003 -0.51434 C 0.43437 -0.55851 0.43402 -0.60338 0.42257 -0.6457 C 0.41979 -0.65587 0.41701 -0.66697 0.4151 -0.67738 C 0.41406 -0.6827 0.41319 -0.68802 0.41215 -0.69334 C 0.41146 -0.6975 0.4092 -0.70536 0.4092 -0.70536 " pathEditMode="relative" ptsTypes="ffffffffffffffffffffffffffff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150</Words>
  <Application>Microsoft Office PowerPoint</Application>
  <PresentationFormat>Экран (4:3)</PresentationFormat>
  <Paragraphs>52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Открытое занятие на тему: «Активизация звука Р»</vt:lpstr>
      <vt:lpstr>Презентация PowerPoint</vt:lpstr>
      <vt:lpstr>Презентация PowerPoint</vt:lpstr>
      <vt:lpstr>Презентация PowerPoint</vt:lpstr>
      <vt:lpstr>Определите место звука Р в словах (в начале, в середине, в конце).</vt:lpstr>
      <vt:lpstr>Презентация PowerPoint</vt:lpstr>
      <vt:lpstr>Кто в аквариуме? Какой первый звук в этом слове?</vt:lpstr>
      <vt:lpstr>Произноси звук Р пока едет трактор</vt:lpstr>
      <vt:lpstr>Презентация PowerPoint</vt:lpstr>
      <vt:lpstr>Прочитай слова, где останавливается машина.</vt:lpstr>
      <vt:lpstr>Ра-ра-ра – высокая гора</vt:lpstr>
      <vt:lpstr>Ру-ру-ру – начинаем мы игру</vt:lpstr>
      <vt:lpstr>Под водой живет, ходит задом наперед.</vt:lpstr>
      <vt:lpstr>Крашеное коромысло над рекой повисло</vt:lpstr>
      <vt:lpstr>Отгадай ребусы:</vt:lpstr>
      <vt:lpstr>Презентация PowerPoint</vt:lpstr>
      <vt:lpstr>Презентация PowerPoint</vt:lpstr>
      <vt:lpstr>Презентация PowerPoint</vt:lpstr>
      <vt:lpstr>Презентация PowerPoint</vt:lpstr>
      <vt:lpstr>Догадайся, какие слова здесь спрятались:</vt:lpstr>
      <vt:lpstr>Молодцы!!! Вы справились с заданием!!!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занятие на тему: «Активизация звука Р»</dc:title>
  <dc:creator>user</dc:creator>
  <cp:lastModifiedBy>user</cp:lastModifiedBy>
  <cp:revision>8</cp:revision>
  <dcterms:created xsi:type="dcterms:W3CDTF">2013-12-13T07:50:54Z</dcterms:created>
  <dcterms:modified xsi:type="dcterms:W3CDTF">2013-12-13T09:07:36Z</dcterms:modified>
</cp:coreProperties>
</file>