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61" r:id="rId2"/>
    <p:sldId id="266" r:id="rId3"/>
    <p:sldId id="262" r:id="rId4"/>
    <p:sldId id="268" r:id="rId5"/>
    <p:sldId id="264" r:id="rId6"/>
    <p:sldId id="267" r:id="rId7"/>
    <p:sldId id="265" r:id="rId8"/>
    <p:sldId id="270" r:id="rId9"/>
    <p:sldId id="269" r:id="rId10"/>
    <p:sldId id="276" r:id="rId11"/>
    <p:sldId id="275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2298" y="-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4041573179007192E-2"/>
          <c:y val="7.8585352223702568E-2"/>
          <c:w val="0.83138185952073762"/>
          <c:h val="0.813354279145604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2"/>
          <c:dPt>
            <c:idx val="0"/>
            <c:explosion val="8"/>
          </c:dPt>
          <c:dPt>
            <c:idx val="1"/>
            <c:explosion val="2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некурящие </a:t>
                    </a:r>
                    <a:r>
                      <a:rPr lang="ru-RU" dirty="0"/>
                      <a:t>семьи
28%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курящие </a:t>
                    </a:r>
                    <a:r>
                      <a:rPr lang="ru-RU" dirty="0"/>
                      <a:t>семьи
72%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курящие семьи</c:v>
                </c:pt>
                <c:pt idx="1">
                  <c:v>некурящие семьи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&#1083;&#1102;&#1076;&#1072;%20&#1082;&#1083;&#1072;&#1089;&#1089;&#1085;&#1099;&#1081;%20&#1082;&#1083;&#1072;&#1089;&#1089;&#1085;&#1099;&#1081;\&#1057;&#1086;&#1094;&#1080;&#1072;&#1083;&#1100;&#1085;&#1072;&#1103;%20&#1088;&#1077;&#1082;&#1083;&#1072;&#1084;&#1072;%20&#1087;&#1088;&#1086;&#1090;&#1080;&#1074;%20&#1082;&#1091;&#1088;&#1077;&#1085;&#1080;&#1103;.%20%20&#1044;&#1077;&#1090;&#1089;&#1082;&#1080;&#1077;%20&#1086;&#1090;&#1084;&#1072;&#1079;&#1082;&#1080;..mp4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smoking.ru/org_mgct_passivesmoke.htm" TargetMode="External"/><Relationship Id="rId7" Type="http://schemas.openxmlformats.org/officeDocument/2006/relationships/hyperlink" Target="http://www.tabacum.ru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lco-free.ru/" TargetMode="External"/><Relationship Id="rId5" Type="http://schemas.openxmlformats.org/officeDocument/2006/relationships/hyperlink" Target="http://www.epochtimes.ru/content/view/4408/7/" TargetMode="External"/><Relationship Id="rId4" Type="http://schemas.openxmlformats.org/officeDocument/2006/relationships/hyperlink" Target="http://www.nonsmok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3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pic>
        <p:nvPicPr>
          <p:cNvPr id="2" name="Социальная реклама против курения.  Детские отмазки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786" y="357166"/>
            <a:ext cx="8185954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ИСЛАВ\Desktop\hap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ИСЛАВ\Desktop\bud_zdoro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9524"/>
            <a:ext cx="9131333" cy="6867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  <a:b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</a:t>
            </a:r>
            <a:b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42852"/>
            <a:ext cx="828680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ПОЧЕМУ ПОДРОСТКИ КУРЯТ?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·         </a:t>
            </a:r>
            <a:r>
              <a:rPr lang="ru-RU" sz="2000" b="1" dirty="0" smtClean="0"/>
              <a:t>Влияние сверстников, давление с их стороны.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Курящие друзья.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Стремление выглядеть «круто».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Удовольствие от того, что делаешь что-то запретное.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Стремление подражать взрослым, авторитетным людям.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Сигареты легко можно купить.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Снятие стресса.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Желание поступить наперекор.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Курящие родители.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Удовольствие от курения.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Примеры, которые видят по телевидению или в кино.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Потому что это опасно.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·         Влияние рекламы табака.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214414" y="0"/>
            <a:ext cx="7643866" cy="1285860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1538" y="214291"/>
            <a:ext cx="70723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Из цикла родительских собраний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«Подросток в мире вредных привычек»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1500174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Arial Narrow" pitchFamily="34" charset="0"/>
              </a:rPr>
              <a:t>Родительское собрание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«Подросток и курение»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5060" name="Picture 4" descr="http://www.amic.ru/images/gallery_05-2011/640.1_2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500306"/>
            <a:ext cx="6115050" cy="4086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pic>
        <p:nvPicPr>
          <p:cNvPr id="62466" name="Picture 2" descr="Статистика подросткового курения в Росс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86058"/>
            <a:ext cx="7960230" cy="39290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21429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ФАКТЫ РОССИЙСКОЙ СТАТИСТИКИ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00108"/>
            <a:ext cx="8572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 данным статистики, в России курят 89% детей в возрасте от 11 до 13 лет,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68% подростков 14-15-летнего возраста и 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71% в возрасте 16-17 лет.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При этом, для первой категории нормой является 1-2 сигареты в день, а для последней от шести до десяти штук.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2643174" y="928670"/>
          <a:ext cx="492922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786" y="285728"/>
            <a:ext cx="81439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Соотношение курящих и некурящих семей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85852" y="4214818"/>
          <a:ext cx="7143800" cy="224743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0999"/>
                <a:gridCol w="1599704"/>
                <a:gridCol w="1825140"/>
                <a:gridCol w="1757957"/>
              </a:tblGrid>
              <a:tr h="32147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Средний возраст подростков, начавших курить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в т.ч.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Мальчики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Девочки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Родители курят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11,4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10,7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12,7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Родители курили раньше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11,1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10,5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12,1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14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Родители не курят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12,2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11,4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13,4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28596" y="3286124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возраст подростков, начавших курить, в зависимости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курения родителей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142976" y="6596390"/>
            <a:ext cx="77153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результатам исследования «Общественного Совета по проблеме подросткового курения»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pic>
        <p:nvPicPr>
          <p:cNvPr id="5" name="Picture 2" descr="http://bukabench.com/assets/images/book_covers_7/f9844ab96de8f00ee7b90828e14162ff.jpg"/>
          <p:cNvPicPr>
            <a:picLocks noChangeAspect="1" noChangeArrowheads="1"/>
          </p:cNvPicPr>
          <p:nvPr/>
        </p:nvPicPr>
        <p:blipFill>
          <a:blip r:embed="rId3" cstate="print"/>
          <a:srcRect t="5702"/>
          <a:stretch>
            <a:fillRect/>
          </a:stretch>
        </p:blipFill>
        <p:spPr bwMode="auto">
          <a:xfrm>
            <a:off x="1000100" y="428604"/>
            <a:ext cx="4214842" cy="6208513"/>
          </a:xfrm>
          <a:prstGeom prst="rect">
            <a:avLst/>
          </a:prstGeom>
          <a:noFill/>
        </p:spPr>
      </p:pic>
      <p:pic>
        <p:nvPicPr>
          <p:cNvPr id="46082" name="Picture 2" descr="http://icdn.lenta.ru/images/2013/06/19/16/20130619162932044/pic_c0c19c5430adea6cab5ff01ecbef206f.jpg"/>
          <p:cNvPicPr>
            <a:picLocks noChangeAspect="1" noChangeArrowheads="1"/>
          </p:cNvPicPr>
          <p:nvPr/>
        </p:nvPicPr>
        <p:blipFill>
          <a:blip r:embed="rId4" cstate="print"/>
          <a:srcRect l="3922" t="5789" r="1961" b="4482"/>
          <a:stretch>
            <a:fillRect/>
          </a:stretch>
        </p:blipFill>
        <p:spPr bwMode="auto">
          <a:xfrm>
            <a:off x="5357818" y="4071942"/>
            <a:ext cx="3429024" cy="2571768"/>
          </a:xfrm>
          <a:prstGeom prst="rect">
            <a:avLst/>
          </a:prstGeom>
          <a:noFill/>
        </p:spPr>
      </p:pic>
      <p:pic>
        <p:nvPicPr>
          <p:cNvPr id="46086" name="Picture 6" descr="http://your-opinion.ru/wp-content/uploads/2012/11/antitaba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500042"/>
            <a:ext cx="3500462" cy="30003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29256" y="3643314"/>
            <a:ext cx="353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Результаты опроса и голосования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857232"/>
            <a:ext cx="800105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428736"/>
            <a:ext cx="7715272" cy="63094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Вы приходите домой в неурочный час, неожиданно для дочери. И застаете её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судорожно курящей у окна. Увидев вас, она не прекращает курение, а с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вызовом говорит вам, что таким образом расслабляется после нервно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проведенного учебного дня. Ваши действия?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285728"/>
            <a:ext cx="650085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Ситуация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pic>
        <p:nvPicPr>
          <p:cNvPr id="63490" name="Picture 2" descr="http://gov.cap.ru/UserFiles/news/20131008/Original/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14290"/>
            <a:ext cx="7905805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officeimg.vo.msecnd.net/ru-ru/templates/TR001069078.png?ts=0"/>
          <p:cNvPicPr>
            <a:picLocks noChangeAspect="1" noChangeArrowheads="1"/>
          </p:cNvPicPr>
          <p:nvPr/>
        </p:nvPicPr>
        <p:blipFill>
          <a:blip r:embed="rId2" cstate="print"/>
          <a:srcRect l="4024" t="5208" r="4214" b="5208"/>
          <a:stretch>
            <a:fillRect/>
          </a:stretch>
        </p:blipFill>
        <p:spPr bwMode="auto">
          <a:xfrm>
            <a:off x="0" y="0"/>
            <a:ext cx="9144000" cy="68980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928670"/>
            <a:ext cx="82153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hlinkClick r:id="rId3"/>
              </a:rPr>
              <a:t>http://www.nosmoking.ru/org_mgct_passivesmoke.htm</a:t>
            </a:r>
            <a:r>
              <a:rPr lang="ru-RU" sz="2400" dirty="0" smtClean="0"/>
              <a:t> – о вреде пассивного курения (по материалам Московского городского Центра по лечению и профилактике </a:t>
            </a:r>
            <a:r>
              <a:rPr lang="ru-RU" sz="2400" dirty="0" err="1" smtClean="0"/>
              <a:t>табакокурения</a:t>
            </a:r>
            <a:r>
              <a:rPr lang="ru-RU" sz="2400" dirty="0" smtClean="0"/>
              <a:t>.)</a:t>
            </a:r>
          </a:p>
          <a:p>
            <a:r>
              <a:rPr lang="ru-RU" sz="2400" u="sng" dirty="0" smtClean="0">
                <a:hlinkClick r:id="rId4"/>
              </a:rPr>
              <a:t>http://www.nonsmoke.ru</a:t>
            </a:r>
            <a:r>
              <a:rPr lang="ru-RU" sz="2400" dirty="0" smtClean="0"/>
              <a:t>– сайт о способах бросить курить</a:t>
            </a:r>
          </a:p>
          <a:p>
            <a:r>
              <a:rPr lang="ru-RU" sz="2400" u="sng" dirty="0" smtClean="0">
                <a:hlinkClick r:id="rId5"/>
              </a:rPr>
              <a:t>http://www.epochtimes.ru/content/view/4408/7/</a:t>
            </a:r>
            <a:r>
              <a:rPr lang="ru-RU" sz="2400" dirty="0" smtClean="0"/>
              <a:t> – Великая Эпоха (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 smtClean="0"/>
              <a:t>Epoch</a:t>
            </a:r>
            <a:r>
              <a:rPr lang="ru-RU" sz="2400" dirty="0" smtClean="0"/>
              <a:t> </a:t>
            </a:r>
            <a:r>
              <a:rPr lang="ru-RU" sz="2400" dirty="0" err="1" smtClean="0"/>
              <a:t>Times</a:t>
            </a:r>
            <a:r>
              <a:rPr lang="ru-RU" sz="2400" dirty="0" smtClean="0"/>
              <a:t>) – международный информационный проект</a:t>
            </a:r>
          </a:p>
          <a:p>
            <a:r>
              <a:rPr lang="ru-RU" sz="2400" u="sng" dirty="0" smtClean="0">
                <a:hlinkClick r:id="rId6"/>
              </a:rPr>
              <a:t>http://www.alco-free.ru/</a:t>
            </a:r>
            <a:r>
              <a:rPr lang="ru-RU" sz="2400" dirty="0" smtClean="0"/>
              <a:t> – способы бросить курить</a:t>
            </a:r>
          </a:p>
          <a:p>
            <a:r>
              <a:rPr lang="ru-RU" sz="2400" u="sng" dirty="0" smtClean="0">
                <a:hlinkClick r:id="rId7"/>
              </a:rPr>
              <a:t>http://www.tabacum.ru/index.html</a:t>
            </a:r>
            <a:r>
              <a:rPr lang="ru-RU" sz="2400" dirty="0" smtClean="0"/>
              <a:t> – сайт о табаке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285728"/>
            <a:ext cx="81439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 СТРАНИЦАХ ИНТЕРНЕТА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145</Words>
  <Application>Microsoft Office PowerPoint</Application>
  <PresentationFormat>Экран (4:3)</PresentationFormat>
  <Paragraphs>70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ВЛАДИСЛАВ</cp:lastModifiedBy>
  <cp:revision>18</cp:revision>
  <dcterms:created xsi:type="dcterms:W3CDTF">2014-03-06T18:06:47Z</dcterms:created>
  <dcterms:modified xsi:type="dcterms:W3CDTF">2014-03-11T16:09:27Z</dcterms:modified>
</cp:coreProperties>
</file>