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75" r:id="rId2"/>
    <p:sldId id="257" r:id="rId3"/>
    <p:sldId id="258" r:id="rId4"/>
    <p:sldId id="259" r:id="rId5"/>
    <p:sldId id="260" r:id="rId6"/>
    <p:sldId id="256" r:id="rId7"/>
    <p:sldId id="262" r:id="rId8"/>
    <p:sldId id="263" r:id="rId9"/>
    <p:sldId id="264" r:id="rId10"/>
    <p:sldId id="26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FD17D-F42D-4BEC-B51F-76A6042BD338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BDA95-39A1-4DFA-8B37-F791F8C63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298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BDA95-39A1-4DFA-8B37-F791F8C6358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81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11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0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910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73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466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551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889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990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4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37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9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3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5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74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A5603D6-1C37-4DEC-95AE-CA65FD42CB2F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C55EFA5-DA64-42D2-85AC-31EE9BCAC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6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4" y="136478"/>
            <a:ext cx="10345002" cy="618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1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01101"/>
          </a:xfrm>
        </p:spPr>
        <p:txBody>
          <a:bodyPr/>
          <a:lstStyle/>
          <a:p>
            <a:r>
              <a:rPr lang="kk-KZ" dirty="0" smtClean="0"/>
              <a:t>Сутектің алынуы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3775" y="2339668"/>
            <a:ext cx="2888833" cy="3424237"/>
          </a:xfrm>
          <a:prstGeom prst="rect">
            <a:avLst/>
          </a:prstGeom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84235" y="5888879"/>
            <a:ext cx="23479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ru-RU" sz="3200">
                <a:solidFill>
                  <a:srgbClr val="CC0099"/>
                </a:solidFill>
              </a:rPr>
              <a:t>1731</a:t>
            </a:r>
            <a:r>
              <a:rPr lang="en-US" sz="3200">
                <a:solidFill>
                  <a:srgbClr val="CC0099"/>
                </a:solidFill>
              </a:rPr>
              <a:t> - </a:t>
            </a:r>
            <a:r>
              <a:rPr lang="ru-RU" sz="3200">
                <a:solidFill>
                  <a:srgbClr val="CC0099"/>
                </a:solidFill>
              </a:rPr>
              <a:t>1810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30889" y="233966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1419225" algn="l"/>
              </a:tabLst>
            </a:pPr>
            <a:r>
              <a:rPr lang="kk-KZ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1776 жылы ағылшын ғалымы Г.Кавендиш сутектің қасиетін анықтап,басқа газдардан айырмашылығын анықтап берген.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9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46510"/>
          </a:xfrm>
        </p:spPr>
        <p:txBody>
          <a:bodyPr/>
          <a:lstStyle/>
          <a:p>
            <a:r>
              <a:rPr lang="ru-RU" b="1" dirty="0">
                <a:solidFill>
                  <a:srgbClr val="CC0099"/>
                </a:solidFill>
                <a:hlinkClick r:id="" action="ppaction://noaction"/>
              </a:rPr>
              <a:t>АНТУАН  ЛОРАН  ЛАВУАЗЬЕ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816562" y="2380611"/>
            <a:ext cx="2888833" cy="342423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67116" y="1841242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1419225" algn="l"/>
              </a:tabLst>
            </a:pPr>
            <a:r>
              <a:rPr lang="kk-KZ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Француз ғалымы А. Лавуазье сутекті алғаш судың </a:t>
            </a:r>
            <a:r>
              <a:rPr lang="kk-KZ" sz="32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құрамынан бөліп алды және судың құрамы сутек пен оттектен тұратындығын </a:t>
            </a:r>
            <a:r>
              <a:rPr lang="kk-KZ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дәлелдеді. Ол сутектің жай зат екенін анықтап, оған “гидрогениум” деп ат берген. Латынша бұл “су тудырушы” дегенді білдіреді.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68545" y="5940994"/>
            <a:ext cx="2736850" cy="579437"/>
          </a:xfrm>
          <a:prstGeom prst="rect">
            <a:avLst/>
          </a:prstGeom>
          <a:solidFill>
            <a:srgbClr val="FFE7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rgbClr val="CC0099"/>
                </a:solidFill>
              </a:rPr>
              <a:t> </a:t>
            </a:r>
            <a:r>
              <a:rPr lang="en-US" sz="3200" dirty="0">
                <a:solidFill>
                  <a:srgbClr val="CC0099"/>
                </a:solidFill>
              </a:rPr>
              <a:t>1743  -  1794</a:t>
            </a:r>
            <a:endParaRPr lang="ru-RU" sz="32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7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95534"/>
            <a:ext cx="10364451" cy="900753"/>
          </a:xfrm>
        </p:spPr>
        <p:txBody>
          <a:bodyPr>
            <a:normAutofit fontScale="90000"/>
          </a:bodyPr>
          <a:lstStyle/>
          <a:p>
            <a:r>
              <a:rPr lang="kk-KZ" b="1" i="1" dirty="0" smtClean="0"/>
              <a:t/>
            </a:r>
            <a:br>
              <a:rPr lang="kk-KZ" b="1" i="1" dirty="0" smtClean="0"/>
            </a:br>
            <a:r>
              <a:rPr lang="kk-KZ" b="1" i="1" dirty="0"/>
              <a:t/>
            </a:r>
            <a:br>
              <a:rPr lang="kk-KZ" b="1" i="1" dirty="0"/>
            </a:br>
            <a:r>
              <a:rPr lang="kk-KZ" b="1" i="1" dirty="0" smtClean="0"/>
              <a:t>Өнеркәсіпте </a:t>
            </a:r>
            <a:r>
              <a:rPr lang="kk-KZ" b="1" i="1" dirty="0"/>
              <a:t>алынуы:</a:t>
            </a:r>
            <a:r>
              <a:rPr lang="ru-RU" dirty="0"/>
              <a:t/>
            </a:r>
            <a:br>
              <a:rPr lang="ru-RU" dirty="0"/>
            </a:br>
            <a:r>
              <a:rPr lang="kk-KZ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187356"/>
            <a:ext cx="10363826" cy="4603844"/>
          </a:xfrm>
        </p:spPr>
        <p:txBody>
          <a:bodyPr/>
          <a:lstStyle/>
          <a:p>
            <a:pPr lvl="0"/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 бетінде су кең тарағандықтан өнеркәсіпте сутекті алудың негізгі әдісі – суды тұрақты электр тогының көмегімен айыру болып табылады.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2H </a:t>
            </a:r>
            <a:r>
              <a:rPr lang="kk-KZ" sz="32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=   2H</a:t>
            </a:r>
            <a:r>
              <a:rPr lang="kk-KZ" sz="32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O</a:t>
            </a:r>
            <a:r>
              <a:rPr lang="kk-KZ" sz="32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kk-KZ" sz="32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2H</a:t>
            </a:r>
            <a:r>
              <a:rPr lang="kk-KZ" sz="32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= CO</a:t>
            </a:r>
            <a:r>
              <a:rPr lang="kk-KZ" sz="32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4H</a:t>
            </a:r>
            <a:r>
              <a:rPr lang="kk-KZ" sz="3200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-165 кДж 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87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3842" y="-418833"/>
            <a:ext cx="8689976" cy="2509213"/>
          </a:xfrm>
        </p:spPr>
        <p:txBody>
          <a:bodyPr>
            <a:noAutofit/>
          </a:bodyPr>
          <a:lstStyle/>
          <a:p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Зертханада алынуы: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51012" y="1678676"/>
            <a:ext cx="8689976" cy="4490112"/>
          </a:xfrm>
        </p:spPr>
        <p:txBody>
          <a:bodyPr>
            <a:normAutofit/>
          </a:bodyPr>
          <a:lstStyle/>
          <a:p>
            <a:pPr lvl="0"/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 + H </a:t>
            </a:r>
            <a:r>
              <a:rPr lang="kk-KZ" sz="2800" b="1" cap="none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kk-KZ" sz="2800" b="1" cap="none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en-US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kk-KZ" sz="2800" b="1" cap="none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 H</a:t>
            </a:r>
            <a:r>
              <a:rPr lang="kk-KZ" sz="2800" b="1" cap="none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↑        </a:t>
            </a:r>
            <a:endParaRPr lang="ru-RU" sz="28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 + 2 HСІ   =  </a:t>
            </a:r>
            <a:r>
              <a:rPr lang="en-US" sz="28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kk-KZ" sz="2800" b="1" cap="none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  H</a:t>
            </a:r>
            <a:r>
              <a:rPr lang="kk-KZ" sz="2800" b="1" cap="none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↑  </a:t>
            </a:r>
            <a:endParaRPr lang="ru-RU" sz="28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 ме.  +  Қышқыл</a:t>
            </a:r>
            <a:r>
              <a:rPr lang="kk-KZ" sz="2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тұз   +  сутек </a:t>
            </a:r>
            <a:endParaRPr lang="ru-RU" sz="28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Са  +  2 Н</a:t>
            </a:r>
            <a:r>
              <a:rPr lang="kk-KZ" sz="2800" cap="none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  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</a:t>
            </a:r>
            <a:r>
              <a:rPr lang="en-US" sz="28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( ОН )</a:t>
            </a:r>
            <a:r>
              <a:rPr lang="kk-KZ" sz="2800" b="1" cap="none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Н</a:t>
            </a:r>
            <a:r>
              <a:rPr lang="kk-KZ" sz="2800" b="1" cap="none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endParaRPr lang="ru-RU" sz="28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2</a:t>
            </a:r>
            <a:r>
              <a:rPr lang="en-US" sz="2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kk-KZ" sz="2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+ 2 Н</a:t>
            </a:r>
            <a:r>
              <a:rPr lang="kk-KZ" sz="2800" cap="none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  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2 </a:t>
            </a:r>
            <a:r>
              <a:rPr lang="en-US" sz="2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ОН    +   Н</a:t>
            </a:r>
            <a:r>
              <a:rPr lang="kk-KZ" sz="2800" b="1" cap="none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endParaRPr lang="ru-RU" sz="28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 ме.  +   Су</a:t>
            </a:r>
            <a:r>
              <a:rPr lang="kk-KZ" sz="2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тұз   +  сутек </a:t>
            </a:r>
            <a:endParaRPr lang="ru-RU" sz="2800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34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707" y="160040"/>
            <a:ext cx="10364451" cy="1596177"/>
          </a:xfrm>
        </p:spPr>
        <p:txBody>
          <a:bodyPr/>
          <a:lstStyle/>
          <a:p>
            <a:r>
              <a:rPr lang="kk-K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Ауаны ығыстыру әдісі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8300837" y="4271409"/>
            <a:ext cx="43490521" cy="724675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1564710" y="3057098"/>
            <a:ext cx="5116222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258" y="2363372"/>
            <a:ext cx="7807569" cy="436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9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Суды ығыстыру әдісі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4647222" y="3516923"/>
            <a:ext cx="3094828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Рисунок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75" y="2214694"/>
            <a:ext cx="10364451" cy="442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568838"/>
          </a:xfrm>
        </p:spPr>
        <p:txBody>
          <a:bodyPr>
            <a:normAutofit fontScale="90000"/>
          </a:bodyPr>
          <a:lstStyle/>
          <a:p>
            <a:r>
              <a:rPr lang="kk-KZ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Кипп аппараты</a:t>
            </a:r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91807" y="2674962"/>
            <a:ext cx="14803155" cy="493797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550342" y="1187356"/>
            <a:ext cx="17414424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Рисунок 3" descr="Image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75" y="1187356"/>
            <a:ext cx="8489532" cy="5424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62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490908"/>
          </a:xfrm>
        </p:spPr>
        <p:txBody>
          <a:bodyPr>
            <a:normAutofit fontScale="77500" lnSpcReduction="20000"/>
          </a:bodyPr>
          <a:lstStyle/>
          <a:p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1.Сутектің химиялық таңбасы: </a:t>
            </a:r>
            <a:endParaRPr lang="ru-RU" sz="31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Н      ә) Не           б) </a:t>
            </a:r>
            <a:r>
              <a:rPr lang="kk-KZ" sz="3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в) </a:t>
            </a:r>
            <a:r>
              <a:rPr lang="en-US" sz="3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endParaRPr lang="ru-RU" sz="31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1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2.Күн жүйесі планеталарының қанша пайызын сутек атомы   құрайды? </a:t>
            </a:r>
            <a:endParaRPr lang="ru-RU" sz="31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А)25</a:t>
            </a: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ә)32</a:t>
            </a: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б)24</a:t>
            </a: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в)92</a:t>
            </a: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</a:p>
          <a:p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1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3.Сутекті ең алғаш алған ғалым?</a:t>
            </a: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Ломоносов          ә) Менделеев        б) Кавендиш                в) Лавуазье</a:t>
            </a:r>
            <a:r>
              <a:rPr lang="ru-RU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kk-KZ" sz="31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1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9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818866"/>
            <a:ext cx="10363826" cy="4972333"/>
          </a:xfrm>
        </p:spPr>
        <p:txBody>
          <a:bodyPr>
            <a:normAutofit/>
          </a:bodyPr>
          <a:lstStyle/>
          <a:p>
            <a:r>
              <a:rPr lang="kk-KZ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4.Сутек латынша қандай мағынаны береді:</a:t>
            </a:r>
            <a:r>
              <a:rPr lang="ru-RU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kk-KZ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А)түтінді газ               ә)су тудырушы       б)қопарғыш газ       в)су тасушы      </a:t>
            </a:r>
            <a:endParaRPr lang="ru-RU" sz="3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5.Сутекті өнеркәсіпте алу жолы: </a:t>
            </a:r>
            <a:endParaRPr lang="ru-RU" sz="3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А)электр тоғы арқылы                        ә)белсенді металдан</a:t>
            </a:r>
            <a:endParaRPr lang="ru-RU" sz="3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Б)ауаны ығыстыру арқылы                в)айдау арқылы              </a:t>
            </a:r>
            <a:endParaRPr lang="ru-RU" sz="3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9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53361577"/>
              </p:ext>
            </p:extLst>
          </p:nvPr>
        </p:nvGraphicFramePr>
        <p:xfrm>
          <a:off x="600504" y="1078171"/>
          <a:ext cx="10986444" cy="36030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31074"/>
                <a:gridCol w="1831074"/>
                <a:gridCol w="1831074"/>
                <a:gridCol w="1831074"/>
                <a:gridCol w="1831074"/>
                <a:gridCol w="1831074"/>
              </a:tblGrid>
              <a:tr h="7206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720602">
                <a:tc>
                  <a:txBody>
                    <a:bodyPr/>
                    <a:lstStyle/>
                    <a:p>
                      <a:r>
                        <a:rPr lang="ru-RU" dirty="0" smtClean="0"/>
                        <a:t>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*</a:t>
                      </a:r>
                      <a:endParaRPr lang="ru-RU" dirty="0"/>
                    </a:p>
                  </a:txBody>
                  <a:tcPr/>
                </a:tc>
              </a:tr>
              <a:tr h="720602">
                <a:tc>
                  <a:txBody>
                    <a:bodyPr/>
                    <a:lstStyle/>
                    <a:p>
                      <a:r>
                        <a:rPr lang="ru-RU" dirty="0" smtClean="0"/>
                        <a:t>  Ә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602">
                <a:tc>
                  <a:txBody>
                    <a:bodyPr/>
                    <a:lstStyle/>
                    <a:p>
                      <a:r>
                        <a:rPr lang="kk-KZ" dirty="0" smtClean="0"/>
                        <a:t> 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602">
                <a:tc>
                  <a:txBody>
                    <a:bodyPr/>
                    <a:lstStyle/>
                    <a:p>
                      <a:r>
                        <a:rPr lang="kk-KZ" baseline="0" dirty="0" smtClean="0"/>
                        <a:t>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7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Миға шабуыл»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45660" y="1719618"/>
            <a:ext cx="11778018" cy="49950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kk-K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 </a:t>
            </a:r>
            <a:r>
              <a:rPr lang="kk-K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нешеге жіктеледі?  Жай және күрделі заттар дегеніміз не?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 элемент дегеніміз не? Оттек элементіне сипттама беріп көрелік( аты, таңбасы, сал.ат.массасы, молекуласы, сал.мол.массы,валенттілігі, периодтық кестеде орны </a:t>
            </a:r>
            <a:r>
              <a:rPr lang="kk-K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 </a:t>
            </a:r>
            <a:r>
              <a:rPr lang="kk-K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реакцияның неше типі бар? Атаңыз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Термохимиялық </a:t>
            </a:r>
            <a:r>
              <a:rPr lang="kk-K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дегеніміз қандай реакция,ол нешеге жіктеледі?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4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Үйге тапсырма: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r>
              <a:rPr lang="kk-K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§30  № 1-12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2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497086"/>
              </p:ext>
            </p:extLst>
          </p:nvPr>
        </p:nvGraphicFramePr>
        <p:xfrm>
          <a:off x="504965" y="719666"/>
          <a:ext cx="10795379" cy="536807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575716"/>
                <a:gridCol w="1146412"/>
                <a:gridCol w="1255594"/>
                <a:gridCol w="1119116"/>
                <a:gridCol w="1214651"/>
                <a:gridCol w="1241946"/>
                <a:gridCol w="1241944"/>
              </a:tblGrid>
              <a:tr h="6965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Қосылу реакция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Айырылу реакция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Орын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басу реакция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Алмасу 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реакци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Экзо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Термия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лық реак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Эндо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Термия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лық реак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ция</a:t>
                      </a:r>
                      <a:endParaRPr lang="ru-RU" dirty="0"/>
                    </a:p>
                  </a:txBody>
                  <a:tcPr/>
                </a:tc>
              </a:tr>
              <a:tr h="696559"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 + О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=  2СаО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559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 + CuCI</a:t>
                      </a:r>
                      <a:r>
                        <a:rPr lang="en-US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 + FeCI</a:t>
                      </a:r>
                      <a:r>
                        <a:rPr lang="en-US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559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CaCO</a:t>
                      </a:r>
                      <a:r>
                        <a:rPr lang="en-US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CaO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+  CO</a:t>
                      </a:r>
                      <a:r>
                        <a:rPr lang="en-US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6559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HCI +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NaOH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H</a:t>
                      </a:r>
                      <a:r>
                        <a:rPr lang="en-US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+ 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559"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2H 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=   2H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+ O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</a:tr>
              <a:tr h="696559"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2H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+ O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 2H 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49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61411"/>
              </p:ext>
            </p:extLst>
          </p:nvPr>
        </p:nvGraphicFramePr>
        <p:xfrm>
          <a:off x="504965" y="719666"/>
          <a:ext cx="10795379" cy="536807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575716"/>
                <a:gridCol w="1146412"/>
                <a:gridCol w="1255594"/>
                <a:gridCol w="1119116"/>
                <a:gridCol w="1214651"/>
                <a:gridCol w="1241946"/>
                <a:gridCol w="1241944"/>
              </a:tblGrid>
              <a:tr h="6965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Қосылу реакция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Айырылу реакция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Орын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басу реакция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Алмасу 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реакци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Экзо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Термия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лық реак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Эндо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Термия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лық реак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ция</a:t>
                      </a:r>
                      <a:endParaRPr lang="ru-RU" dirty="0"/>
                    </a:p>
                  </a:txBody>
                  <a:tcPr/>
                </a:tc>
              </a:tr>
              <a:tr h="696559"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 + О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=  2СаО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559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 + CuCI</a:t>
                      </a:r>
                      <a:r>
                        <a:rPr lang="en-US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 + FeCI</a:t>
                      </a:r>
                      <a:r>
                        <a:rPr lang="en-US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559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CaCO</a:t>
                      </a:r>
                      <a:r>
                        <a:rPr lang="en-US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CaO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+  CO</a:t>
                      </a:r>
                      <a:r>
                        <a:rPr lang="en-US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696559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HCI +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NaOH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NaCI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H</a:t>
                      </a:r>
                      <a:r>
                        <a:rPr lang="en-US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+ 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559"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2H 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=   2H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+ O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+</a:t>
                      </a:r>
                      <a:endParaRPr lang="ru-RU" dirty="0"/>
                    </a:p>
                  </a:txBody>
                  <a:tcPr/>
                </a:tc>
              </a:tr>
              <a:tr h="696559"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2H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+ O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 2H </a:t>
                      </a:r>
                      <a:r>
                        <a:rPr lang="kk-KZ" sz="18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57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2448" y="648733"/>
            <a:ext cx="787475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tabLst>
                <a:tab pos="571500" algn="l"/>
              </a:tabLst>
            </a:pPr>
            <a:r>
              <a:rPr lang="kk-KZ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«Мені тап»</a:t>
            </a:r>
            <a:endParaRPr lang="ru-RU" sz="4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>
              <a:spcAft>
                <a:spcPts val="0"/>
              </a:spcAft>
            </a:pPr>
            <a:r>
              <a:rPr lang="kk-KZ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 судың арғы тегімін,</a:t>
            </a:r>
            <a:endParaRPr lang="ru-RU" sz="36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>
              <a:spcAft>
                <a:spcPts val="0"/>
              </a:spcAft>
            </a:pPr>
            <a:r>
              <a:rPr lang="kk-KZ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Серігімін оттек атты серінің.</a:t>
            </a:r>
            <a:endParaRPr lang="ru-RU" sz="36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>
              <a:spcAft>
                <a:spcPts val="0"/>
              </a:spcAft>
            </a:pPr>
            <a:r>
              <a:rPr lang="kk-KZ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Ежелден ең жеңіл газбын,</a:t>
            </a:r>
            <a:endParaRPr lang="ru-RU" sz="36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>
              <a:spcAft>
                <a:spcPts val="0"/>
              </a:spcAft>
            </a:pPr>
            <a:r>
              <a:rPr lang="kk-KZ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Оттекке қарағанда азбын.</a:t>
            </a:r>
            <a:endParaRPr lang="ru-RU" sz="36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>
              <a:spcAft>
                <a:spcPts val="0"/>
              </a:spcAft>
            </a:pPr>
            <a:r>
              <a:rPr lang="kk-KZ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1 пайыз ғана жер бетіне тарағам,</a:t>
            </a:r>
            <a:endParaRPr lang="ru-RU" sz="36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>
              <a:spcAft>
                <a:spcPts val="0"/>
              </a:spcAft>
            </a:pPr>
            <a:r>
              <a:rPr lang="kk-KZ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Ғаламшарда  92 пайызбын.</a:t>
            </a:r>
            <a:endParaRPr lang="ru-RU" sz="36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>
              <a:spcAft>
                <a:spcPts val="0"/>
              </a:spcAft>
            </a:pPr>
            <a:r>
              <a:rPr lang="kk-KZ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Бармын газбен көмір,мұнайда,</a:t>
            </a:r>
            <a:endParaRPr lang="ru-RU" sz="36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Болашақта өзім отын бола алам. 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50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364" y="440976"/>
            <a:ext cx="8689976" cy="3912660"/>
          </a:xfrm>
        </p:spPr>
        <p:txBody>
          <a:bodyPr>
            <a:normAutofit/>
          </a:bodyPr>
          <a:lstStyle/>
          <a:p>
            <a:r>
              <a:rPr lang="kk-KZ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Сутек. Сутектің табиғатта таралуы және алынуы.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7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Сутек</a:t>
            </a:r>
            <a:endParaRPr lang="ru-RU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Химиялық таңбасы :   </a:t>
            </a:r>
            <a:endParaRPr lang="kk-KZ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 </a:t>
            </a: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Н ) = 1,008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м.а.б.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kk-KZ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kk-KZ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 м.а.б.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kk-KZ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↑,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А.Е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суда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kk-KZ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ериді).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914400" y="531813"/>
            <a:ext cx="10363200" cy="525938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kk-KZ" dirty="0"/>
              <a:t> </a:t>
            </a:r>
            <a:r>
              <a:rPr lang="kk-K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 бетінде оттекке қарағанда сутек едәуір аз.Ең көп тараған қосылысы- Н</a:t>
            </a:r>
            <a:r>
              <a:rPr lang="kk-KZ" sz="28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Күн жүйесі планеталарының </a:t>
            </a:r>
            <a:r>
              <a:rPr lang="kk-K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92%-ін 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сутек атомы құрады.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Сутектің жер қыртысында газ күйіндегі метанның, қатты тас көмірдің, сұйық күйдегі мұнайдың, көптеген минералдар мен тау жыныстарының құрамында оттекпен қатар сутек те кіреді. 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 қыртысындағы сутектің массалық үлесі 1 %. </a:t>
            </a:r>
            <a:r>
              <a:rPr lang="kk-K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 аз болып көрінгенмен, шындығында жердегі әр 100 атомның, шамамен, 10 атомы сутектің үлесіне келеді.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23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586854"/>
            <a:ext cx="10364451" cy="682388"/>
          </a:xfrm>
        </p:spPr>
        <p:txBody>
          <a:bodyPr>
            <a:normAutofit fontScale="90000"/>
          </a:bodyPr>
          <a:lstStyle/>
          <a:p>
            <a:r>
              <a:rPr lang="kk-KZ" b="1" dirty="0"/>
              <a:t>Жер қыртысындағы сутектің мөлшері: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37522" y="3220032"/>
            <a:ext cx="16340989" cy="7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Рисунок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522" y="1269243"/>
            <a:ext cx="8272626" cy="514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99</TotalTime>
  <Words>613</Words>
  <Application>Microsoft Office PowerPoint</Application>
  <PresentationFormat>Широкоэкранный</PresentationFormat>
  <Paragraphs>146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Tw Cen MT</vt:lpstr>
      <vt:lpstr>Капля</vt:lpstr>
      <vt:lpstr>Презентация PowerPoint</vt:lpstr>
      <vt:lpstr>« Миға шабуыл»  </vt:lpstr>
      <vt:lpstr>Презентация PowerPoint</vt:lpstr>
      <vt:lpstr>Презентация PowerPoint</vt:lpstr>
      <vt:lpstr>Презентация PowerPoint</vt:lpstr>
      <vt:lpstr>Сутек. Сутектің табиғатта таралуы және алынуы.</vt:lpstr>
      <vt:lpstr>Сутек</vt:lpstr>
      <vt:lpstr>Презентация PowerPoint</vt:lpstr>
      <vt:lpstr>Жер қыртысындағы сутектің мөлшері: </vt:lpstr>
      <vt:lpstr>Сутектің алынуы</vt:lpstr>
      <vt:lpstr>АНТУАН  ЛОРАН  ЛАВУАЗЬЕ</vt:lpstr>
      <vt:lpstr>  Өнеркәсіпте алынуы:   </vt:lpstr>
      <vt:lpstr>Зертханада алынуы: </vt:lpstr>
      <vt:lpstr>Ауаны ығыстыру әдісі</vt:lpstr>
      <vt:lpstr>Суды ығыстыру әдісі</vt:lpstr>
      <vt:lpstr>Кипп аппараты</vt:lpstr>
      <vt:lpstr>Тест</vt:lpstr>
      <vt:lpstr>Презентация PowerPoint</vt:lpstr>
      <vt:lpstr>Презентация PowerPoint</vt:lpstr>
      <vt:lpstr>Үйге тапсырма: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Сутек. Сутектің табиғатта таралуы және алынуы.</dc:title>
  <dc:creator>admin</dc:creator>
  <cp:lastModifiedBy>admin</cp:lastModifiedBy>
  <cp:revision>10</cp:revision>
  <dcterms:created xsi:type="dcterms:W3CDTF">2013-12-11T18:32:10Z</dcterms:created>
  <dcterms:modified xsi:type="dcterms:W3CDTF">2013-12-11T20:11:58Z</dcterms:modified>
</cp:coreProperties>
</file>