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1_%D0%B0%D0%B2%D0%B3%D1%83%D1%81%D1%82%D0%B0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79388" y="2636912"/>
            <a:ext cx="8583612" cy="122336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cap="none" dirty="0" smtClean="0"/>
              <a:t>КИСЛОРОД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900" y="273050"/>
            <a:ext cx="2679700" cy="1162050"/>
          </a:xfrm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26628" name="Текст 3"/>
          <p:cNvSpPr>
            <a:spLocks noGrp="1"/>
          </p:cNvSpPr>
          <p:nvPr>
            <p:ph type="body" idx="2"/>
          </p:nvPr>
        </p:nvSpPr>
        <p:spPr>
          <a:xfrm>
            <a:off x="215900" y="428625"/>
            <a:ext cx="7785100" cy="5513388"/>
          </a:xfrm>
        </p:spPr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r>
              <a:rPr lang="ru-RU" sz="4400" smtClean="0"/>
              <a:t>Горение железа. </a:t>
            </a:r>
          </a:p>
          <a:p>
            <a:pPr eaLnBrk="1" hangingPunct="1"/>
            <a:r>
              <a:rPr lang="ru-RU" sz="4400" smtClean="0"/>
              <a:t> </a:t>
            </a:r>
          </a:p>
          <a:p>
            <a:pPr eaLnBrk="1" hangingPunct="1"/>
            <a:r>
              <a:rPr lang="en-US" sz="4400" b="1" smtClean="0"/>
              <a:t>Fe</a:t>
            </a:r>
            <a:r>
              <a:rPr lang="ru-RU" sz="4400" b="1" smtClean="0"/>
              <a:t> + О</a:t>
            </a:r>
            <a:r>
              <a:rPr lang="ru-RU" sz="4400" b="1" baseline="-25000" smtClean="0"/>
              <a:t>2 </a:t>
            </a:r>
            <a:r>
              <a:rPr lang="ru-RU" sz="6600" b="1" i="0" smtClean="0"/>
              <a:t>→</a:t>
            </a:r>
            <a:r>
              <a:rPr lang="ru-RU" sz="4400" b="1" smtClean="0"/>
              <a:t> </a:t>
            </a:r>
            <a:r>
              <a:rPr lang="en-US" sz="4400" b="1" smtClean="0"/>
              <a:t>Fe</a:t>
            </a:r>
            <a:r>
              <a:rPr lang="ru-RU" sz="4400" b="1" baseline="-25000" smtClean="0"/>
              <a:t>2</a:t>
            </a:r>
            <a:r>
              <a:rPr lang="en-US" sz="4400" b="1" smtClean="0"/>
              <a:t>O</a:t>
            </a:r>
            <a:r>
              <a:rPr lang="ru-RU" sz="4400" b="1" baseline="-25000" smtClean="0"/>
              <a:t>3</a:t>
            </a:r>
            <a:r>
              <a:rPr lang="ru-RU" sz="4400" smtClean="0"/>
              <a:t>  </a:t>
            </a:r>
          </a:p>
          <a:p>
            <a:pPr eaLnBrk="1" hangingPunct="1"/>
            <a:r>
              <a:rPr lang="ru-RU" sz="4400" smtClean="0"/>
              <a:t>уравнить</a:t>
            </a:r>
          </a:p>
          <a:p>
            <a:pPr eaLnBrk="1" hangingPunct="1"/>
            <a:r>
              <a:rPr lang="ru-RU" sz="4400" smtClean="0"/>
              <a:t>                            </a:t>
            </a:r>
          </a:p>
          <a:p>
            <a:pPr eaLnBrk="1" hangingPunct="1"/>
            <a:endParaRPr lang="ru-RU" smtClean="0"/>
          </a:p>
        </p:txBody>
      </p:sp>
      <p:sp>
        <p:nvSpPr>
          <p:cNvPr id="26627" name="Содержимое 2"/>
          <p:cNvSpPr>
            <a:spLocks noGrp="1"/>
          </p:cNvSpPr>
          <p:nvPr>
            <p:ph sz="half" idx="1"/>
          </p:nvPr>
        </p:nvSpPr>
        <p:spPr>
          <a:xfrm>
            <a:off x="3575050" y="914400"/>
            <a:ext cx="5338763" cy="479901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900" y="273050"/>
            <a:ext cx="2679700" cy="1162050"/>
          </a:xfrm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28676" name="Текст 3"/>
          <p:cNvSpPr>
            <a:spLocks noGrp="1"/>
          </p:cNvSpPr>
          <p:nvPr>
            <p:ph type="body" idx="2"/>
          </p:nvPr>
        </p:nvSpPr>
        <p:spPr>
          <a:xfrm>
            <a:off x="215900" y="1905000"/>
            <a:ext cx="8213725" cy="403701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mtClean="0"/>
              <a:t> </a:t>
            </a:r>
            <a:r>
              <a:rPr lang="ru-RU" sz="4400" smtClean="0"/>
              <a:t>Горение фосфора.</a:t>
            </a:r>
          </a:p>
          <a:p>
            <a:pPr eaLnBrk="1" hangingPunct="1"/>
            <a:r>
              <a:rPr lang="ru-RU" sz="4400" smtClean="0"/>
              <a:t> </a:t>
            </a:r>
          </a:p>
          <a:p>
            <a:pPr eaLnBrk="1" hangingPunct="1"/>
            <a:r>
              <a:rPr lang="ru-RU" sz="4400" b="1" smtClean="0"/>
              <a:t>Р + О</a:t>
            </a:r>
            <a:r>
              <a:rPr lang="ru-RU" sz="4400" b="1" baseline="-25000" smtClean="0"/>
              <a:t>2 </a:t>
            </a:r>
            <a:r>
              <a:rPr lang="ru-RU" sz="6600" b="1" i="0" smtClean="0"/>
              <a:t>→</a:t>
            </a:r>
            <a:r>
              <a:rPr lang="ru-RU" sz="4400" b="1" smtClean="0"/>
              <a:t> Р</a:t>
            </a:r>
            <a:r>
              <a:rPr lang="ru-RU" sz="4400" b="1" baseline="-25000" smtClean="0"/>
              <a:t>2</a:t>
            </a:r>
            <a:r>
              <a:rPr lang="en-US" sz="4400" b="1" smtClean="0"/>
              <a:t>O</a:t>
            </a:r>
            <a:r>
              <a:rPr lang="ru-RU" sz="4400" b="1" baseline="-25000" smtClean="0"/>
              <a:t>5</a:t>
            </a:r>
            <a:r>
              <a:rPr lang="ru-RU" sz="4400" b="1" smtClean="0"/>
              <a:t>  </a:t>
            </a:r>
          </a:p>
          <a:p>
            <a:pPr eaLnBrk="1" hangingPunct="1"/>
            <a:r>
              <a:rPr lang="ru-RU" sz="4400" smtClean="0"/>
              <a:t>уравнить</a:t>
            </a:r>
          </a:p>
          <a:p>
            <a:pPr eaLnBrk="1" hangingPunct="1"/>
            <a:r>
              <a:rPr lang="ru-RU" sz="4400" smtClean="0"/>
              <a:t>                      </a:t>
            </a:r>
            <a:r>
              <a:rPr lang="ru-RU" smtClean="0"/>
              <a:t>      </a:t>
            </a:r>
          </a:p>
          <a:p>
            <a:pPr eaLnBrk="1" hangingPunct="1"/>
            <a:endParaRPr lang="ru-RU" smtClean="0"/>
          </a:p>
        </p:txBody>
      </p:sp>
      <p:sp>
        <p:nvSpPr>
          <p:cNvPr id="28675" name="Содержимое 2"/>
          <p:cNvSpPr>
            <a:spLocks noGrp="1"/>
          </p:cNvSpPr>
          <p:nvPr>
            <p:ph sz="half" idx="1"/>
          </p:nvPr>
        </p:nvSpPr>
        <p:spPr>
          <a:xfrm>
            <a:off x="3575050" y="914400"/>
            <a:ext cx="5338763" cy="479901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900" y="273050"/>
            <a:ext cx="2679700" cy="1162050"/>
          </a:xfrm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30724" name="Текст 3"/>
          <p:cNvSpPr>
            <a:spLocks noGrp="1"/>
          </p:cNvSpPr>
          <p:nvPr>
            <p:ph type="body" idx="2"/>
          </p:nvPr>
        </p:nvSpPr>
        <p:spPr>
          <a:xfrm>
            <a:off x="215900" y="1905000"/>
            <a:ext cx="8499475" cy="403701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z="4400" smtClean="0"/>
              <a:t>Горение серы. </a:t>
            </a:r>
          </a:p>
          <a:p>
            <a:pPr eaLnBrk="1" hangingPunct="1"/>
            <a:r>
              <a:rPr lang="ru-RU" sz="4400" smtClean="0"/>
              <a:t> </a:t>
            </a:r>
          </a:p>
          <a:p>
            <a:pPr eaLnBrk="1" hangingPunct="1"/>
            <a:r>
              <a:rPr lang="en-US" sz="4400" b="1" smtClean="0"/>
              <a:t>S</a:t>
            </a:r>
            <a:r>
              <a:rPr lang="ru-RU" sz="4400" b="1" smtClean="0"/>
              <a:t> + О</a:t>
            </a:r>
            <a:r>
              <a:rPr lang="ru-RU" sz="4400" b="1" baseline="-25000" smtClean="0"/>
              <a:t>2 </a:t>
            </a:r>
            <a:r>
              <a:rPr lang="ru-RU" sz="6600" b="1" i="0" smtClean="0"/>
              <a:t>→</a:t>
            </a:r>
            <a:r>
              <a:rPr lang="ru-RU" sz="4400" b="1" smtClean="0"/>
              <a:t> </a:t>
            </a:r>
            <a:r>
              <a:rPr lang="en-US" sz="4400" b="1" smtClean="0"/>
              <a:t>SO</a:t>
            </a:r>
            <a:r>
              <a:rPr lang="en-US" sz="4400" b="1" baseline="-25000" smtClean="0"/>
              <a:t>2</a:t>
            </a:r>
            <a:r>
              <a:rPr lang="ru-RU" sz="4400" smtClean="0"/>
              <a:t>  </a:t>
            </a:r>
          </a:p>
          <a:p>
            <a:pPr eaLnBrk="1" hangingPunct="1"/>
            <a:r>
              <a:rPr lang="ru-RU" sz="4400" smtClean="0"/>
              <a:t>уравнить</a:t>
            </a:r>
          </a:p>
          <a:p>
            <a:pPr eaLnBrk="1" hangingPunct="1"/>
            <a:r>
              <a:rPr lang="ru-RU" sz="4400" smtClean="0"/>
              <a:t>                        </a:t>
            </a:r>
            <a:r>
              <a:rPr lang="ru-RU" smtClean="0"/>
              <a:t>    </a:t>
            </a:r>
          </a:p>
          <a:p>
            <a:pPr eaLnBrk="1" hangingPunct="1"/>
            <a:endParaRPr lang="ru-RU" smtClean="0"/>
          </a:p>
        </p:txBody>
      </p:sp>
      <p:sp>
        <p:nvSpPr>
          <p:cNvPr id="30723" name="Содержимое 2"/>
          <p:cNvSpPr>
            <a:spLocks noGrp="1"/>
          </p:cNvSpPr>
          <p:nvPr>
            <p:ph sz="half" idx="1"/>
          </p:nvPr>
        </p:nvSpPr>
        <p:spPr>
          <a:xfrm>
            <a:off x="3575050" y="914400"/>
            <a:ext cx="5338763" cy="479901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 bwMode="auto">
          <a:xfrm>
            <a:off x="215900" y="273050"/>
            <a:ext cx="8604250" cy="144145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ru-RU" sz="3200" cap="none" smtClean="0"/>
              <a:t>ПРАВИЛА ДОПИСЫВАНИЯ  УРАВНЕНИЙ</a:t>
            </a:r>
            <a:r>
              <a:rPr lang="ru-RU" sz="3200" cap="none" smtClean="0">
                <a:latin typeface="Arial" charset="0"/>
              </a:rPr>
              <a:t>   </a:t>
            </a:r>
            <a:r>
              <a:rPr lang="ru-RU" sz="3200" cap="none" smtClean="0"/>
              <a:t>РЕАКЦИЙ СОЕДИНЕНИЯ.</a:t>
            </a:r>
            <a:br>
              <a:rPr lang="ru-RU" sz="3200" cap="none" smtClean="0"/>
            </a:br>
            <a:endParaRPr lang="ru-RU" sz="3200" cap="none" smtClean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215900" y="1905000"/>
            <a:ext cx="8428038" cy="403701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accent6"/>
                </a:solidFill>
              </a:rPr>
              <a:t>1</a:t>
            </a:r>
            <a:r>
              <a:rPr lang="ru-RU" sz="4000" dirty="0" smtClean="0">
                <a:solidFill>
                  <a:schemeClr val="accent6"/>
                </a:solidFill>
              </a:rPr>
              <a:t>.Записать элементы вместе.</a:t>
            </a:r>
          </a:p>
          <a:p>
            <a:pPr eaLnBrk="1" hangingPunct="1">
              <a:defRPr/>
            </a:pPr>
            <a:r>
              <a:rPr lang="ru-RU" sz="4000" dirty="0" smtClean="0">
                <a:solidFill>
                  <a:schemeClr val="accent6"/>
                </a:solidFill>
              </a:rPr>
              <a:t>2.Поставить с.о. элементов. Снести их крест-накрест, если, надо- сократить.</a:t>
            </a:r>
          </a:p>
          <a:p>
            <a:pPr eaLnBrk="1" hangingPunct="1">
              <a:defRPr/>
            </a:pPr>
            <a:r>
              <a:rPr lang="ru-RU" sz="4000" dirty="0" smtClean="0">
                <a:solidFill>
                  <a:schemeClr val="accent6"/>
                </a:solidFill>
              </a:rPr>
              <a:t>3.Определить индексы. </a:t>
            </a:r>
          </a:p>
          <a:p>
            <a:pPr eaLnBrk="1" hangingPunct="1">
              <a:defRPr/>
            </a:pPr>
            <a:r>
              <a:rPr lang="ru-RU" sz="4000" dirty="0" smtClean="0">
                <a:solidFill>
                  <a:schemeClr val="accent6"/>
                </a:solidFill>
              </a:rPr>
              <a:t>4.Расставить коэффициенты.</a:t>
            </a:r>
          </a:p>
          <a:p>
            <a:pPr eaLnBrk="1" hangingPunct="1">
              <a:defRPr/>
            </a:pPr>
            <a:endParaRPr lang="ru-RU" dirty="0"/>
          </a:p>
        </p:txBody>
      </p:sp>
      <p:sp>
        <p:nvSpPr>
          <p:cNvPr id="31748" name="Содержимое 7"/>
          <p:cNvSpPr>
            <a:spLocks noGrp="1"/>
          </p:cNvSpPr>
          <p:nvPr>
            <p:ph sz="half" idx="1"/>
          </p:nvPr>
        </p:nvSpPr>
        <p:spPr>
          <a:xfrm>
            <a:off x="3575050" y="914400"/>
            <a:ext cx="5338763" cy="479901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 bwMode="auto">
          <a:xfrm>
            <a:off x="215900" y="273050"/>
            <a:ext cx="6011863" cy="6350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ru-RU" sz="3600" b="1" cap="none" smtClean="0">
                <a:latin typeface="Arial" charset="0"/>
              </a:rPr>
              <a:t>Дописать и уравнить:</a:t>
            </a:r>
            <a:endParaRPr lang="ru-RU" sz="3600" b="1" cap="none" smtClean="0"/>
          </a:p>
        </p:txBody>
      </p:sp>
      <p:sp>
        <p:nvSpPr>
          <p:cNvPr id="32771" name="Текст 3"/>
          <p:cNvSpPr>
            <a:spLocks noGrp="1"/>
          </p:cNvSpPr>
          <p:nvPr>
            <p:ph type="body" idx="2"/>
          </p:nvPr>
        </p:nvSpPr>
        <p:spPr>
          <a:xfrm>
            <a:off x="215900" y="1412875"/>
            <a:ext cx="7927975" cy="5040313"/>
          </a:xfrm>
        </p:spPr>
        <p:txBody>
          <a:bodyPr/>
          <a:lstStyle/>
          <a:p>
            <a:pPr eaLnBrk="1" hangingPunct="1"/>
            <a:r>
              <a:rPr lang="ru-RU" smtClean="0"/>
              <a:t>                      </a:t>
            </a:r>
            <a:r>
              <a:rPr lang="ru-RU" smtClean="0">
                <a:latin typeface="Arial" charset="0"/>
              </a:rPr>
              <a:t>      </a:t>
            </a:r>
            <a:r>
              <a:rPr lang="ru-RU" sz="4000" b="1" i="0" smtClean="0"/>
              <a:t>1.   </a:t>
            </a:r>
            <a:r>
              <a:rPr lang="en-US" sz="4000" b="1" i="0" smtClean="0"/>
              <a:t>Ca</a:t>
            </a:r>
            <a:r>
              <a:rPr lang="ru-RU" sz="4000" b="1" i="0" smtClean="0"/>
              <a:t>   +  </a:t>
            </a:r>
            <a:r>
              <a:rPr lang="en-US" sz="4000" b="1" i="0" smtClean="0"/>
              <a:t>O</a:t>
            </a:r>
            <a:r>
              <a:rPr lang="ru-RU" sz="4000" b="1" i="0" baseline="-25000" smtClean="0"/>
              <a:t>2</a:t>
            </a:r>
            <a:r>
              <a:rPr lang="ru-RU" sz="4000" b="1" i="0" smtClean="0"/>
              <a:t> →</a:t>
            </a:r>
            <a:endParaRPr lang="ru-RU" sz="4000" b="1" i="0" smtClean="0">
              <a:latin typeface="Arial" charset="0"/>
            </a:endParaRPr>
          </a:p>
          <a:p>
            <a:pPr eaLnBrk="1" hangingPunct="1"/>
            <a:r>
              <a:rPr lang="ru-RU" sz="4000" b="1" i="0" smtClean="0">
                <a:latin typeface="Arial" charset="0"/>
              </a:rPr>
              <a:t>        </a:t>
            </a:r>
            <a:r>
              <a:rPr lang="ru-RU" sz="4000" b="1" i="0" smtClean="0"/>
              <a:t> 2.   </a:t>
            </a:r>
            <a:r>
              <a:rPr lang="en-US" sz="4000" b="1" i="0" smtClean="0"/>
              <a:t>H</a:t>
            </a:r>
            <a:r>
              <a:rPr lang="ru-RU" sz="4000" b="1" i="0" baseline="-25000" smtClean="0"/>
              <a:t>2     </a:t>
            </a:r>
            <a:r>
              <a:rPr lang="ru-RU" sz="4000" b="1" i="0" smtClean="0"/>
              <a:t>+  </a:t>
            </a:r>
            <a:r>
              <a:rPr lang="en-US" sz="4000" b="1" i="0" smtClean="0"/>
              <a:t>O</a:t>
            </a:r>
            <a:r>
              <a:rPr lang="ru-RU" sz="4000" b="1" i="0" baseline="-25000" smtClean="0"/>
              <a:t>2</a:t>
            </a:r>
            <a:r>
              <a:rPr lang="ru-RU" sz="4000" b="1" i="0" smtClean="0"/>
              <a:t> →</a:t>
            </a:r>
          </a:p>
          <a:p>
            <a:pPr eaLnBrk="1" hangingPunct="1"/>
            <a:r>
              <a:rPr lang="ru-RU" sz="4000" b="1" i="0" smtClean="0"/>
              <a:t>        </a:t>
            </a:r>
            <a:r>
              <a:rPr lang="ru-RU" sz="4000" b="1" i="0" smtClean="0">
                <a:latin typeface="Arial" charset="0"/>
              </a:rPr>
              <a:t> </a:t>
            </a:r>
            <a:r>
              <a:rPr lang="ru-RU" sz="4000" b="1" i="0" smtClean="0"/>
              <a:t> 3.   </a:t>
            </a:r>
            <a:r>
              <a:rPr lang="en-US" sz="4000" b="1" i="0" smtClean="0"/>
              <a:t>Si</a:t>
            </a:r>
            <a:r>
              <a:rPr lang="ru-RU" sz="4000" b="1" i="0" smtClean="0"/>
              <a:t>     +  </a:t>
            </a:r>
            <a:r>
              <a:rPr lang="en-US" sz="4000" b="1" i="0" smtClean="0"/>
              <a:t>O</a:t>
            </a:r>
            <a:r>
              <a:rPr lang="ru-RU" sz="4000" b="1" i="0" baseline="-25000" smtClean="0"/>
              <a:t>2</a:t>
            </a:r>
            <a:r>
              <a:rPr lang="ru-RU" sz="4000" b="1" i="0" smtClean="0"/>
              <a:t> →</a:t>
            </a:r>
            <a:endParaRPr lang="ru-RU" sz="4000" b="1" i="0" smtClean="0">
              <a:latin typeface="Arial" charset="0"/>
            </a:endParaRPr>
          </a:p>
          <a:p>
            <a:pPr eaLnBrk="1" hangingPunct="1"/>
            <a:r>
              <a:rPr lang="ru-RU" sz="4000" b="1" i="0" smtClean="0">
                <a:latin typeface="Arial" charset="0"/>
              </a:rPr>
              <a:t>        </a:t>
            </a:r>
            <a:r>
              <a:rPr lang="ru-RU" sz="4000" b="1" i="0" smtClean="0"/>
              <a:t> 4.   </a:t>
            </a:r>
            <a:r>
              <a:rPr lang="en-US" sz="4000" b="1" i="0" smtClean="0"/>
              <a:t>N</a:t>
            </a:r>
            <a:r>
              <a:rPr lang="ru-RU" sz="4000" b="1" i="0" baseline="-25000" smtClean="0"/>
              <a:t>2</a:t>
            </a:r>
            <a:r>
              <a:rPr lang="ru-RU" sz="4000" b="1" i="0" smtClean="0"/>
              <a:t>   +  </a:t>
            </a:r>
            <a:r>
              <a:rPr lang="en-US" sz="4000" b="1" i="0" smtClean="0"/>
              <a:t>O</a:t>
            </a:r>
            <a:r>
              <a:rPr lang="ru-RU" sz="4000" b="1" i="0" baseline="-25000" smtClean="0"/>
              <a:t>2</a:t>
            </a:r>
            <a:r>
              <a:rPr lang="ru-RU" sz="4000" b="1" i="0" smtClean="0"/>
              <a:t> →</a:t>
            </a:r>
            <a:endParaRPr lang="ru-RU" sz="4000" b="1" i="0" smtClean="0">
              <a:latin typeface="Arial" charset="0"/>
            </a:endParaRPr>
          </a:p>
          <a:p>
            <a:pPr eaLnBrk="1" hangingPunct="1"/>
            <a:r>
              <a:rPr lang="ru-RU" sz="4000" b="1" i="0" smtClean="0">
                <a:latin typeface="Arial" charset="0"/>
              </a:rPr>
              <a:t>        5.  С</a:t>
            </a:r>
            <a:r>
              <a:rPr lang="ru-RU" sz="2800" b="1" i="0" smtClean="0">
                <a:latin typeface="Arial" charset="0"/>
              </a:rPr>
              <a:t>2</a:t>
            </a:r>
            <a:r>
              <a:rPr lang="en-US" sz="4000" b="1" i="0" smtClean="0">
                <a:latin typeface="Arial" charset="0"/>
              </a:rPr>
              <a:t>H</a:t>
            </a:r>
            <a:r>
              <a:rPr lang="en-US" sz="2800" b="1" i="0" smtClean="0">
                <a:latin typeface="Arial" charset="0"/>
              </a:rPr>
              <a:t>6</a:t>
            </a:r>
            <a:r>
              <a:rPr lang="en-US" sz="4000" b="1" i="0" smtClean="0">
                <a:latin typeface="Arial" charset="0"/>
              </a:rPr>
              <a:t> + O</a:t>
            </a:r>
            <a:r>
              <a:rPr lang="en-US" sz="2800" b="1" i="0" smtClean="0">
                <a:latin typeface="Arial" charset="0"/>
              </a:rPr>
              <a:t>2</a:t>
            </a:r>
            <a:r>
              <a:rPr lang="ru-RU" sz="4000" b="1" i="0" smtClean="0">
                <a:latin typeface="Arial" charset="0"/>
              </a:rPr>
              <a:t> </a:t>
            </a:r>
            <a:r>
              <a:rPr lang="ru-RU" sz="4000" b="1" i="0" smtClean="0"/>
              <a:t>→</a:t>
            </a:r>
          </a:p>
        </p:txBody>
      </p:sp>
      <p:sp>
        <p:nvSpPr>
          <p:cNvPr id="32772" name="Содержимое 5"/>
          <p:cNvSpPr>
            <a:spLocks noGrp="1"/>
          </p:cNvSpPr>
          <p:nvPr>
            <p:ph sz="half" idx="1"/>
          </p:nvPr>
        </p:nvSpPr>
        <p:spPr>
          <a:xfrm>
            <a:off x="3575050" y="914400"/>
            <a:ext cx="5338763" cy="479901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 bwMode="auto">
          <a:xfrm>
            <a:off x="215900" y="273050"/>
            <a:ext cx="8172450" cy="369888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ru-RU" sz="3600" b="1" cap="none" smtClean="0">
                <a:latin typeface="Arial" charset="0"/>
              </a:rPr>
              <a:t>Угадать пропущенное вещество</a:t>
            </a:r>
            <a:endParaRPr lang="ru-RU" sz="3600" cap="none" smtClean="0">
              <a:latin typeface="Arial" charset="0"/>
            </a:endParaRPr>
          </a:p>
        </p:txBody>
      </p:sp>
      <p:sp>
        <p:nvSpPr>
          <p:cNvPr id="33795" name="Текст 3"/>
          <p:cNvSpPr>
            <a:spLocks noGrp="1"/>
          </p:cNvSpPr>
          <p:nvPr>
            <p:ph type="body" idx="2"/>
          </p:nvPr>
        </p:nvSpPr>
        <p:spPr>
          <a:xfrm>
            <a:off x="215900" y="836613"/>
            <a:ext cx="8285163" cy="51054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z="6000" i="0" smtClean="0"/>
              <a:t>… + O</a:t>
            </a:r>
            <a:r>
              <a:rPr lang="ru-RU" sz="6000" i="0" baseline="-25000" smtClean="0"/>
              <a:t>2 </a:t>
            </a:r>
            <a:r>
              <a:rPr lang="ru-RU" sz="6000" i="0" smtClean="0"/>
              <a:t>→ A</a:t>
            </a:r>
            <a:r>
              <a:rPr lang="en-US" sz="6000" i="0" smtClean="0"/>
              <a:t>s</a:t>
            </a:r>
            <a:r>
              <a:rPr lang="ru-RU" sz="6000" i="0" baseline="-25000" smtClean="0"/>
              <a:t>2</a:t>
            </a:r>
            <a:r>
              <a:rPr lang="ru-RU" sz="6000" i="0" smtClean="0"/>
              <a:t>O</a:t>
            </a:r>
            <a:r>
              <a:rPr lang="ru-RU" sz="6000" i="0" baseline="-25000" smtClean="0"/>
              <a:t>3</a:t>
            </a:r>
            <a:r>
              <a:rPr lang="ru-RU" sz="6000" i="0" smtClean="0"/>
              <a:t/>
            </a:r>
            <a:br>
              <a:rPr lang="ru-RU" sz="6000" i="0" smtClean="0"/>
            </a:br>
            <a:r>
              <a:rPr lang="ru-RU" sz="6000" i="0" smtClean="0"/>
              <a:t>Li + O</a:t>
            </a:r>
            <a:r>
              <a:rPr lang="ru-RU" sz="6000" i="0" baseline="-25000" smtClean="0"/>
              <a:t>2 </a:t>
            </a:r>
            <a:r>
              <a:rPr lang="ru-RU" sz="6000" i="0" smtClean="0"/>
              <a:t>→…</a:t>
            </a:r>
            <a:br>
              <a:rPr lang="ru-RU" sz="6000" i="0" smtClean="0"/>
            </a:br>
            <a:r>
              <a:rPr lang="ru-RU" sz="6000" i="0" smtClean="0"/>
              <a:t>Mg + … → MgO</a:t>
            </a:r>
          </a:p>
          <a:p>
            <a:pPr eaLnBrk="1" hangingPunct="1">
              <a:spcBef>
                <a:spcPct val="0"/>
              </a:spcBef>
            </a:pPr>
            <a:r>
              <a:rPr lang="ru-RU" sz="6000" i="0" smtClean="0"/>
              <a:t>… + O</a:t>
            </a:r>
            <a:r>
              <a:rPr lang="ru-RU" sz="6000" i="0" baseline="-25000" smtClean="0"/>
              <a:t>2 </a:t>
            </a:r>
            <a:r>
              <a:rPr lang="ru-RU" sz="6000" i="0" smtClean="0"/>
              <a:t>→ NO</a:t>
            </a:r>
            <a:br>
              <a:rPr lang="ru-RU" sz="6000" i="0" smtClean="0"/>
            </a:br>
            <a:r>
              <a:rPr lang="en-US" sz="6600" i="0" smtClean="0"/>
              <a:t>Be</a:t>
            </a:r>
            <a:r>
              <a:rPr lang="ru-RU" sz="6600" i="0" smtClean="0"/>
              <a:t> + O</a:t>
            </a:r>
            <a:r>
              <a:rPr lang="ru-RU" sz="6600" i="0" baseline="-25000" smtClean="0"/>
              <a:t>2 </a:t>
            </a:r>
            <a:r>
              <a:rPr lang="ru-RU" sz="6600" i="0" smtClean="0"/>
              <a:t>→ …</a:t>
            </a:r>
          </a:p>
          <a:p>
            <a:pPr eaLnBrk="1" hangingPunct="1">
              <a:spcBef>
                <a:spcPct val="0"/>
              </a:spcBef>
            </a:pPr>
            <a:endParaRPr lang="ru-RU" sz="6000" i="0" smtClean="0"/>
          </a:p>
        </p:txBody>
      </p:sp>
      <p:sp>
        <p:nvSpPr>
          <p:cNvPr id="33796" name="Содержимое 5"/>
          <p:cNvSpPr>
            <a:spLocks noGrp="1"/>
          </p:cNvSpPr>
          <p:nvPr>
            <p:ph sz="half" idx="1"/>
          </p:nvPr>
        </p:nvSpPr>
        <p:spPr>
          <a:xfrm>
            <a:off x="3575050" y="914400"/>
            <a:ext cx="5338763" cy="4799013"/>
          </a:xfrm>
        </p:spPr>
        <p:txBody>
          <a:bodyPr/>
          <a:lstStyle/>
          <a:p>
            <a:pPr eaLnBrk="1" hangingPunct="1"/>
            <a:endParaRPr lang="ru-RU" smtClean="0">
              <a:solidFill>
                <a:srgbClr val="B83CA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900" y="273050"/>
            <a:ext cx="5427663" cy="3698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Применение</a:t>
            </a:r>
            <a:endParaRPr lang="ru-RU" dirty="0"/>
          </a:p>
        </p:txBody>
      </p:sp>
      <p:sp>
        <p:nvSpPr>
          <p:cNvPr id="34819" name="Текст 3"/>
          <p:cNvSpPr>
            <a:spLocks noGrp="1"/>
          </p:cNvSpPr>
          <p:nvPr>
            <p:ph type="body" idx="2"/>
          </p:nvPr>
        </p:nvSpPr>
        <p:spPr>
          <a:xfrm>
            <a:off x="215900" y="857250"/>
            <a:ext cx="8928100" cy="5084763"/>
          </a:xfrm>
        </p:spPr>
        <p:txBody>
          <a:bodyPr/>
          <a:lstStyle/>
          <a:p>
            <a:pPr eaLnBrk="1" hangingPunct="1"/>
            <a:r>
              <a:rPr lang="ru-RU" smtClean="0"/>
              <a:t>1.Медицина </a:t>
            </a:r>
            <a:br>
              <a:rPr lang="ru-RU" smtClean="0"/>
            </a:br>
            <a:r>
              <a:rPr lang="ru-RU" smtClean="0"/>
              <a:t>Абсолютно необходимый элемент системы жизнеобеспечения любой больницы. Применяется при анестезии, для работы ИВЛ, физиотерапии.</a:t>
            </a:r>
          </a:p>
          <a:p>
            <a:pPr eaLnBrk="1" hangingPunct="1"/>
            <a:r>
              <a:rPr lang="ru-RU" smtClean="0"/>
              <a:t> 2.Ветеринария </a:t>
            </a:r>
            <a:br>
              <a:rPr lang="ru-RU" smtClean="0"/>
            </a:br>
            <a:r>
              <a:rPr lang="ru-RU" smtClean="0"/>
              <a:t>При анестезии животных, озонировании для дезинфекции.</a:t>
            </a:r>
          </a:p>
          <a:p>
            <a:pPr eaLnBrk="1" hangingPunct="1"/>
            <a:r>
              <a:rPr lang="ru-RU" smtClean="0"/>
              <a:t> 3.Косметология, спорт и фитнес </a:t>
            </a:r>
            <a:br>
              <a:rPr lang="ru-RU" smtClean="0"/>
            </a:br>
            <a:r>
              <a:rPr lang="ru-RU" smtClean="0"/>
              <a:t>Оксигенотерапия в косметологии, оздоровительные процедуры в виде кислородных коктейлей и ароматерапии.</a:t>
            </a:r>
          </a:p>
          <a:p>
            <a:pPr eaLnBrk="1" hangingPunct="1"/>
            <a:r>
              <a:rPr lang="ru-RU" smtClean="0"/>
              <a:t> 4.Металлургия </a:t>
            </a:r>
            <a:br>
              <a:rPr lang="ru-RU" smtClean="0"/>
            </a:br>
            <a:r>
              <a:rPr lang="ru-RU" smtClean="0"/>
              <a:t>Кислород в больших объемах используется при производстве черных и цветных металлов.</a:t>
            </a:r>
          </a:p>
          <a:p>
            <a:pPr eaLnBrk="1" hangingPunct="1"/>
            <a:r>
              <a:rPr lang="ru-RU" smtClean="0"/>
              <a:t> 5.Газовая сварка, резка и пайка металлов </a:t>
            </a:r>
            <a:br>
              <a:rPr lang="ru-RU" smtClean="0"/>
            </a:br>
            <a:r>
              <a:rPr lang="ru-RU" smtClean="0"/>
              <a:t>Одно из самых важных и распространенных областей применения кислорода.</a:t>
            </a:r>
          </a:p>
          <a:p>
            <a:pPr eaLnBrk="1" hangingPunct="1"/>
            <a:r>
              <a:rPr lang="ru-RU" smtClean="0"/>
              <a:t> 6.Стекольная промышленность.В стекловаренных печах для повышения температуры.</a:t>
            </a:r>
          </a:p>
          <a:p>
            <a:pPr eaLnBrk="1" hangingPunct="1"/>
            <a:r>
              <a:rPr lang="ru-RU" smtClean="0"/>
              <a:t> 7.Химическая и нефтехимическая промышленность </a:t>
            </a:r>
            <a:br>
              <a:rPr lang="ru-RU" smtClean="0"/>
            </a:br>
            <a:r>
              <a:rPr lang="ru-RU" smtClean="0"/>
              <a:t>Широко используется для окисления исходных реагентов.</a:t>
            </a:r>
          </a:p>
          <a:p>
            <a:pPr eaLnBrk="1" hangingPunct="1"/>
            <a:r>
              <a:rPr lang="ru-RU" smtClean="0"/>
              <a:t> 8.Озонирование для водоподготовки, очистки сточных вод, отбеливания целлюлозы и т. д. </a:t>
            </a:r>
            <a:br>
              <a:rPr lang="ru-RU" smtClean="0"/>
            </a:br>
            <a:endParaRPr lang="ru-RU" smtClean="0"/>
          </a:p>
          <a:p>
            <a:pPr eaLnBrk="1" hangingPunct="1"/>
            <a:r>
              <a:rPr lang="ru-RU" smtClean="0"/>
              <a:t>9.Рыборазведение.Способствует увеличению выхода мальков, сокращению срока инкубации и т. д.</a:t>
            </a:r>
          </a:p>
          <a:p>
            <a:pPr eaLnBrk="1" hangingPunct="1"/>
            <a:r>
              <a:rPr lang="ru-RU" smtClean="0"/>
              <a:t>10.Утилизация отходов  в мусоросжигательных печах.</a:t>
            </a:r>
          </a:p>
          <a:p>
            <a:pPr eaLnBrk="1" hangingPunct="1"/>
            <a:endParaRPr lang="ru-RU" smtClean="0"/>
          </a:p>
        </p:txBody>
      </p:sp>
      <p:sp>
        <p:nvSpPr>
          <p:cNvPr id="34820" name="Содержимое 5"/>
          <p:cNvSpPr>
            <a:spLocks noGrp="1"/>
          </p:cNvSpPr>
          <p:nvPr>
            <p:ph sz="half" idx="1"/>
          </p:nvPr>
        </p:nvSpPr>
        <p:spPr>
          <a:xfrm>
            <a:off x="3575050" y="914400"/>
            <a:ext cx="5338763" cy="479901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 bwMode="auto">
          <a:xfrm>
            <a:off x="215900" y="273050"/>
            <a:ext cx="8316913" cy="11398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cap="none" smtClean="0">
                <a:latin typeface="Arial" charset="0"/>
              </a:rPr>
              <a:t>Итог (рассшифруйте слова-основное предназначение кислорода.Ключ к разгадке- по порядковый номер элемента) :</a:t>
            </a:r>
          </a:p>
        </p:txBody>
      </p:sp>
      <p:sp>
        <p:nvSpPr>
          <p:cNvPr id="35844" name="Текст 3"/>
          <p:cNvSpPr>
            <a:spLocks noGrp="1"/>
          </p:cNvSpPr>
          <p:nvPr>
            <p:ph type="body" idx="2"/>
          </p:nvPr>
        </p:nvSpPr>
        <p:spPr>
          <a:xfrm>
            <a:off x="215900" y="2708275"/>
            <a:ext cx="8356600" cy="3792538"/>
          </a:xfrm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      </a:t>
            </a:r>
            <a:r>
              <a:rPr lang="ru-RU" smtClean="0"/>
              <a:t>                                                                         </a:t>
            </a:r>
            <a:r>
              <a:rPr lang="en-US" sz="3200" b="1" i="0" smtClean="0"/>
              <a:t>O</a:t>
            </a:r>
            <a:endParaRPr lang="ru-RU" sz="3200" b="1" i="0" smtClean="0"/>
          </a:p>
          <a:p>
            <a:pPr eaLnBrk="1" hangingPunct="1"/>
            <a:r>
              <a:rPr lang="en-US" sz="1600" smtClean="0"/>
              <a:t>                                          </a:t>
            </a:r>
            <a:endParaRPr lang="ru-RU" sz="1600" smtClean="0"/>
          </a:p>
          <a:p>
            <a:pPr eaLnBrk="1" hangingPunct="1"/>
            <a:endParaRPr lang="ru-RU" sz="1600" smtClean="0"/>
          </a:p>
          <a:p>
            <a:pPr eaLnBrk="1" hangingPunct="1"/>
            <a:r>
              <a:rPr lang="ru-RU" sz="1600" b="1" smtClean="0"/>
              <a:t>  </a:t>
            </a:r>
            <a:endParaRPr lang="ru-RU" sz="1600" smtClean="0"/>
          </a:p>
          <a:p>
            <a:pPr eaLnBrk="1" hangingPunct="1"/>
            <a:r>
              <a:rPr lang="ru-RU" sz="2400" smtClean="0"/>
              <a:t>4 50 45 63 28 53 63</a:t>
            </a:r>
            <a:r>
              <a:rPr lang="ru-RU" sz="1600" smtClean="0"/>
              <a:t>               </a:t>
            </a:r>
            <a:r>
              <a:rPr lang="ru-RU" sz="1600" smtClean="0">
                <a:latin typeface="Arial" charset="0"/>
              </a:rPr>
              <a:t>  </a:t>
            </a:r>
            <a:r>
              <a:rPr lang="ru-RU" sz="1600" smtClean="0"/>
              <a:t>   </a:t>
            </a:r>
            <a:r>
              <a:rPr lang="ru-RU" sz="2400" smtClean="0"/>
              <a:t>53 </a:t>
            </a:r>
            <a:r>
              <a:rPr lang="ru-RU" sz="1600" smtClean="0"/>
              <a:t>             </a:t>
            </a:r>
            <a:r>
              <a:rPr lang="ru-RU" sz="2400" smtClean="0"/>
              <a:t>105 Ы 108 13 28 53 63</a:t>
            </a:r>
          </a:p>
          <a:p>
            <a:pPr eaLnBrk="1" hangingPunct="1"/>
            <a:r>
              <a:rPr lang="ru-RU" sz="1600" smtClean="0"/>
              <a:t> </a:t>
            </a:r>
          </a:p>
          <a:p>
            <a:pPr eaLnBrk="1" hangingPunct="1"/>
            <a:endParaRPr lang="ru-RU" smtClean="0"/>
          </a:p>
        </p:txBody>
      </p:sp>
      <p:sp>
        <p:nvSpPr>
          <p:cNvPr id="35843" name="Содержимое 2"/>
          <p:cNvSpPr>
            <a:spLocks noGrp="1"/>
          </p:cNvSpPr>
          <p:nvPr>
            <p:ph sz="half" idx="1"/>
          </p:nvPr>
        </p:nvSpPr>
        <p:spPr>
          <a:xfrm>
            <a:off x="3575050" y="914400"/>
            <a:ext cx="5338763" cy="479901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5003800" y="3068638"/>
            <a:ext cx="1485900" cy="14144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 flipV="1">
            <a:off x="2195513" y="3141663"/>
            <a:ext cx="1714500" cy="1428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3821113" y="3819525"/>
            <a:ext cx="121443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900" y="273050"/>
            <a:ext cx="2679700" cy="1162050"/>
          </a:xfrm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36868" name="Текст 3"/>
          <p:cNvSpPr>
            <a:spLocks noGrp="1"/>
          </p:cNvSpPr>
          <p:nvPr>
            <p:ph type="body" idx="2"/>
          </p:nvPr>
        </p:nvSpPr>
        <p:spPr>
          <a:xfrm>
            <a:off x="215900" y="1905000"/>
            <a:ext cx="8928100" cy="4037013"/>
          </a:xfrm>
        </p:spPr>
        <p:txBody>
          <a:bodyPr/>
          <a:lstStyle/>
          <a:p>
            <a:pPr eaLnBrk="1" hangingPunct="1"/>
            <a:r>
              <a:rPr lang="ru-RU" sz="4400" smtClean="0"/>
              <a:t>ДЫХАНИЕ И ГОРЕНИЕ</a:t>
            </a:r>
          </a:p>
        </p:txBody>
      </p:sp>
      <p:sp>
        <p:nvSpPr>
          <p:cNvPr id="36867" name="Содержимое 2"/>
          <p:cNvSpPr>
            <a:spLocks noGrp="1"/>
          </p:cNvSpPr>
          <p:nvPr>
            <p:ph sz="half" idx="1"/>
          </p:nvPr>
        </p:nvSpPr>
        <p:spPr>
          <a:xfrm>
            <a:off x="3575050" y="914400"/>
            <a:ext cx="5338763" cy="479901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900" y="273050"/>
            <a:ext cx="2679700" cy="116205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Ответы к химическому диктанту</a:t>
            </a:r>
            <a:endParaRPr lang="ru-RU" dirty="0"/>
          </a:p>
        </p:txBody>
      </p:sp>
      <p:sp>
        <p:nvSpPr>
          <p:cNvPr id="37892" name="Текст 3"/>
          <p:cNvSpPr>
            <a:spLocks noGrp="1"/>
          </p:cNvSpPr>
          <p:nvPr>
            <p:ph type="body" idx="2"/>
          </p:nvPr>
        </p:nvSpPr>
        <p:spPr>
          <a:xfrm>
            <a:off x="215900" y="2357438"/>
            <a:ext cx="8785225" cy="3584575"/>
          </a:xfrm>
        </p:spPr>
        <p:txBody>
          <a:bodyPr/>
          <a:lstStyle/>
          <a:p>
            <a:pPr eaLnBrk="1" hangingPunct="1"/>
            <a:r>
              <a:rPr lang="ru-RU" sz="4800" b="1" i="0" smtClean="0"/>
              <a:t>1+;2-;3+;4+;5-;6-;7+;8-;9-;10+;11+;12-;13+;14+;15+;16-;18-;19-;20+;21+;22-;23-;24-;25+;26-;27-;28+;29+;30+.</a:t>
            </a:r>
          </a:p>
          <a:p>
            <a:pPr eaLnBrk="1" hangingPunct="1"/>
            <a:endParaRPr lang="ru-RU" smtClean="0"/>
          </a:p>
        </p:txBody>
      </p:sp>
      <p:sp>
        <p:nvSpPr>
          <p:cNvPr id="37891" name="Содержимое 2"/>
          <p:cNvSpPr>
            <a:spLocks noGrp="1"/>
          </p:cNvSpPr>
          <p:nvPr>
            <p:ph sz="half" idx="1"/>
          </p:nvPr>
        </p:nvSpPr>
        <p:spPr>
          <a:xfrm>
            <a:off x="3575050" y="914400"/>
            <a:ext cx="5338763" cy="479901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 bwMode="auto">
          <a:xfrm>
            <a:off x="215900" y="273050"/>
            <a:ext cx="5580063" cy="116205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600" b="1" cap="none" smtClean="0">
                <a:latin typeface="Arial" charset="0"/>
              </a:rPr>
              <a:t>Вспомним о водороде</a:t>
            </a:r>
            <a:r>
              <a:rPr lang="ru-RU" sz="3600" b="1" cap="none" smtClean="0"/>
              <a:t>.</a:t>
            </a:r>
            <a:r>
              <a:rPr lang="ru-RU" b="1" cap="none" smtClean="0"/>
              <a:t> </a:t>
            </a:r>
            <a:r>
              <a:rPr lang="ru-RU" cap="none" smtClean="0"/>
              <a:t/>
            </a:r>
            <a:br>
              <a:rPr lang="ru-RU" cap="none" smtClean="0"/>
            </a:br>
            <a:endParaRPr lang="ru-RU" cap="none" smtClean="0"/>
          </a:p>
        </p:txBody>
      </p:sp>
      <p:sp>
        <p:nvSpPr>
          <p:cNvPr id="15364" name="Текст 3"/>
          <p:cNvSpPr>
            <a:spLocks noGrp="1"/>
          </p:cNvSpPr>
          <p:nvPr>
            <p:ph type="body" idx="2"/>
          </p:nvPr>
        </p:nvSpPr>
        <p:spPr>
          <a:xfrm>
            <a:off x="214313" y="1928813"/>
            <a:ext cx="7643812" cy="4037012"/>
          </a:xfrm>
        </p:spPr>
        <p:txBody>
          <a:bodyPr/>
          <a:lstStyle/>
          <a:p>
            <a:pPr lvl="1" eaLnBrk="1" hangingPunct="1"/>
            <a:r>
              <a:rPr lang="ru-RU" sz="2800" b="1" smtClean="0"/>
              <a:t>Химический знак водорода. Его положение в ПСХЭ.</a:t>
            </a:r>
          </a:p>
          <a:p>
            <a:pPr lvl="1" eaLnBrk="1" hangingPunct="1"/>
            <a:r>
              <a:rPr lang="ru-RU" sz="2800" b="1" smtClean="0"/>
              <a:t>Распространение водорода.</a:t>
            </a:r>
          </a:p>
          <a:p>
            <a:pPr lvl="1" eaLnBrk="1" hangingPunct="1"/>
            <a:r>
              <a:rPr lang="ru-RU" sz="2800" b="1" smtClean="0"/>
              <a:t>Способы получения и определения.</a:t>
            </a:r>
          </a:p>
          <a:p>
            <a:pPr lvl="1" eaLnBrk="1" hangingPunct="1"/>
            <a:r>
              <a:rPr lang="ru-RU" sz="2800" b="1" smtClean="0"/>
              <a:t>Физические свойства.</a:t>
            </a:r>
          </a:p>
          <a:p>
            <a:pPr lvl="1" eaLnBrk="1" hangingPunct="1"/>
            <a:r>
              <a:rPr lang="ru-RU" sz="2800" b="1" smtClean="0"/>
              <a:t>Химические свойства. Чем является водород в ХР?</a:t>
            </a:r>
          </a:p>
          <a:p>
            <a:pPr lvl="1" eaLnBrk="1" hangingPunct="1"/>
            <a:r>
              <a:rPr lang="ru-RU" sz="2800" b="1" smtClean="0"/>
              <a:t>Применение. </a:t>
            </a:r>
          </a:p>
          <a:p>
            <a:pPr eaLnBrk="1" hangingPunct="1"/>
            <a:endParaRPr lang="ru-RU" smtClean="0"/>
          </a:p>
        </p:txBody>
      </p:sp>
      <p:sp>
        <p:nvSpPr>
          <p:cNvPr id="15363" name="Содержимое 2"/>
          <p:cNvSpPr>
            <a:spLocks noGrp="1"/>
          </p:cNvSpPr>
          <p:nvPr>
            <p:ph sz="half" idx="1"/>
          </p:nvPr>
        </p:nvSpPr>
        <p:spPr>
          <a:xfrm>
            <a:off x="3575050" y="914400"/>
            <a:ext cx="5338763" cy="479901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900" y="273050"/>
            <a:ext cx="4068068" cy="116205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4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Запишем </a:t>
            </a:r>
            <a:r>
              <a:rPr lang="ru-RU" sz="40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lang="ru-RU" sz="4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lang="ru-RU" sz="40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lang="ru-RU" sz="4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lang="ru-RU" sz="4000" dirty="0"/>
          </a:p>
        </p:txBody>
      </p:sp>
      <p:sp>
        <p:nvSpPr>
          <p:cNvPr id="16388" name="Текст 3"/>
          <p:cNvSpPr>
            <a:spLocks noGrp="1"/>
          </p:cNvSpPr>
          <p:nvPr>
            <p:ph type="body" idx="2"/>
          </p:nvPr>
        </p:nvSpPr>
        <p:spPr>
          <a:xfrm>
            <a:off x="215900" y="1905000"/>
            <a:ext cx="8213725" cy="4037013"/>
          </a:xfrm>
        </p:spPr>
        <p:txBody>
          <a:bodyPr/>
          <a:lstStyle/>
          <a:p>
            <a:pPr marL="0" lvl="1" eaLnBrk="1" hangingPunct="1"/>
            <a:r>
              <a:rPr lang="ru-RU" sz="5400" b="1" smtClean="0">
                <a:ea typeface="Calibri" pitchFamily="34" charset="0"/>
                <a:cs typeface="Tunga" pitchFamily="2"/>
              </a:rPr>
              <a:t>§</a:t>
            </a:r>
            <a:r>
              <a:rPr lang="ru-RU" sz="5400" b="1" smtClean="0">
                <a:ea typeface="Calibri" pitchFamily="34" charset="0"/>
                <a:cs typeface="Times New Roman" pitchFamily="18" charset="0"/>
              </a:rPr>
              <a:t>14 </a:t>
            </a:r>
            <a:r>
              <a:rPr lang="ru-RU" sz="4800" b="1" smtClean="0">
                <a:cs typeface="Times New Roman" pitchFamily="18" charset="0"/>
              </a:rPr>
              <a:t>прочитать</a:t>
            </a:r>
            <a:r>
              <a:rPr lang="ru-RU" sz="4800" b="1" smtClean="0">
                <a:ea typeface="Calibri" pitchFamily="34" charset="0"/>
                <a:cs typeface="Calibri" pitchFamily="34" charset="0"/>
              </a:rPr>
              <a:t>, составить кроссворд из 10 любых</a:t>
            </a:r>
            <a:r>
              <a:rPr lang="en-US" sz="4800" b="1" smtClean="0">
                <a:ea typeface="Calibri" pitchFamily="34" charset="0"/>
                <a:cs typeface="Calibri" pitchFamily="34" charset="0"/>
              </a:rPr>
              <a:t> </a:t>
            </a:r>
            <a:r>
              <a:rPr lang="ru-RU" sz="4800" b="1" smtClean="0">
                <a:ea typeface="Calibri" pitchFamily="34" charset="0"/>
                <a:cs typeface="Calibri" pitchFamily="34" charset="0"/>
              </a:rPr>
              <a:t> химических терминов.</a:t>
            </a:r>
            <a:endParaRPr lang="ru-RU" sz="4800" b="1" smtClean="0"/>
          </a:p>
          <a:p>
            <a:pPr eaLnBrk="1" hangingPunct="1"/>
            <a:endParaRPr lang="ru-RU" sz="4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Текст 4"/>
          <p:cNvSpPr>
            <a:spLocks noGrp="1"/>
          </p:cNvSpPr>
          <p:nvPr>
            <p:ph type="body" idx="2"/>
          </p:nvPr>
        </p:nvSpPr>
        <p:spPr>
          <a:xfrm>
            <a:off x="457200" y="333375"/>
            <a:ext cx="7615238" cy="57927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4400" smtClean="0">
                <a:solidFill>
                  <a:srgbClr val="B83CAF"/>
                </a:solidFill>
              </a:rPr>
              <a:t>Нахождение в природе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i="0" smtClean="0"/>
              <a:t>Кислород самый распространенный на Земле элемент.</a:t>
            </a:r>
            <a:endParaRPr lang="ru-RU" sz="2400" b="1" i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i="0" smtClean="0"/>
              <a:t>1</a:t>
            </a:r>
            <a:r>
              <a:rPr lang="ru-RU" sz="2800" i="0" smtClean="0">
                <a:latin typeface="Arial" charset="0"/>
              </a:rPr>
              <a:t>.</a:t>
            </a:r>
            <a:r>
              <a:rPr lang="ru-RU" sz="2800" i="0" smtClean="0"/>
              <a:t> В атмосфере около 21% по </a:t>
            </a:r>
            <a:r>
              <a:rPr lang="en-US" sz="2800" i="0" smtClean="0">
                <a:latin typeface="Engravers MT" pitchFamily="18" charset="0"/>
              </a:rPr>
              <a:t>V</a:t>
            </a:r>
            <a:r>
              <a:rPr lang="ru-RU" sz="2800" i="0" smtClean="0">
                <a:latin typeface="Arial" charset="0"/>
              </a:rPr>
              <a:t>;</a:t>
            </a:r>
            <a:r>
              <a:rPr lang="ru-RU" sz="2800" i="0" smtClean="0"/>
              <a:t> </a:t>
            </a:r>
            <a:endParaRPr lang="ru-RU" sz="2800" i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800" i="0" smtClean="0">
                <a:latin typeface="Arial" charset="0"/>
              </a:rPr>
              <a:t>2. </a:t>
            </a:r>
            <a:r>
              <a:rPr lang="ru-RU" sz="2800" i="0" smtClean="0"/>
              <a:t>В  литосфере (твердой оболочке Земли</a:t>
            </a:r>
            <a:r>
              <a:rPr lang="ru-RU" sz="2800" i="0" smtClean="0">
                <a:latin typeface="Arial" charset="0"/>
              </a:rPr>
              <a:t>)</a:t>
            </a:r>
            <a:r>
              <a:rPr lang="ru-RU" sz="2800" i="0" smtClean="0"/>
              <a:t> -47%</a:t>
            </a:r>
            <a:r>
              <a:rPr lang="ru-RU" sz="2800" i="0" smtClean="0">
                <a:latin typeface="Arial" charset="0"/>
              </a:rPr>
              <a:t> </a:t>
            </a:r>
            <a:r>
              <a:rPr lang="ru-RU" sz="2800" i="0" smtClean="0"/>
              <a:t> по  </a:t>
            </a:r>
            <a:r>
              <a:rPr lang="en-US" sz="2800" i="0" smtClean="0">
                <a:latin typeface="Eras Bold ITC" pitchFamily="34" charset="0"/>
              </a:rPr>
              <a:t>m</a:t>
            </a:r>
            <a:r>
              <a:rPr lang="en-US" sz="2800" i="0" smtClean="0"/>
              <a:t> </a:t>
            </a:r>
            <a:r>
              <a:rPr lang="ru-RU" sz="2800" i="0" smtClean="0"/>
              <a:t>- (он входит в состав большинства горных пород и более чем 1000 минералов)</a:t>
            </a:r>
            <a:r>
              <a:rPr lang="ru-RU" sz="2800" i="0" smtClean="0">
                <a:latin typeface="Arial" charset="0"/>
              </a:rPr>
              <a:t>;</a:t>
            </a:r>
            <a:r>
              <a:rPr lang="ru-RU" sz="2800" i="0" smtClean="0"/>
              <a:t> </a:t>
            </a:r>
            <a:endParaRPr lang="ru-RU" sz="2800" i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800" i="0" smtClean="0">
                <a:latin typeface="Arial" charset="0"/>
              </a:rPr>
              <a:t>3. В</a:t>
            </a:r>
            <a:r>
              <a:rPr lang="ru-RU" sz="2800" i="0" smtClean="0"/>
              <a:t> гидросфере</a:t>
            </a:r>
            <a:r>
              <a:rPr lang="ru-RU" sz="2800" i="0" smtClean="0">
                <a:latin typeface="Arial" charset="0"/>
              </a:rPr>
              <a:t> (</a:t>
            </a:r>
            <a:r>
              <a:rPr lang="ru-RU" sz="2800" i="0" smtClean="0"/>
              <a:t>водной оболочке нашей планеты</a:t>
            </a:r>
            <a:r>
              <a:rPr lang="ru-RU" sz="2800" i="0" smtClean="0">
                <a:latin typeface="Arial" charset="0"/>
              </a:rPr>
              <a:t>) -</a:t>
            </a:r>
            <a:r>
              <a:rPr lang="ru-RU" sz="2800" i="0" smtClean="0"/>
              <a:t>почти 86% по </a:t>
            </a:r>
            <a:r>
              <a:rPr lang="en-US" sz="2800" i="0" smtClean="0">
                <a:latin typeface="Eras Bold ITC" pitchFamily="34" charset="0"/>
              </a:rPr>
              <a:t>m</a:t>
            </a:r>
            <a:r>
              <a:rPr lang="ru-RU" sz="2800" i="0" smtClean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>
                <a:solidFill>
                  <a:srgbClr val="008040"/>
                </a:solidFill>
              </a:rPr>
              <a:t>Образуется  в ходе процесса фотосинтеза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 </a:t>
            </a:r>
            <a:r>
              <a:rPr lang="ru-RU" sz="2800" i="0" smtClean="0"/>
              <a:t>СО2 + Н2О  </a:t>
            </a:r>
            <a:r>
              <a:rPr lang="ru-RU" sz="2800" i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ru-RU" sz="2800" i="0" smtClean="0"/>
              <a:t> С6Н12О6 +О2</a:t>
            </a:r>
            <a:r>
              <a:rPr lang="ru-RU" sz="2800" i="0" smtClean="0">
                <a:latin typeface="Times New Roman" pitchFamily="18" charset="0"/>
                <a:cs typeface="Times New Roman" pitchFamily="18" charset="0"/>
              </a:rPr>
              <a:t> ↑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i="0" smtClean="0">
                <a:latin typeface="Times New Roman" pitchFamily="18" charset="0"/>
                <a:cs typeface="Times New Roman" pitchFamily="18" charset="0"/>
              </a:rPr>
              <a:t>Уравните ХР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575050" y="914400"/>
            <a:ext cx="5338763" cy="4799013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 smtClean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 smtClean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900" y="-214313"/>
            <a:ext cx="2679700" cy="10715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Открытие кислорода</a:t>
            </a:r>
            <a:endParaRPr lang="ru-RU" dirty="0"/>
          </a:p>
        </p:txBody>
      </p:sp>
      <p:sp>
        <p:nvSpPr>
          <p:cNvPr id="18436" name="Текст 3"/>
          <p:cNvSpPr>
            <a:spLocks noGrp="1"/>
          </p:cNvSpPr>
          <p:nvPr>
            <p:ph type="body" idx="2"/>
          </p:nvPr>
        </p:nvSpPr>
        <p:spPr>
          <a:xfrm>
            <a:off x="215900" y="1412875"/>
            <a:ext cx="8713788" cy="4529138"/>
          </a:xfrm>
        </p:spPr>
        <p:txBody>
          <a:bodyPr/>
          <a:lstStyle/>
          <a:p>
            <a:pPr eaLnBrk="1" hangingPunct="1"/>
            <a:r>
              <a:rPr lang="ru-RU" sz="2000" smtClean="0"/>
              <a:t>Официально открытие принадлежит Джозефу Присли.</a:t>
            </a:r>
            <a:endParaRPr lang="en-US" sz="2000" smtClean="0"/>
          </a:p>
          <a:p>
            <a:pPr eaLnBrk="1" hangingPunct="1"/>
            <a:r>
              <a:rPr lang="ru-RU" sz="2000" smtClean="0"/>
              <a:t>(1 августа 1774 году</a:t>
            </a:r>
            <a:r>
              <a:rPr lang="ru-RU" sz="2000" smtClean="0">
                <a:hlinkClick r:id="rId2" tooltip="1 августа"/>
              </a:rPr>
              <a:t> </a:t>
            </a:r>
            <a:r>
              <a:rPr lang="ru-RU" sz="2000" smtClean="0">
                <a:solidFill>
                  <a:srgbClr val="664A64"/>
                </a:solidFill>
              </a:rPr>
              <a:t>путём разложения оксида ртути </a:t>
            </a:r>
            <a:r>
              <a:rPr lang="ru-RU" sz="2000" smtClean="0"/>
              <a:t>в герметично закрытом сосуде</a:t>
            </a:r>
            <a:r>
              <a:rPr lang="ru-RU" sz="2000" smtClean="0">
                <a:latin typeface="Arial" charset="0"/>
              </a:rPr>
              <a:t>.</a:t>
            </a:r>
            <a:r>
              <a:rPr lang="en-US" sz="2000" smtClean="0"/>
              <a:t> </a:t>
            </a:r>
            <a:r>
              <a:rPr lang="ru-RU" sz="2000" smtClean="0"/>
              <a:t>Пристли направлял на это соединение солнечные лучи с </a:t>
            </a:r>
            <a:r>
              <a:rPr lang="ru-RU" sz="2000" smtClean="0">
                <a:solidFill>
                  <a:srgbClr val="664A64"/>
                </a:solidFill>
              </a:rPr>
              <a:t>помощью</a:t>
            </a:r>
            <a:r>
              <a:rPr lang="ru-RU" sz="2000" smtClean="0"/>
              <a:t> мощной линзы).  </a:t>
            </a:r>
          </a:p>
          <a:p>
            <a:pPr eaLnBrk="1" hangingPunct="1"/>
            <a:r>
              <a:rPr lang="ru-RU" sz="2000" smtClean="0"/>
              <a:t> </a:t>
            </a:r>
            <a:r>
              <a:rPr lang="en-US" sz="3200" b="1" smtClean="0"/>
              <a:t>HgO</a:t>
            </a:r>
            <a:r>
              <a:rPr lang="ru-RU" sz="3200" b="1" smtClean="0"/>
              <a:t>=</a:t>
            </a:r>
            <a:r>
              <a:rPr lang="en-US" sz="3200" b="1" smtClean="0"/>
              <a:t>Hg</a:t>
            </a:r>
            <a:r>
              <a:rPr lang="ru-RU" sz="3200" b="1" smtClean="0"/>
              <a:t> +</a:t>
            </a:r>
            <a:r>
              <a:rPr lang="en-US" sz="3200" b="1" smtClean="0"/>
              <a:t>O</a:t>
            </a:r>
            <a:r>
              <a:rPr lang="ru-RU" sz="3200" b="1" baseline="-25000" smtClean="0"/>
              <a:t>2</a:t>
            </a:r>
            <a:r>
              <a:rPr lang="ru-RU" sz="2000" baseline="-25000" smtClean="0"/>
              <a:t>    </a:t>
            </a:r>
            <a:r>
              <a:rPr lang="ru-RU" sz="3600" baseline="-25000" smtClean="0"/>
              <a:t>уравнить</a:t>
            </a:r>
          </a:p>
          <a:p>
            <a:pPr eaLnBrk="1" hangingPunct="1"/>
            <a:endParaRPr lang="ru-RU" sz="2000" baseline="-25000" smtClean="0"/>
          </a:p>
          <a:p>
            <a:pPr eaLnBrk="1" hangingPunct="1"/>
            <a:r>
              <a:rPr lang="ru-RU" sz="2000" smtClean="0"/>
              <a:t>В 1775 году Антуан Лавуазье установил, что кислород является составной частью воздуха, кислот и содержится во многих веществах.</a:t>
            </a:r>
          </a:p>
          <a:p>
            <a:pPr eaLnBrk="1" hangingPunct="1"/>
            <a:endParaRPr lang="ru-RU" sz="2000" smtClean="0"/>
          </a:p>
          <a:p>
            <a:pPr eaLnBrk="1" hangingPunct="1"/>
            <a:r>
              <a:rPr lang="ru-RU" sz="2000" smtClean="0"/>
              <a:t>В 1771 году кислород получил шведский химик Карл Шееле.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sz="half" idx="1"/>
          </p:nvPr>
        </p:nvSpPr>
        <p:spPr>
          <a:xfrm>
            <a:off x="3575050" y="914400"/>
            <a:ext cx="5338763" cy="479901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 bwMode="auto">
          <a:xfrm>
            <a:off x="250825" y="836613"/>
            <a:ext cx="8604250" cy="110172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ru-RU" sz="4000" cap="none" smtClean="0">
                <a:solidFill>
                  <a:srgbClr val="5061C8"/>
                </a:solidFill>
              </a:rPr>
              <a:t>АЛЛОТРОПИЯ КИСЛОРОДА</a:t>
            </a:r>
            <a:r>
              <a:rPr lang="ru-RU" sz="4000" cap="none" smtClean="0">
                <a:solidFill>
                  <a:srgbClr val="5061C8"/>
                </a:solidFill>
                <a:latin typeface="Arial" charset="0"/>
              </a:rPr>
              <a:t>: </a:t>
            </a:r>
            <a:r>
              <a:rPr lang="ru-RU" sz="4400" cap="none" smtClean="0">
                <a:solidFill>
                  <a:srgbClr val="B83CAF"/>
                </a:solidFill>
                <a:latin typeface="Arial" charset="0"/>
              </a:rPr>
              <a:t>элементу-О   соответствуют 2 простых вещества</a:t>
            </a:r>
          </a:p>
        </p:txBody>
      </p:sp>
      <p:sp>
        <p:nvSpPr>
          <p:cNvPr id="19460" name="Текст 3"/>
          <p:cNvSpPr>
            <a:spLocks noGrp="1"/>
          </p:cNvSpPr>
          <p:nvPr>
            <p:ph type="body" idx="2"/>
          </p:nvPr>
        </p:nvSpPr>
        <p:spPr>
          <a:xfrm>
            <a:off x="215900" y="2205038"/>
            <a:ext cx="8213725" cy="3736975"/>
          </a:xfrm>
        </p:spPr>
        <p:txBody>
          <a:bodyPr/>
          <a:lstStyle/>
          <a:p>
            <a:pPr marL="342900" indent="-342900" eaLnBrk="1" hangingPunct="1">
              <a:buFont typeface="Wingdings" pitchFamily="2" charset="2"/>
              <a:buAutoNum type="arabicPeriod"/>
            </a:pPr>
            <a:r>
              <a:rPr lang="ru-RU" sz="5400" i="0" smtClean="0"/>
              <a:t>Газ кислород -О</a:t>
            </a:r>
            <a:r>
              <a:rPr lang="ru-RU" sz="4400" i="0" smtClean="0"/>
              <a:t>2</a:t>
            </a:r>
          </a:p>
          <a:p>
            <a:pPr marL="342900" indent="-342900" eaLnBrk="1" hangingPunct="1">
              <a:buFont typeface="Wingdings" pitchFamily="2" charset="2"/>
              <a:buAutoNum type="arabicPeriod"/>
            </a:pPr>
            <a:r>
              <a:rPr lang="ru-RU" sz="5400" i="0" smtClean="0"/>
              <a:t>Газ  озон - О</a:t>
            </a:r>
            <a:r>
              <a:rPr lang="ru-RU" sz="4400" i="0" smtClean="0"/>
              <a:t>3 </a:t>
            </a:r>
            <a:r>
              <a:rPr lang="ru-RU" sz="3200" i="0" smtClean="0"/>
              <a:t>образуется из кислорода под действием УФ или эл.разряда        </a:t>
            </a:r>
            <a:r>
              <a:rPr lang="ru-RU" sz="4800" i="0" smtClean="0"/>
              <a:t>3О</a:t>
            </a:r>
            <a:r>
              <a:rPr lang="ru-RU" sz="4000" i="0" smtClean="0"/>
              <a:t>2</a:t>
            </a:r>
            <a:r>
              <a:rPr lang="ru-RU" sz="4800" i="0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ru-RU" sz="4800" i="0" smtClean="0"/>
              <a:t>2О</a:t>
            </a:r>
            <a:r>
              <a:rPr lang="ru-RU" sz="4000" i="0" smtClean="0"/>
              <a:t>3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sz="half" idx="1"/>
          </p:nvPr>
        </p:nvSpPr>
        <p:spPr>
          <a:xfrm>
            <a:off x="3575050" y="914400"/>
            <a:ext cx="5338763" cy="479901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900" y="273050"/>
            <a:ext cx="4927600" cy="116205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4"/>
                </a:solidFill>
              </a:rPr>
              <a:t>Физические свойства</a:t>
            </a:r>
            <a:endParaRPr lang="ru-RU" sz="4000" dirty="0">
              <a:solidFill>
                <a:schemeClr val="accent4"/>
              </a:solidFill>
            </a:endParaRPr>
          </a:p>
        </p:txBody>
      </p:sp>
      <p:sp>
        <p:nvSpPr>
          <p:cNvPr id="20484" name="Текст 3"/>
          <p:cNvSpPr>
            <a:spLocks noGrp="1"/>
          </p:cNvSpPr>
          <p:nvPr>
            <p:ph type="body" idx="2"/>
          </p:nvPr>
        </p:nvSpPr>
        <p:spPr>
          <a:xfrm>
            <a:off x="215900" y="1905000"/>
            <a:ext cx="8070850" cy="4037013"/>
          </a:xfrm>
        </p:spPr>
        <p:txBody>
          <a:bodyPr/>
          <a:lstStyle/>
          <a:p>
            <a:pPr eaLnBrk="1" hangingPunct="1"/>
            <a:r>
              <a:rPr lang="ru-RU" sz="2600" i="0" smtClean="0"/>
              <a:t>1.Кислород-газ без цвета, запаха и вкуса, мало растворим в воде, тяжелее воздуха, Ткип.=-183 </a:t>
            </a:r>
            <a:r>
              <a:rPr lang="ru-RU" sz="2600" i="0" baseline="30000" smtClean="0"/>
              <a:t>0</a:t>
            </a:r>
            <a:r>
              <a:rPr lang="ru-RU" sz="2600" i="0" smtClean="0"/>
              <a:t>С; Тпл.=-218,8 </a:t>
            </a:r>
            <a:r>
              <a:rPr lang="ru-RU" sz="2600" i="0" baseline="30000" smtClean="0"/>
              <a:t>0</a:t>
            </a:r>
            <a:r>
              <a:rPr lang="ru-RU" sz="2600" i="0" smtClean="0"/>
              <a:t>С</a:t>
            </a:r>
          </a:p>
          <a:p>
            <a:pPr eaLnBrk="1" hangingPunct="1"/>
            <a:r>
              <a:rPr lang="ru-RU" sz="2600" i="0" smtClean="0"/>
              <a:t>2. Озон-газ синего цвета с характерным запахом, в жидком виде -фиолетового цвета (при Т=-111</a:t>
            </a:r>
            <a:r>
              <a:rPr lang="ru-RU" sz="2600" i="0" baseline="30000" smtClean="0"/>
              <a:t>0</a:t>
            </a:r>
            <a:r>
              <a:rPr lang="ru-RU" sz="2600" i="0" smtClean="0"/>
              <a:t>С), в твердом виде- черного цвета (при Т=-251</a:t>
            </a:r>
            <a:r>
              <a:rPr lang="ru-RU" sz="2600" i="0" baseline="30000" smtClean="0"/>
              <a:t>0</a:t>
            </a:r>
            <a:r>
              <a:rPr lang="ru-RU" sz="2600" i="0" smtClean="0"/>
              <a:t>С), в 10 раз лучше растворяется в воде, чем кислород, гораздо тяжелее воздуха</a:t>
            </a:r>
          </a:p>
          <a:p>
            <a:pPr eaLnBrk="1" hangingPunct="1"/>
            <a:endParaRPr lang="ru-RU" sz="1300" smtClean="0"/>
          </a:p>
        </p:txBody>
      </p:sp>
      <p:sp>
        <p:nvSpPr>
          <p:cNvPr id="20483" name="Содержимое 2"/>
          <p:cNvSpPr>
            <a:spLocks noGrp="1"/>
          </p:cNvSpPr>
          <p:nvPr>
            <p:ph sz="half" idx="1"/>
          </p:nvPr>
        </p:nvSpPr>
        <p:spPr>
          <a:xfrm>
            <a:off x="3575050" y="914400"/>
            <a:ext cx="5338763" cy="479901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900" y="273050"/>
            <a:ext cx="2679700" cy="11620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Получение кислорода</a:t>
            </a:r>
            <a:endParaRPr lang="ru-RU" dirty="0"/>
          </a:p>
        </p:txBody>
      </p:sp>
      <p:sp>
        <p:nvSpPr>
          <p:cNvPr id="21508" name="Текст 3"/>
          <p:cNvSpPr>
            <a:spLocks noGrp="1"/>
          </p:cNvSpPr>
          <p:nvPr>
            <p:ph type="body" idx="2"/>
          </p:nvPr>
        </p:nvSpPr>
        <p:spPr>
          <a:xfrm>
            <a:off x="215900" y="1905000"/>
            <a:ext cx="8713788" cy="4037013"/>
          </a:xfrm>
        </p:spPr>
        <p:txBody>
          <a:bodyPr/>
          <a:lstStyle/>
          <a:p>
            <a:pPr marL="342900" indent="-342900" eaLnBrk="1" hangingPunct="1">
              <a:buFont typeface="Wingdings" pitchFamily="2" charset="2"/>
              <a:buAutoNum type="arabicPeriod"/>
            </a:pPr>
            <a:r>
              <a:rPr lang="en-US" sz="4400" i="0" smtClean="0"/>
              <a:t>KMnO</a:t>
            </a:r>
            <a:r>
              <a:rPr lang="ru-RU" sz="4400" i="0" baseline="-25000" smtClean="0"/>
              <a:t>4</a:t>
            </a:r>
            <a:r>
              <a:rPr lang="ru-RU" sz="4400" i="0" smtClean="0"/>
              <a:t> →</a:t>
            </a:r>
            <a:r>
              <a:rPr lang="en-US" sz="4400" i="0" smtClean="0"/>
              <a:t>K</a:t>
            </a:r>
            <a:r>
              <a:rPr lang="ru-RU" sz="4400" i="0" baseline="-25000" smtClean="0"/>
              <a:t>2</a:t>
            </a:r>
            <a:r>
              <a:rPr lang="en-US" sz="4400" i="0" smtClean="0"/>
              <a:t>MnO</a:t>
            </a:r>
            <a:r>
              <a:rPr lang="ru-RU" sz="4400" i="0" baseline="-25000" smtClean="0"/>
              <a:t>4</a:t>
            </a:r>
            <a:r>
              <a:rPr lang="ru-RU" sz="4400" i="0" smtClean="0"/>
              <a:t>+</a:t>
            </a:r>
            <a:r>
              <a:rPr lang="en-US" sz="4400" i="0" smtClean="0"/>
              <a:t>MnO</a:t>
            </a:r>
            <a:r>
              <a:rPr lang="ru-RU" sz="4400" i="0" baseline="-25000" smtClean="0"/>
              <a:t>2 </a:t>
            </a:r>
            <a:r>
              <a:rPr lang="ru-RU" sz="4400" i="0" smtClean="0"/>
              <a:t>+</a:t>
            </a:r>
            <a:r>
              <a:rPr lang="en-US" sz="4400" i="0" smtClean="0"/>
              <a:t>O</a:t>
            </a:r>
            <a:r>
              <a:rPr lang="ru-RU" sz="4400" i="0" baseline="-25000" smtClean="0"/>
              <a:t>2</a:t>
            </a:r>
          </a:p>
          <a:p>
            <a:pPr marL="342900" indent="-342900" eaLnBrk="1" hangingPunct="1">
              <a:buFont typeface="Wingdings" pitchFamily="2" charset="2"/>
              <a:buAutoNum type="arabicPeriod"/>
            </a:pPr>
            <a:r>
              <a:rPr lang="en-US" sz="4400" i="0" smtClean="0"/>
              <a:t>KNO</a:t>
            </a:r>
            <a:r>
              <a:rPr lang="ru-RU" sz="4400" i="0" baseline="-25000" smtClean="0"/>
              <a:t>3</a:t>
            </a:r>
            <a:r>
              <a:rPr lang="ru-RU" sz="4400" i="0" smtClean="0"/>
              <a:t> →</a:t>
            </a:r>
            <a:r>
              <a:rPr lang="en-US" sz="4400" i="0" smtClean="0"/>
              <a:t>KNO</a:t>
            </a:r>
            <a:r>
              <a:rPr lang="ru-RU" sz="4400" i="0" baseline="-25000" smtClean="0"/>
              <a:t>2 </a:t>
            </a:r>
            <a:r>
              <a:rPr lang="ru-RU" sz="4400" i="0" smtClean="0"/>
              <a:t> +</a:t>
            </a:r>
            <a:r>
              <a:rPr lang="en-US" sz="4400" i="0" smtClean="0"/>
              <a:t>O</a:t>
            </a:r>
            <a:r>
              <a:rPr lang="ru-RU" sz="4400" i="0" baseline="-25000" smtClean="0"/>
              <a:t>2</a:t>
            </a:r>
          </a:p>
          <a:p>
            <a:pPr marL="342900" indent="-342900" eaLnBrk="1" hangingPunct="1">
              <a:buFont typeface="Wingdings" pitchFamily="2" charset="2"/>
              <a:buAutoNum type="arabicPeriod"/>
            </a:pPr>
            <a:r>
              <a:rPr lang="en-US" sz="4400" i="0" smtClean="0"/>
              <a:t>H</a:t>
            </a:r>
            <a:r>
              <a:rPr lang="ru-RU" sz="4400" i="0" baseline="-25000" smtClean="0"/>
              <a:t>2</a:t>
            </a:r>
            <a:r>
              <a:rPr lang="en-US" sz="4400" i="0" smtClean="0"/>
              <a:t>O</a:t>
            </a:r>
            <a:r>
              <a:rPr lang="ru-RU" sz="4400" i="0" baseline="-25000" smtClean="0"/>
              <a:t>2</a:t>
            </a:r>
            <a:r>
              <a:rPr lang="ru-RU" sz="4400" i="0" smtClean="0"/>
              <a:t> →</a:t>
            </a:r>
            <a:r>
              <a:rPr lang="en-US" sz="4400" i="0" smtClean="0"/>
              <a:t>H</a:t>
            </a:r>
            <a:r>
              <a:rPr lang="ru-RU" sz="4400" i="0" baseline="-25000" smtClean="0"/>
              <a:t>2</a:t>
            </a:r>
            <a:r>
              <a:rPr lang="en-US" sz="4400" i="0" smtClean="0"/>
              <a:t>O</a:t>
            </a:r>
            <a:r>
              <a:rPr lang="ru-RU" sz="4400" i="0" smtClean="0"/>
              <a:t> + </a:t>
            </a:r>
            <a:r>
              <a:rPr lang="en-US" sz="4400" i="0" smtClean="0"/>
              <a:t>O</a:t>
            </a:r>
            <a:r>
              <a:rPr lang="ru-RU" sz="3200" i="0" smtClean="0"/>
              <a:t>2 </a:t>
            </a:r>
          </a:p>
          <a:p>
            <a:pPr marL="342900" indent="-342900" eaLnBrk="1" hangingPunct="1">
              <a:buFont typeface="Wingdings" pitchFamily="2" charset="2"/>
              <a:buAutoNum type="arabicPeriod"/>
            </a:pPr>
            <a:r>
              <a:rPr lang="ru-RU" sz="3200" i="0" smtClean="0"/>
              <a:t>Уравнить</a:t>
            </a:r>
          </a:p>
          <a:p>
            <a:pPr marL="342900" indent="-342900" eaLnBrk="1" hangingPunct="1">
              <a:buFont typeface="Wingdings" pitchFamily="2" charset="2"/>
              <a:buAutoNum type="arabicPeriod"/>
            </a:pPr>
            <a:endParaRPr lang="ru-RU" smtClean="0"/>
          </a:p>
        </p:txBody>
      </p:sp>
      <p:sp>
        <p:nvSpPr>
          <p:cNvPr id="21507" name="Содержимое 2"/>
          <p:cNvSpPr>
            <a:spLocks noGrp="1"/>
          </p:cNvSpPr>
          <p:nvPr>
            <p:ph sz="half" idx="1"/>
          </p:nvPr>
        </p:nvSpPr>
        <p:spPr>
          <a:xfrm>
            <a:off x="3575050" y="914400"/>
            <a:ext cx="5338763" cy="479901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900" y="273050"/>
            <a:ext cx="8213725" cy="4084638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/>
              <a:t>Химические свойства кислорода</a:t>
            </a:r>
            <a:endParaRPr lang="ru-RU" sz="3600" dirty="0"/>
          </a:p>
        </p:txBody>
      </p:sp>
      <p:sp>
        <p:nvSpPr>
          <p:cNvPr id="22532" name="Текст 3"/>
          <p:cNvSpPr>
            <a:spLocks noGrp="1"/>
          </p:cNvSpPr>
          <p:nvPr>
            <p:ph type="body" idx="2"/>
          </p:nvPr>
        </p:nvSpPr>
        <p:spPr>
          <a:xfrm>
            <a:off x="215900" y="285750"/>
            <a:ext cx="5427663" cy="2357438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2531" name="Содержимое 2"/>
          <p:cNvSpPr>
            <a:spLocks noGrp="1"/>
          </p:cNvSpPr>
          <p:nvPr>
            <p:ph sz="half" idx="1"/>
          </p:nvPr>
        </p:nvSpPr>
        <p:spPr>
          <a:xfrm>
            <a:off x="3575050" y="914400"/>
            <a:ext cx="5338763" cy="479901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</TotalTime>
  <Words>540</Words>
  <Application>Microsoft Office PowerPoint</Application>
  <PresentationFormat>Экран (4:3)</PresentationFormat>
  <Paragraphs>93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КИСЛОРОД</vt:lpstr>
      <vt:lpstr>Вспомним о водороде.  </vt:lpstr>
      <vt:lpstr>Запишем д/з:</vt:lpstr>
      <vt:lpstr>Слайд 4</vt:lpstr>
      <vt:lpstr>Открытие кислорода</vt:lpstr>
      <vt:lpstr>АЛЛОТРОПИЯ КИСЛОРОДА: элементу-О   соответствуют 2 простых вещества</vt:lpstr>
      <vt:lpstr>Физические свойства</vt:lpstr>
      <vt:lpstr>Получение кислорода</vt:lpstr>
      <vt:lpstr>Химические свойства кислорода</vt:lpstr>
      <vt:lpstr>Слайд 10</vt:lpstr>
      <vt:lpstr>Слайд 11</vt:lpstr>
      <vt:lpstr>Слайд 12</vt:lpstr>
      <vt:lpstr>ПРАВИЛА ДОПИСЫВАНИЯ  УРАВНЕНИЙ   РЕАКЦИЙ СОЕДИНЕНИЯ. </vt:lpstr>
      <vt:lpstr>Дописать и уравнить:</vt:lpstr>
      <vt:lpstr>Угадать пропущенное вещество</vt:lpstr>
      <vt:lpstr>Применение</vt:lpstr>
      <vt:lpstr>Итог (рассшифруйте слова-основное предназначение кислорода.Ключ к разгадке- по порядковый номер элемента) :</vt:lpstr>
      <vt:lpstr>Слайд 18</vt:lpstr>
      <vt:lpstr>Ответы к химическому диктанту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КИСЛОРОД</dc:title>
  <dc:creator>Чулпан</dc:creator>
  <cp:lastModifiedBy>Чулпан</cp:lastModifiedBy>
  <cp:revision>2</cp:revision>
  <dcterms:created xsi:type="dcterms:W3CDTF">2014-03-11T11:09:18Z</dcterms:created>
  <dcterms:modified xsi:type="dcterms:W3CDTF">2014-03-11T11:15:02Z</dcterms:modified>
</cp:coreProperties>
</file>