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52" r:id="rId2"/>
    <p:sldMasterId id="2147483765" r:id="rId3"/>
    <p:sldMasterId id="2147483790" r:id="rId4"/>
  </p:sldMasterIdLst>
  <p:sldIdLst>
    <p:sldId id="268" r:id="rId5"/>
    <p:sldId id="269" r:id="rId6"/>
    <p:sldId id="270" r:id="rId7"/>
    <p:sldId id="272" r:id="rId8"/>
    <p:sldId id="274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Вес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7100888"/>
          </a:xfrm>
          <a:prstGeom prst="rect">
            <a:avLst/>
          </a:prstGeom>
          <a:noFill/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58372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6137275"/>
            <a:ext cx="8229600" cy="720725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400"/>
              <a:t>на вес,       ма зи,         сень о,         то ле.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Летние пейзаж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70294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359650" y="6329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11188" y="6165850"/>
            <a:ext cx="7561262" cy="854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на вес,       ма зи,         сень о,         то ле.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Ос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7029450"/>
          </a:xfrm>
          <a:prstGeom prst="rect">
            <a:avLst/>
          </a:prstGeom>
          <a:noFill/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7380288" y="649128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33CC"/>
                </a:solidFill>
                <a:hlinkClick r:id="rId3" action="ppaction://hlinksldjump"/>
              </a:rPr>
              <a:t>Содержание</a:t>
            </a:r>
            <a:endParaRPr lang="ru-RU">
              <a:solidFill>
                <a:srgbClr val="0033CC"/>
              </a:solidFill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6237288"/>
            <a:ext cx="8229600" cy="620712"/>
          </a:xfrm>
          <a:solidFill>
            <a:schemeClr val="accent1"/>
          </a:solidFill>
        </p:spPr>
        <p:txBody>
          <a:bodyPr/>
          <a:lstStyle/>
          <a:p>
            <a:r>
              <a:rPr lang="ru-RU" sz="2400"/>
              <a:t>на вес,       ма зи,         сень о,         то 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Комплекс тренировочных упражнений: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573713"/>
          </a:xfrm>
        </p:spPr>
        <p:txBody>
          <a:bodyPr/>
          <a:lstStyle/>
          <a:p>
            <a:r>
              <a:rPr lang="ru-RU" b="1"/>
              <a:t>  </a:t>
            </a:r>
            <a:r>
              <a:rPr lang="ru-RU" sz="2800" b="1">
                <a:hlinkClick r:id="rId2" action="ppaction://hlinksldjump"/>
              </a:rPr>
              <a:t>Дыхательная гимнастика и подготовка голоса.</a:t>
            </a:r>
            <a:endParaRPr lang="ru-RU" sz="2800" b="1"/>
          </a:p>
          <a:p>
            <a:pPr>
              <a:buFont typeface="Wingdings" pitchFamily="2" charset="2"/>
              <a:buNone/>
            </a:pPr>
            <a:endParaRPr lang="ru-RU" sz="2800" b="1"/>
          </a:p>
          <a:p>
            <a:r>
              <a:rPr lang="ru-RU" sz="2800" b="1"/>
              <a:t>  </a:t>
            </a:r>
            <a:r>
              <a:rPr lang="ru-RU" sz="2800" b="1">
                <a:hlinkClick r:id="rId3" action="ppaction://hlinksldjump"/>
              </a:rPr>
              <a:t>Чтение блоков.</a:t>
            </a:r>
            <a:endParaRPr lang="ru-RU" sz="2800" b="1"/>
          </a:p>
          <a:p>
            <a:pPr>
              <a:buFont typeface="Wingdings" pitchFamily="2" charset="2"/>
              <a:buNone/>
            </a:pPr>
            <a:endParaRPr lang="ru-RU" sz="2800" b="1"/>
          </a:p>
          <a:p>
            <a:r>
              <a:rPr lang="ru-RU" sz="2800" b="1"/>
              <a:t>  </a:t>
            </a:r>
            <a:r>
              <a:rPr lang="ru-RU" sz="2800" b="1">
                <a:hlinkClick r:id="rId4" action="ppaction://hlinksldjump"/>
              </a:rPr>
              <a:t>Отработка дикции.</a:t>
            </a:r>
          </a:p>
          <a:p>
            <a:pPr>
              <a:buFont typeface="Wingdings" pitchFamily="2" charset="2"/>
              <a:buNone/>
            </a:pPr>
            <a:endParaRPr lang="ru-RU" sz="2800" b="1"/>
          </a:p>
          <a:p>
            <a:r>
              <a:rPr lang="ru-RU" sz="2800" b="1"/>
              <a:t>  </a:t>
            </a:r>
            <a:r>
              <a:rPr lang="ru-RU" sz="2800" b="1">
                <a:hlinkClick r:id="rId5" action="ppaction://hlinksldjump"/>
              </a:rPr>
              <a:t>Интонационная разминка.</a:t>
            </a:r>
            <a:r>
              <a:rPr lang="ru-RU" sz="2800">
                <a:hlinkClick r:id="rId5" action="ppaction://hlinksldjump"/>
              </a:rPr>
              <a:t> </a:t>
            </a: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r>
              <a:rPr lang="ru-RU" sz="2800" b="1"/>
              <a:t>  </a:t>
            </a:r>
            <a:r>
              <a:rPr lang="ru-RU" sz="2800" b="1">
                <a:hlinkClick r:id="rId6" action="ppaction://hlinksldjump"/>
              </a:rPr>
              <a:t>Развитие оперативной памяти.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>
                <a:solidFill>
                  <a:srgbClr val="00B050"/>
                </a:solidFill>
              </a:rPr>
              <a:t>Медвежата.</a:t>
            </a:r>
            <a:endParaRPr lang="ru-RU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dirty="0"/>
              <a:t>Мам, меду б нам,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Мам, молока б нам.</a:t>
            </a:r>
          </a:p>
          <a:p>
            <a:pPr>
              <a:buFont typeface="Wingdings" pitchFamily="2" charset="2"/>
              <a:buNone/>
            </a:pPr>
            <a:endParaRPr lang="ru-RU" b="1" i="1" u="sng" dirty="0"/>
          </a:p>
          <a:p>
            <a:r>
              <a:rPr lang="ru-RU" b="1" i="1" u="sng" dirty="0">
                <a:solidFill>
                  <a:srgbClr val="00B050"/>
                </a:solidFill>
              </a:rPr>
              <a:t>В лифте.</a:t>
            </a:r>
          </a:p>
          <a:p>
            <a:endParaRPr lang="ru-RU" b="1" i="1" u="sng" dirty="0"/>
          </a:p>
          <a:p>
            <a:r>
              <a:rPr lang="ru-RU" b="1" i="1" u="sng" dirty="0"/>
              <a:t>Ручка в зубах.</a:t>
            </a:r>
            <a:endParaRPr lang="ru-RU" i="1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/>
              <a:t>Подготовка голоса.</a:t>
            </a:r>
          </a:p>
        </p:txBody>
      </p:sp>
      <p:sp>
        <p:nvSpPr>
          <p:cNvPr id="2560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39825"/>
          </a:xfrm>
        </p:spPr>
        <p:txBody>
          <a:bodyPr/>
          <a:lstStyle/>
          <a:p>
            <a:r>
              <a:rPr lang="ru-RU" b="1"/>
              <a:t>Чтение блоков.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81063"/>
            <a:ext cx="8640762" cy="5976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u="sng" dirty="0"/>
              <a:t>Слитное прочтение двух стоящих рядом букв.</a:t>
            </a:r>
          </a:p>
          <a:p>
            <a:pPr>
              <a:lnSpc>
                <a:spcPct val="80000"/>
              </a:lnSpc>
            </a:pPr>
            <a:endParaRPr lang="ru-RU" sz="2000" u="sng" dirty="0"/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трёхбуквенных сочетаний и слов.</a:t>
            </a:r>
            <a:r>
              <a:rPr lang="ru-RU" sz="2000" u="sng" dirty="0"/>
              <a:t> </a:t>
            </a:r>
          </a:p>
          <a:p>
            <a:pPr>
              <a:lnSpc>
                <a:spcPct val="80000"/>
              </a:lnSpc>
            </a:pPr>
            <a:endParaRPr lang="ru-RU" sz="2000" u="sng" dirty="0"/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буквосочетаний со стечением нескольких согласных в конце слова.</a:t>
            </a:r>
            <a:r>
              <a:rPr lang="ru-RU" sz="2000" u="sng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u="sng" dirty="0"/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однослоговых слов со стечением согласных в начале слова.</a:t>
            </a:r>
          </a:p>
          <a:p>
            <a:pPr>
              <a:lnSpc>
                <a:spcPct val="80000"/>
              </a:lnSpc>
            </a:pPr>
            <a:endParaRPr lang="ru-RU" sz="2000" b="1" i="1" u="sng" dirty="0"/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наиболее трудных однослоговых слов.</a:t>
            </a:r>
            <a:r>
              <a:rPr lang="ru-RU" sz="2000" u="sng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u="sng" dirty="0"/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двуслоговых слов.</a:t>
            </a:r>
          </a:p>
          <a:p>
            <a:pPr>
              <a:lnSpc>
                <a:spcPct val="80000"/>
              </a:lnSpc>
            </a:pPr>
            <a:endParaRPr lang="ru-RU" sz="2000" b="1" i="1" u="sng" dirty="0"/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слов с твердыми и мягкими согласными.</a:t>
            </a:r>
          </a:p>
          <a:p>
            <a:pPr>
              <a:lnSpc>
                <a:spcPct val="80000"/>
              </a:lnSpc>
            </a:pPr>
            <a:r>
              <a:rPr lang="ru-RU" sz="2000" u="sng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слов и словосочетаний до трёх слогов.</a:t>
            </a:r>
            <a:r>
              <a:rPr lang="ru-RU" sz="2000" u="sng" dirty="0"/>
              <a:t> </a:t>
            </a:r>
          </a:p>
          <a:p>
            <a:pPr>
              <a:lnSpc>
                <a:spcPct val="80000"/>
              </a:lnSpc>
            </a:pPr>
            <a:endParaRPr lang="ru-RU" sz="2000" u="sng" dirty="0"/>
          </a:p>
          <a:p>
            <a:pPr>
              <a:lnSpc>
                <a:spcPct val="80000"/>
              </a:lnSpc>
            </a:pPr>
            <a:r>
              <a:rPr lang="ru-RU" sz="2000" b="1" i="1" u="sng" dirty="0"/>
              <a:t>Чтение слов, словосочетаний </a:t>
            </a:r>
            <a:r>
              <a:rPr lang="ru-RU" sz="2000" b="1" i="1" dirty="0"/>
              <a:t>и фраз без ограничения возможных речевых трудностей.</a:t>
            </a:r>
            <a:r>
              <a:rPr lang="ru-RU" sz="2000" dirty="0"/>
              <a:t> 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163</Words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Метро</vt:lpstr>
      <vt:lpstr>Открытая</vt:lpstr>
      <vt:lpstr>Городская</vt:lpstr>
      <vt:lpstr>Поток</vt:lpstr>
      <vt:lpstr>Слайд 1</vt:lpstr>
      <vt:lpstr>Слайд 2</vt:lpstr>
      <vt:lpstr>на вес,       ма зи,         сень о,         то ле</vt:lpstr>
      <vt:lpstr>Комплекс тренировочных упражнений:</vt:lpstr>
      <vt:lpstr>Подготовка голоса.</vt:lpstr>
      <vt:lpstr>Чтение блоков.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Упражнения, применяемые при обучении чтению детей с ОВЗ</dc:title>
  <dc:creator>1</dc:creator>
  <cp:lastModifiedBy>1</cp:lastModifiedBy>
  <cp:revision>18</cp:revision>
  <dcterms:created xsi:type="dcterms:W3CDTF">2013-12-05T07:22:09Z</dcterms:created>
  <dcterms:modified xsi:type="dcterms:W3CDTF">2013-12-09T13:26:59Z</dcterms:modified>
</cp:coreProperties>
</file>