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26" r:id="rId2"/>
    <p:sldMasterId id="2147483739" r:id="rId3"/>
    <p:sldMasterId id="2147483752" r:id="rId4"/>
    <p:sldMasterId id="2147483765" r:id="rId5"/>
    <p:sldMasterId id="2147483777" r:id="rId6"/>
  </p:sldMasterIdLst>
  <p:sldIdLst>
    <p:sldId id="25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850FA9-BFEE-404B-910D-227F493C22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850FA9-BFEE-404B-910D-227F493C22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850FA9-BFEE-404B-910D-227F493C22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850FA9-BFEE-404B-910D-227F493C22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850FA9-BFEE-404B-910D-227F493C22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80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4.xml"/><Relationship Id="rId4" Type="http://schemas.openxmlformats.org/officeDocument/2006/relationships/image" Target="http://festival.1september.ru/articles/310760/img1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9.xml"/><Relationship Id="rId4" Type="http://schemas.openxmlformats.org/officeDocument/2006/relationships/image" Target="http://festival.1september.ru/articles/310760/img4.jp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9.xml"/><Relationship Id="rId4" Type="http://schemas.openxmlformats.org/officeDocument/2006/relationships/image" Target="http://festival.1september.ru/articles/310760/img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307183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Упражнения, применяемые при обучении чтению детей с ОВЗ  8 вида</a:t>
            </a:r>
            <a:endParaRPr lang="ru-RU" sz="5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Токарева Н. В.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DSCN04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4429132"/>
            <a:ext cx="2857488" cy="2428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002_1_th[1] 1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9144000" y="6686550"/>
            <a:ext cx="228600" cy="171450"/>
          </a:xfrm>
          <a:prstGeom prst="rect">
            <a:avLst/>
          </a:prstGeom>
          <a:noFill/>
        </p:spPr>
      </p:pic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549275"/>
            <a:ext cx="7385077" cy="1295400"/>
          </a:xfrm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ru-RU" sz="2400" b="1" dirty="0"/>
              <a:t>9</a:t>
            </a:r>
            <a:r>
              <a:rPr lang="ru-RU" sz="2400" b="0" dirty="0">
                <a:solidFill>
                  <a:srgbClr val="C00000"/>
                </a:solidFill>
              </a:rPr>
              <a:t>. Упражнение на внимание. Какие слова одинаковые?</a:t>
            </a:r>
          </a:p>
        </p:txBody>
      </p:sp>
      <p:graphicFrame>
        <p:nvGraphicFramePr>
          <p:cNvPr id="47227" name="Group 123"/>
          <p:cNvGraphicFramePr>
            <a:graphicFrameLocks noGrp="1"/>
          </p:cNvGraphicFramePr>
          <p:nvPr>
            <p:ph type="tbl" idx="1"/>
          </p:nvPr>
        </p:nvGraphicFramePr>
        <p:xfrm>
          <a:off x="1258888" y="2276475"/>
          <a:ext cx="6408737" cy="3240089"/>
        </p:xfrm>
        <a:graphic>
          <a:graphicData uri="http://schemas.openxmlformats.org/drawingml/2006/table">
            <a:tbl>
              <a:tblPr/>
              <a:tblGrid>
                <a:gridCol w="2135187"/>
                <a:gridCol w="2138363"/>
                <a:gridCol w="2135187"/>
              </a:tblGrid>
              <a:tr h="1116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БЕЛКА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РЫСЬ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ОБЕЗЬЯНА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МЕДВЕДЬ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БЕЛКА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ЖИРАФ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ЗАЯЦ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ЕНОТ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БЕЛКА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БЕЛКА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БОБР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БАРСУК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Зи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325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/>
              <a:t>10.Найти и составить слово, обозначающее время года, изображенное на картинке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idx="1"/>
          </p:nvPr>
        </p:nvSpPr>
        <p:spPr>
          <a:xfrm>
            <a:off x="468313" y="5661025"/>
            <a:ext cx="8229600" cy="465138"/>
          </a:xfrm>
          <a:solidFill>
            <a:schemeClr val="accent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на вес,       ма зи,         сень о,         то 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002_1_th[1] 1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2413" y="260350"/>
            <a:ext cx="9144001" cy="6858000"/>
          </a:xfrm>
          <a:prstGeom prst="rect">
            <a:avLst/>
          </a:prstGeom>
          <a:noFill/>
        </p:spPr>
      </p:pic>
      <p:sp useBgFill="1"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" y="549275"/>
            <a:ext cx="8821738" cy="526297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Чтение “зашумленных слов” (Злая колдунья нарочно хочет запутать нас. Прочитать слова – лишить колдунью ее злой силы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Tx/>
              <a:buAutoNum type="arabicPeriod"/>
            </a:pPr>
            <a:endParaRPr lang="ru-RU" sz="2400" b="1" dirty="0" smtClean="0"/>
          </a:p>
          <a:p>
            <a:pPr marL="342900" indent="-342900">
              <a:buFontTx/>
              <a:buAutoNum type="arabicPeriod"/>
            </a:pPr>
            <a:endParaRPr lang="ru-RU" sz="2400" b="1" dirty="0" smtClean="0"/>
          </a:p>
          <a:p>
            <a:pPr marL="342900" indent="-342900">
              <a:buFontTx/>
              <a:buAutoNum type="arabicPeriod"/>
            </a:pPr>
            <a:endParaRPr lang="ru-RU" sz="2400" b="1" dirty="0" smtClean="0"/>
          </a:p>
          <a:p>
            <a:pPr marL="342900" indent="-342900">
              <a:buFontTx/>
              <a:buAutoNum type="arabicPeriod"/>
            </a:pPr>
            <a:endParaRPr lang="ru-RU" sz="2400" b="1" dirty="0" smtClean="0"/>
          </a:p>
          <a:p>
            <a:pPr marL="342900" indent="-342900">
              <a:buFontTx/>
              <a:buAutoNum type="arabicPeriod"/>
            </a:pPr>
            <a:endParaRPr lang="ru-RU" sz="2400" b="1" dirty="0" smtClean="0"/>
          </a:p>
          <a:p>
            <a:pPr marL="342900" indent="-342900">
              <a:buFontTx/>
              <a:buAutoNum type="arabicPeriod"/>
            </a:pPr>
            <a:endParaRPr lang="ru-RU" sz="2400" b="1" dirty="0" smtClean="0"/>
          </a:p>
          <a:p>
            <a:pPr marL="342900" indent="-342900"/>
            <a:endParaRPr lang="ru-RU" sz="2400" b="1" dirty="0" smtClean="0"/>
          </a:p>
          <a:p>
            <a:pPr marL="342900" indent="-342900">
              <a:buFontTx/>
              <a:buAutoNum type="arabicPeriod"/>
            </a:pPr>
            <a:endParaRPr lang="ru-RU" sz="2400" b="1" dirty="0"/>
          </a:p>
          <a:p>
            <a:pPr marL="342900" indent="-342900">
              <a:buFontTx/>
              <a:buAutoNum type="arabicPeriod"/>
            </a:pPr>
            <a:endParaRPr lang="ru-RU" sz="2400" b="1" dirty="0"/>
          </a:p>
          <a:p>
            <a:pPr marL="342900" indent="-342900">
              <a:buFontTx/>
              <a:buAutoNum type="arabicPeriod"/>
            </a:pPr>
            <a:endParaRPr lang="ru-RU" sz="2400" b="1" dirty="0"/>
          </a:p>
          <a:p>
            <a:pPr marL="342900" indent="-342900"/>
            <a:r>
              <a:rPr lang="ru-RU" sz="2400" b="1" dirty="0">
                <a:solidFill>
                  <a:srgbClr val="FF0000"/>
                </a:solidFill>
              </a:rPr>
              <a:t>2.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Чтение наложенных друг на друга слов.</a:t>
            </a:r>
          </a:p>
        </p:txBody>
      </p:sp>
      <p:pic>
        <p:nvPicPr>
          <p:cNvPr id="9220" name="Picture 4" descr="http://festival.1september.ru/articles/310760/img1.jp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19250" y="2276475"/>
            <a:ext cx="5040313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002_1_th[1] 1 1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116013" y="549275"/>
            <a:ext cx="69151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Отделение слов от </a:t>
            </a:r>
            <a:r>
              <a:rPr lang="ru-RU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псевдослов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(Прочитать слова, найти </a:t>
            </a:r>
            <a:r>
              <a:rPr lang="ru-RU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псевдослово</a:t>
            </a: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Читать первое слово, сразу смотреть на второе, стараться его понять. </a:t>
            </a:r>
          </a:p>
          <a:p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Читать сначала медленно, затем быстро).</a:t>
            </a:r>
          </a:p>
          <a:p>
            <a:pPr eaLnBrk="0" hangingPunct="0"/>
            <a:endParaRPr lang="ru-RU" sz="2000" b="1" dirty="0">
              <a:cs typeface="Times New Roman" pitchFamily="18" charset="0"/>
            </a:endParaRP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1835150" y="2652713"/>
          <a:ext cx="5308618" cy="2529840"/>
        </p:xfrm>
        <a:graphic>
          <a:graphicData uri="http://schemas.openxmlformats.org/drawingml/2006/table">
            <a:tbl>
              <a:tblPr/>
              <a:tblGrid>
                <a:gridCol w="2393119"/>
                <a:gridCol w="759829"/>
                <a:gridCol w="2155670"/>
              </a:tblGrid>
              <a:tr h="155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КОТ        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        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КОНЧИК    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ГЛАЗИКИ    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ПЕРЕМЕНА    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ОДУВАНЧИК    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БАНКОЛОЖИС    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КОЛОКОЛЬЧИК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ОСЫ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РЫСЬ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ОСЛИК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ЖИРАФЫ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ЕЖЕВИКА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НЕБРЕЖНО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ЕНЫКВАЛОПА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002_1_th[1] 1 1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-7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Складывание слов из половинок.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(Составить слова, прочитать сначала медленно, 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затем нормально, потом в темпе скороговорки. 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Стараться читать без ошибок).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65" name="Group 33"/>
          <p:cNvGraphicFramePr>
            <a:graphicFrameLocks noGrp="1"/>
          </p:cNvGraphicFramePr>
          <p:nvPr>
            <p:ph type="tbl" idx="1"/>
          </p:nvPr>
        </p:nvGraphicFramePr>
        <p:xfrm>
          <a:off x="1619250" y="1916113"/>
          <a:ext cx="5400675" cy="3600450"/>
        </p:xfrm>
        <a:graphic>
          <a:graphicData uri="http://schemas.openxmlformats.org/drawingml/2006/table">
            <a:tbl>
              <a:tblPr/>
              <a:tblGrid>
                <a:gridCol w="1057275"/>
                <a:gridCol w="482600"/>
                <a:gridCol w="984250"/>
                <a:gridCol w="484188"/>
                <a:gridCol w="1044575"/>
                <a:gridCol w="484187"/>
                <a:gridCol w="863600"/>
              </a:tblGrid>
              <a:tr h="3600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ДРУЖ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МОРОЗ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КРИК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СКАЗОЧ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МУШКА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НИЕ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ЛЕЯ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ВАНИЕ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ЛЯТЬСЯ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ЛИКИ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РОЖНО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ДУМАЛ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    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ХУШКА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ЛЕКТИВ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ВИЛЬНО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НАЯ    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ЛИВЫХ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ШЕБНИК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        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ДУНЬЯ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ДЛИН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ЗИМ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ОЧАРО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УДИВ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ОСТО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39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113"/>
            <a:ext cx="4038600" cy="4525962"/>
          </a:xfrm>
        </p:spPr>
        <p:txBody>
          <a:bodyPr/>
          <a:lstStyle/>
          <a:p>
            <a:r>
              <a:rPr lang="ru-RU" sz="2800"/>
              <a:t>   </a:t>
            </a:r>
            <a:br>
              <a:rPr lang="ru-RU" sz="2800"/>
            </a:b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002_1_th[1] 1 1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Восполнение пропусков букв в словах.</a:t>
            </a:r>
          </a:p>
        </p:txBody>
      </p:sp>
      <p:pic>
        <p:nvPicPr>
          <p:cNvPr id="17425" name="Picture 17" descr="http://festival.1september.ru/articles/310760/img4.jpg"/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1476375" y="1514475"/>
            <a:ext cx="5759450" cy="3640138"/>
          </a:xfrm>
          <a:solidFill>
            <a:srgbClr val="FFFF00"/>
          </a:solidFill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002_1_th[1] 1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2214546" y="6857999"/>
            <a:ext cx="6643670" cy="45719"/>
          </a:xfrm>
          <a:prstGeom prst="rect">
            <a:avLst/>
          </a:prstGeom>
          <a:noFill/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908050"/>
            <a:ext cx="7272337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Прохождение словесных лабиринтов. (Найди слова на тему “Школа”).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5362" name="Group 546"/>
          <p:cNvGraphicFramePr>
            <a:graphicFrameLocks noGrp="1"/>
          </p:cNvGraphicFramePr>
          <p:nvPr>
            <p:ph type="tbl" idx="1"/>
          </p:nvPr>
        </p:nvGraphicFramePr>
        <p:xfrm>
          <a:off x="1692275" y="2852738"/>
          <a:ext cx="5111750" cy="3291840"/>
        </p:xfrm>
        <a:graphic>
          <a:graphicData uri="http://schemas.openxmlformats.org/drawingml/2006/table">
            <a:tbl>
              <a:tblPr/>
              <a:tblGrid>
                <a:gridCol w="568325"/>
                <a:gridCol w="568325"/>
                <a:gridCol w="566738"/>
                <a:gridCol w="568325"/>
                <a:gridCol w="568325"/>
                <a:gridCol w="568325"/>
                <a:gridCol w="566737"/>
                <a:gridCol w="568325"/>
                <a:gridCol w="568325"/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002_1_th[1] 1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9144000" y="6686550"/>
            <a:ext cx="228600" cy="171450"/>
          </a:xfrm>
          <a:prstGeom prst="rect">
            <a:avLst/>
          </a:prstGeom>
          <a:noFill/>
        </p:spPr>
      </p:pic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272337" cy="129540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7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 Работа с таблицами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Шульте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 (Найти по порядку первые 25 букв русского алфавита – цифры от 1 до 25, остановив взгляд на середине таблицы).</a:t>
            </a:r>
          </a:p>
        </p:txBody>
      </p:sp>
      <p:graphicFrame>
        <p:nvGraphicFramePr>
          <p:cNvPr id="38158" name="Group 270"/>
          <p:cNvGraphicFramePr>
            <a:graphicFrameLocks noGrp="1"/>
          </p:cNvGraphicFramePr>
          <p:nvPr>
            <p:ph type="tbl" idx="1"/>
          </p:nvPr>
        </p:nvGraphicFramePr>
        <p:xfrm>
          <a:off x="428595" y="2143116"/>
          <a:ext cx="7735925" cy="4286278"/>
        </p:xfrm>
        <a:graphic>
          <a:graphicData uri="http://schemas.openxmlformats.org/drawingml/2006/table">
            <a:tbl>
              <a:tblPr/>
              <a:tblGrid>
                <a:gridCol w="1529346"/>
                <a:gridCol w="1529348"/>
                <a:gridCol w="1529346"/>
                <a:gridCol w="1529348"/>
                <a:gridCol w="1618537"/>
              </a:tblGrid>
              <a:tr h="857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002_1_th[1] 1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9143999" y="6686550"/>
            <a:ext cx="228600" cy="171450"/>
          </a:xfrm>
          <a:prstGeom prst="rect">
            <a:avLst/>
          </a:prstGeom>
          <a:noFill/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272337" cy="792163"/>
          </a:xfrm>
        </p:spPr>
        <p:txBody>
          <a:bodyPr/>
          <a:lstStyle/>
          <a:p>
            <a:r>
              <a:rPr lang="ru-RU" sz="2400" b="1"/>
              <a:t>7а.</a:t>
            </a:r>
          </a:p>
        </p:txBody>
      </p:sp>
      <p:graphicFrame>
        <p:nvGraphicFramePr>
          <p:cNvPr id="39116" name="Group 204"/>
          <p:cNvGraphicFramePr>
            <a:graphicFrameLocks noGrp="1"/>
          </p:cNvGraphicFramePr>
          <p:nvPr>
            <p:ph type="tbl" idx="1"/>
          </p:nvPr>
        </p:nvGraphicFramePr>
        <p:xfrm>
          <a:off x="1331913" y="1628775"/>
          <a:ext cx="6048375" cy="3600451"/>
        </p:xfrm>
        <a:graphic>
          <a:graphicData uri="http://schemas.openxmlformats.org/drawingml/2006/table">
            <a:tbl>
              <a:tblPr/>
              <a:tblGrid>
                <a:gridCol w="1209675"/>
                <a:gridCol w="1209675"/>
                <a:gridCol w="1209675"/>
                <a:gridCol w="1209675"/>
                <a:gridCol w="120967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002_1_th[1] 1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9144000" y="6686550"/>
            <a:ext cx="228600" cy="171450"/>
          </a:xfrm>
          <a:prstGeom prst="rect">
            <a:avLst/>
          </a:prstGeom>
          <a:noFill/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958975" y="1792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8. </a:t>
            </a:r>
            <a:r>
              <a:rPr lang="ru-RU" sz="2000" b="1"/>
              <a:t>Чтение столбиков и строчек слов.</a:t>
            </a:r>
            <a:r>
              <a:rPr lang="ru-RU"/>
              <a:t> </a:t>
            </a:r>
          </a:p>
        </p:txBody>
      </p:sp>
      <p:pic>
        <p:nvPicPr>
          <p:cNvPr id="39981" name="Picture 45" descr="http://festival.1september.ru/articles/310760/img5.jpg"/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/>
          <a:srcRect/>
          <a:stretch>
            <a:fillRect/>
          </a:stretch>
        </p:blipFill>
        <p:spPr>
          <a:xfrm>
            <a:off x="857224" y="1571612"/>
            <a:ext cx="7488238" cy="43195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332</Words>
  <PresentationFormat>Экран (4:3)</PresentationFormat>
  <Paragraphs>176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Метро</vt:lpstr>
      <vt:lpstr>Солнцестояние</vt:lpstr>
      <vt:lpstr>Изящная</vt:lpstr>
      <vt:lpstr>Открытая</vt:lpstr>
      <vt:lpstr>Городская</vt:lpstr>
      <vt:lpstr>1_Изящная</vt:lpstr>
      <vt:lpstr>Упражнения, применяемые при обучении чтению детей с ОВЗ  8 вида</vt:lpstr>
      <vt:lpstr>Слайд 2</vt:lpstr>
      <vt:lpstr>Слайд 3</vt:lpstr>
      <vt:lpstr>4. Складывание слов из половинок. (Составить слова, прочитать сначала медленно,  затем нормально, потом в темпе скороговорки.  Стараться читать без ошибок). </vt:lpstr>
      <vt:lpstr>5. Восполнение пропусков букв в словах.</vt:lpstr>
      <vt:lpstr>6. Прохождение словесных лабиринтов. (Найди слова на тему “Школа”). </vt:lpstr>
      <vt:lpstr>7. Работа с таблицами Шульте. (Найти по порядку первые 25 букв русского алфавита – цифры от 1 до 25, остановив взгляд на середине таблицы).</vt:lpstr>
      <vt:lpstr>7а.</vt:lpstr>
      <vt:lpstr>8. Чтение столбиков и строчек слов. </vt:lpstr>
      <vt:lpstr>9. Упражнение на внимание. Какие слова одинаковые?</vt:lpstr>
      <vt:lpstr>10.Найти и составить слово, обозначающее время года, изображенное на картинке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Упражнения, применяемые при обучении чтению детей с ОВЗ</dc:title>
  <dc:creator>1</dc:creator>
  <cp:lastModifiedBy>1</cp:lastModifiedBy>
  <cp:revision>16</cp:revision>
  <dcterms:created xsi:type="dcterms:W3CDTF">2013-12-05T07:22:09Z</dcterms:created>
  <dcterms:modified xsi:type="dcterms:W3CDTF">2013-12-09T13:26:03Z</dcterms:modified>
</cp:coreProperties>
</file>